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8" r:id="rId3"/>
    <p:sldId id="258" r:id="rId4"/>
    <p:sldId id="267" r:id="rId5"/>
    <p:sldId id="295" r:id="rId6"/>
    <p:sldId id="290" r:id="rId7"/>
    <p:sldId id="291" r:id="rId8"/>
    <p:sldId id="292" r:id="rId9"/>
    <p:sldId id="289" r:id="rId10"/>
    <p:sldId id="296" r:id="rId11"/>
    <p:sldId id="259" r:id="rId12"/>
    <p:sldId id="260" r:id="rId13"/>
    <p:sldId id="261" r:id="rId14"/>
    <p:sldId id="262" r:id="rId15"/>
    <p:sldId id="263" r:id="rId16"/>
    <p:sldId id="264" r:id="rId17"/>
    <p:sldId id="265" r:id="rId18"/>
    <p:sldId id="266" r:id="rId19"/>
    <p:sldId id="268" r:id="rId20"/>
    <p:sldId id="269" r:id="rId21"/>
    <p:sldId id="270" r:id="rId22"/>
    <p:sldId id="272" r:id="rId23"/>
    <p:sldId id="273" r:id="rId24"/>
    <p:sldId id="297" r:id="rId25"/>
    <p:sldId id="294" r:id="rId26"/>
    <p:sldId id="274" r:id="rId27"/>
    <p:sldId id="288" r:id="rId28"/>
    <p:sldId id="275" r:id="rId29"/>
    <p:sldId id="276" r:id="rId30"/>
    <p:sldId id="277" r:id="rId31"/>
    <p:sldId id="278" r:id="rId32"/>
    <p:sldId id="287" r:id="rId33"/>
  </p:sldIdLst>
  <p:sldSz cx="16256000" cy="9145588"/>
  <p:notesSz cx="6858000" cy="9144000"/>
  <p:defaultTextStyle>
    <a:defPPr>
      <a:defRPr lang="nl-NL"/>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9A9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4660"/>
  </p:normalViewPr>
  <p:slideViewPr>
    <p:cSldViewPr>
      <p:cViewPr>
        <p:scale>
          <a:sx n="90" d="100"/>
          <a:sy n="90" d="100"/>
        </p:scale>
        <p:origin x="-72" y="-198"/>
      </p:cViewPr>
      <p:guideLst>
        <p:guide orient="horz" pos="1675"/>
        <p:guide orient="horz" pos="4967"/>
        <p:guide pos="8794"/>
        <p:guide pos="40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PD01\G-SHARE\G-Rm_Pm\rapportages\2013\Maandrapportages\RC\201309\00%20Work\RC%20Redesign\Bijlage%20B.1%20Balansrisico%20en%20stress%20test%20klanten%20Q3%20PFZW%20v1.0.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5223097112867E-2"/>
          <c:y val="2.8289896861483865E-2"/>
          <c:w val="0.85863764844079804"/>
          <c:h val="0.81548427045210903"/>
        </c:manualLayout>
      </c:layout>
      <c:barChart>
        <c:barDir val="col"/>
        <c:grouping val="clustered"/>
        <c:varyColors val="0"/>
        <c:ser>
          <c:idx val="3"/>
          <c:order val="3"/>
          <c:tx>
            <c:strRef>
              <c:f>'Input data'!$I$19</c:f>
              <c:strCache>
                <c:ptCount val="1"/>
                <c:pt idx="0">
                  <c:v>Delta Implementation-PR (LHS)</c:v>
                </c:pt>
              </c:strCache>
            </c:strRef>
          </c:tx>
          <c:spPr>
            <a:solidFill>
              <a:srgbClr val="008747"/>
            </a:solidFill>
          </c:spPr>
          <c:invertIfNegative val="0"/>
          <c:cat>
            <c:strRef>
              <c:f>'Input data'!$H$20:$H$30</c:f>
              <c:strCache>
                <c:ptCount val="11"/>
                <c:pt idx="0">
                  <c:v>2011Q1</c:v>
                </c:pt>
                <c:pt idx="1">
                  <c:v>2011Q2</c:v>
                </c:pt>
                <c:pt idx="2">
                  <c:v>2011Q3</c:v>
                </c:pt>
                <c:pt idx="3">
                  <c:v>2011Q4</c:v>
                </c:pt>
                <c:pt idx="4">
                  <c:v>2012Q1</c:v>
                </c:pt>
                <c:pt idx="5">
                  <c:v>2012Q2</c:v>
                </c:pt>
                <c:pt idx="6">
                  <c:v>2012Q3</c:v>
                </c:pt>
                <c:pt idx="7">
                  <c:v>2012Q4</c:v>
                </c:pt>
                <c:pt idx="8">
                  <c:v>2013Q1</c:v>
                </c:pt>
                <c:pt idx="9">
                  <c:v>2013Q2</c:v>
                </c:pt>
                <c:pt idx="10">
                  <c:v>2013Q3</c:v>
                </c:pt>
              </c:strCache>
            </c:strRef>
          </c:cat>
          <c:val>
            <c:numRef>
              <c:f>'Input data'!$I$20:$I$30</c:f>
              <c:numCache>
                <c:formatCode>_(* #,##0.0_);_(* \(#,##0.0\);_(* "-"??_);_(@_)</c:formatCode>
                <c:ptCount val="11"/>
                <c:pt idx="1">
                  <c:v>-6.1728395061728447E-2</c:v>
                </c:pt>
                <c:pt idx="2">
                  <c:v>-1.3157894736842117E-2</c:v>
                </c:pt>
                <c:pt idx="3">
                  <c:v>8.0000000000000071E-2</c:v>
                </c:pt>
                <c:pt idx="4">
                  <c:v>-7.4074074074074139E-2</c:v>
                </c:pt>
                <c:pt idx="5">
                  <c:v>-1.3333333333333346E-2</c:v>
                </c:pt>
                <c:pt idx="6">
                  <c:v>-6.7567567567567446E-2</c:v>
                </c:pt>
                <c:pt idx="7">
                  <c:v>-0.21739130434782616</c:v>
                </c:pt>
                <c:pt idx="8">
                  <c:v>-0.3518518518518518</c:v>
                </c:pt>
                <c:pt idx="9">
                  <c:v>-0.11428571428571438</c:v>
                </c:pt>
                <c:pt idx="10">
                  <c:v>0.32258064516129037</c:v>
                </c:pt>
              </c:numCache>
            </c:numRef>
          </c:val>
        </c:ser>
        <c:ser>
          <c:idx val="4"/>
          <c:order val="4"/>
          <c:tx>
            <c:strRef>
              <c:f>'Input data'!$J$19</c:f>
              <c:strCache>
                <c:ptCount val="1"/>
                <c:pt idx="0">
                  <c:v>Delta SBM-PR (LHS)</c:v>
                </c:pt>
              </c:strCache>
            </c:strRef>
          </c:tx>
          <c:spPr>
            <a:solidFill>
              <a:srgbClr val="202293"/>
            </a:solidFill>
          </c:spPr>
          <c:invertIfNegative val="0"/>
          <c:cat>
            <c:strRef>
              <c:f>'Input data'!$H$20:$H$30</c:f>
              <c:strCache>
                <c:ptCount val="11"/>
                <c:pt idx="0">
                  <c:v>2011Q1</c:v>
                </c:pt>
                <c:pt idx="1">
                  <c:v>2011Q2</c:v>
                </c:pt>
                <c:pt idx="2">
                  <c:v>2011Q3</c:v>
                </c:pt>
                <c:pt idx="3">
                  <c:v>2011Q4</c:v>
                </c:pt>
                <c:pt idx="4">
                  <c:v>2012Q1</c:v>
                </c:pt>
                <c:pt idx="5">
                  <c:v>2012Q2</c:v>
                </c:pt>
                <c:pt idx="6">
                  <c:v>2012Q3</c:v>
                </c:pt>
                <c:pt idx="7">
                  <c:v>2012Q4</c:v>
                </c:pt>
                <c:pt idx="8">
                  <c:v>2013Q1</c:v>
                </c:pt>
                <c:pt idx="9">
                  <c:v>2013Q2</c:v>
                </c:pt>
                <c:pt idx="10">
                  <c:v>2013Q3</c:v>
                </c:pt>
              </c:strCache>
            </c:strRef>
          </c:cat>
          <c:val>
            <c:numRef>
              <c:f>'Input data'!$J$20:$J$30</c:f>
              <c:numCache>
                <c:formatCode>_(* #,##0.0_);_(* \(#,##0.0\);_(* "-"??_);_(@_)</c:formatCode>
                <c:ptCount val="11"/>
                <c:pt idx="1">
                  <c:v>-8.6419753086419832E-2</c:v>
                </c:pt>
                <c:pt idx="2">
                  <c:v>-1.3513513513513526E-2</c:v>
                </c:pt>
                <c:pt idx="3">
                  <c:v>6.8493150684931572E-2</c:v>
                </c:pt>
                <c:pt idx="4">
                  <c:v>-8.9743589743589827E-2</c:v>
                </c:pt>
                <c:pt idx="5">
                  <c:v>-2.8169014084506873E-2</c:v>
                </c:pt>
                <c:pt idx="6">
                  <c:v>-2.8985507246376836E-2</c:v>
                </c:pt>
                <c:pt idx="7">
                  <c:v>-0.20895522388059709</c:v>
                </c:pt>
                <c:pt idx="8">
                  <c:v>-0.35849056603773577</c:v>
                </c:pt>
                <c:pt idx="9">
                  <c:v>-2.9411764705882377E-2</c:v>
                </c:pt>
                <c:pt idx="10">
                  <c:v>0.15151515151515144</c:v>
                </c:pt>
              </c:numCache>
            </c:numRef>
          </c:val>
        </c:ser>
        <c:ser>
          <c:idx val="5"/>
          <c:order val="5"/>
          <c:tx>
            <c:strRef>
              <c:f>'Input data'!$K$19</c:f>
              <c:strCache>
                <c:ptCount val="1"/>
                <c:pt idx="0">
                  <c:v>Delta ALM-VPV (LHS)</c:v>
                </c:pt>
              </c:strCache>
            </c:strRef>
          </c:tx>
          <c:spPr>
            <a:solidFill>
              <a:srgbClr val="9A9B9D"/>
            </a:solidFill>
          </c:spPr>
          <c:invertIfNegative val="0"/>
          <c:cat>
            <c:strRef>
              <c:f>'Input data'!$H$20:$H$30</c:f>
              <c:strCache>
                <c:ptCount val="11"/>
                <c:pt idx="0">
                  <c:v>2011Q1</c:v>
                </c:pt>
                <c:pt idx="1">
                  <c:v>2011Q2</c:v>
                </c:pt>
                <c:pt idx="2">
                  <c:v>2011Q3</c:v>
                </c:pt>
                <c:pt idx="3">
                  <c:v>2011Q4</c:v>
                </c:pt>
                <c:pt idx="4">
                  <c:v>2012Q1</c:v>
                </c:pt>
                <c:pt idx="5">
                  <c:v>2012Q2</c:v>
                </c:pt>
                <c:pt idx="6">
                  <c:v>2012Q3</c:v>
                </c:pt>
                <c:pt idx="7">
                  <c:v>2012Q4</c:v>
                </c:pt>
                <c:pt idx="8">
                  <c:v>2013Q1</c:v>
                </c:pt>
                <c:pt idx="9">
                  <c:v>2013Q2</c:v>
                </c:pt>
                <c:pt idx="10">
                  <c:v>2013Q3</c:v>
                </c:pt>
              </c:strCache>
            </c:strRef>
          </c:cat>
          <c:val>
            <c:numRef>
              <c:f>'Input data'!$K$20:$K$30</c:f>
              <c:numCache>
                <c:formatCode>_(* #,##0.0_);_(* \(#,##0.0\);_(* "-"??_);_(@_)</c:formatCode>
                <c:ptCount val="11"/>
                <c:pt idx="1">
                  <c:v>2.352941176470574E-2</c:v>
                </c:pt>
                <c:pt idx="2">
                  <c:v>5.7471264367816147E-2</c:v>
                </c:pt>
                <c:pt idx="3">
                  <c:v>4.3478260869565258E-2</c:v>
                </c:pt>
                <c:pt idx="4">
                  <c:v>6.249999999999991E-2</c:v>
                </c:pt>
                <c:pt idx="5">
                  <c:v>-0.18627450980392146</c:v>
                </c:pt>
                <c:pt idx="6">
                  <c:v>-8.4337349397590439E-2</c:v>
                </c:pt>
                <c:pt idx="7">
                  <c:v>-0.34210526315789469</c:v>
                </c:pt>
                <c:pt idx="8">
                  <c:v>-0.12000000000000011</c:v>
                </c:pt>
                <c:pt idx="9">
                  <c:v>-4.5454545454545338E-2</c:v>
                </c:pt>
                <c:pt idx="10">
                  <c:v>0.16666666666666663</c:v>
                </c:pt>
              </c:numCache>
            </c:numRef>
          </c:val>
        </c:ser>
        <c:dLbls>
          <c:showLegendKey val="0"/>
          <c:showVal val="0"/>
          <c:showCatName val="0"/>
          <c:showSerName val="0"/>
          <c:showPercent val="0"/>
          <c:showBubbleSize val="0"/>
        </c:dLbls>
        <c:gapWidth val="150"/>
        <c:axId val="154969600"/>
        <c:axId val="154971520"/>
      </c:barChart>
      <c:lineChart>
        <c:grouping val="standard"/>
        <c:varyColors val="0"/>
        <c:ser>
          <c:idx val="2"/>
          <c:order val="0"/>
          <c:tx>
            <c:strRef>
              <c:f>'Input data'!$D$19</c:f>
              <c:strCache>
                <c:ptCount val="1"/>
                <c:pt idx="0">
                  <c:v>Implementation vs PR (RHS)</c:v>
                </c:pt>
              </c:strCache>
            </c:strRef>
          </c:tx>
          <c:marker>
            <c:symbol val="none"/>
          </c:marker>
          <c:cat>
            <c:strRef>
              <c:f>'Input data'!$C$20:$C$30</c:f>
              <c:strCache>
                <c:ptCount val="11"/>
                <c:pt idx="0">
                  <c:v>2011Q1</c:v>
                </c:pt>
                <c:pt idx="1">
                  <c:v>2011Q2</c:v>
                </c:pt>
                <c:pt idx="2">
                  <c:v>2011Q3</c:v>
                </c:pt>
                <c:pt idx="3">
                  <c:v>2011Q4</c:v>
                </c:pt>
                <c:pt idx="4">
                  <c:v>2012Q1</c:v>
                </c:pt>
                <c:pt idx="5">
                  <c:v>2012Q2</c:v>
                </c:pt>
                <c:pt idx="6">
                  <c:v>2012Q3</c:v>
                </c:pt>
                <c:pt idx="7">
                  <c:v>2012Q4</c:v>
                </c:pt>
                <c:pt idx="8">
                  <c:v>2013Q1</c:v>
                </c:pt>
                <c:pt idx="9">
                  <c:v>2013Q2</c:v>
                </c:pt>
                <c:pt idx="10">
                  <c:v>2013Q3</c:v>
                </c:pt>
              </c:strCache>
            </c:strRef>
          </c:cat>
          <c:val>
            <c:numRef>
              <c:f>'Input data'!$D$20:$D$30</c:f>
              <c:numCache>
                <c:formatCode>0.0%</c:formatCode>
                <c:ptCount val="11"/>
                <c:pt idx="0">
                  <c:v>8.1000000000000003E-2</c:v>
                </c:pt>
                <c:pt idx="1">
                  <c:v>7.5999999999999998E-2</c:v>
                </c:pt>
                <c:pt idx="2">
                  <c:v>7.4999999999999997E-2</c:v>
                </c:pt>
                <c:pt idx="3">
                  <c:v>8.1000000000000003E-2</c:v>
                </c:pt>
                <c:pt idx="4">
                  <c:v>7.4999999999999997E-2</c:v>
                </c:pt>
                <c:pt idx="5">
                  <c:v>7.3999999999999996E-2</c:v>
                </c:pt>
                <c:pt idx="6">
                  <c:v>6.9000000000000006E-2</c:v>
                </c:pt>
                <c:pt idx="7">
                  <c:v>5.3999999999999999E-2</c:v>
                </c:pt>
                <c:pt idx="8">
                  <c:v>3.5000000000000003E-2</c:v>
                </c:pt>
                <c:pt idx="9">
                  <c:v>3.1E-2</c:v>
                </c:pt>
                <c:pt idx="10">
                  <c:v>4.1000000000000002E-2</c:v>
                </c:pt>
              </c:numCache>
            </c:numRef>
          </c:val>
          <c:smooth val="0"/>
        </c:ser>
        <c:ser>
          <c:idx val="1"/>
          <c:order val="1"/>
          <c:tx>
            <c:strRef>
              <c:f>'Input data'!$E$19</c:f>
              <c:strCache>
                <c:ptCount val="1"/>
                <c:pt idx="0">
                  <c:v>SBM vs PR (RHS)</c:v>
                </c:pt>
              </c:strCache>
            </c:strRef>
          </c:tx>
          <c:marker>
            <c:symbol val="none"/>
          </c:marker>
          <c:cat>
            <c:strRef>
              <c:f>'Input data'!$C$20:$C$30</c:f>
              <c:strCache>
                <c:ptCount val="11"/>
                <c:pt idx="0">
                  <c:v>2011Q1</c:v>
                </c:pt>
                <c:pt idx="1">
                  <c:v>2011Q2</c:v>
                </c:pt>
                <c:pt idx="2">
                  <c:v>2011Q3</c:v>
                </c:pt>
                <c:pt idx="3">
                  <c:v>2011Q4</c:v>
                </c:pt>
                <c:pt idx="4">
                  <c:v>2012Q1</c:v>
                </c:pt>
                <c:pt idx="5">
                  <c:v>2012Q2</c:v>
                </c:pt>
                <c:pt idx="6">
                  <c:v>2012Q3</c:v>
                </c:pt>
                <c:pt idx="7">
                  <c:v>2012Q4</c:v>
                </c:pt>
                <c:pt idx="8">
                  <c:v>2013Q1</c:v>
                </c:pt>
                <c:pt idx="9">
                  <c:v>2013Q2</c:v>
                </c:pt>
                <c:pt idx="10">
                  <c:v>2013Q3</c:v>
                </c:pt>
              </c:strCache>
            </c:strRef>
          </c:cat>
          <c:val>
            <c:numRef>
              <c:f>'Input data'!$E$20:$E$30</c:f>
              <c:numCache>
                <c:formatCode>0.0%</c:formatCode>
                <c:ptCount val="11"/>
                <c:pt idx="0">
                  <c:v>8.1000000000000003E-2</c:v>
                </c:pt>
                <c:pt idx="1">
                  <c:v>7.3999999999999996E-2</c:v>
                </c:pt>
                <c:pt idx="2">
                  <c:v>7.2999999999999995E-2</c:v>
                </c:pt>
                <c:pt idx="3">
                  <c:v>7.8E-2</c:v>
                </c:pt>
                <c:pt idx="4">
                  <c:v>7.0999999999999994E-2</c:v>
                </c:pt>
                <c:pt idx="5">
                  <c:v>6.9000000000000006E-2</c:v>
                </c:pt>
                <c:pt idx="6">
                  <c:v>6.7000000000000004E-2</c:v>
                </c:pt>
                <c:pt idx="7">
                  <c:v>5.2999999999999999E-2</c:v>
                </c:pt>
                <c:pt idx="8">
                  <c:v>3.4000000000000002E-2</c:v>
                </c:pt>
                <c:pt idx="9">
                  <c:v>3.3000000000000002E-2</c:v>
                </c:pt>
                <c:pt idx="10">
                  <c:v>3.7999999999999999E-2</c:v>
                </c:pt>
              </c:numCache>
            </c:numRef>
          </c:val>
          <c:smooth val="0"/>
        </c:ser>
        <c:ser>
          <c:idx val="0"/>
          <c:order val="2"/>
          <c:tx>
            <c:strRef>
              <c:f>'Input data'!$F$19</c:f>
              <c:strCache>
                <c:ptCount val="1"/>
                <c:pt idx="0">
                  <c:v>ALM vs PR (RHS)</c:v>
                </c:pt>
              </c:strCache>
            </c:strRef>
          </c:tx>
          <c:marker>
            <c:symbol val="none"/>
          </c:marker>
          <c:cat>
            <c:strRef>
              <c:f>'Input data'!$C$20:$C$30</c:f>
              <c:strCache>
                <c:ptCount val="11"/>
                <c:pt idx="0">
                  <c:v>2011Q1</c:v>
                </c:pt>
                <c:pt idx="1">
                  <c:v>2011Q2</c:v>
                </c:pt>
                <c:pt idx="2">
                  <c:v>2011Q3</c:v>
                </c:pt>
                <c:pt idx="3">
                  <c:v>2011Q4</c:v>
                </c:pt>
                <c:pt idx="4">
                  <c:v>2012Q1</c:v>
                </c:pt>
                <c:pt idx="5">
                  <c:v>2012Q2</c:v>
                </c:pt>
                <c:pt idx="6">
                  <c:v>2012Q3</c:v>
                </c:pt>
                <c:pt idx="7">
                  <c:v>2012Q4</c:v>
                </c:pt>
                <c:pt idx="8">
                  <c:v>2013Q1</c:v>
                </c:pt>
                <c:pt idx="9">
                  <c:v>2013Q2</c:v>
                </c:pt>
                <c:pt idx="10">
                  <c:v>2013Q3</c:v>
                </c:pt>
              </c:strCache>
            </c:strRef>
          </c:cat>
          <c:val>
            <c:numRef>
              <c:f>'Input data'!$F$20:$F$30</c:f>
              <c:numCache>
                <c:formatCode>0.0%</c:formatCode>
                <c:ptCount val="11"/>
                <c:pt idx="0">
                  <c:v>8.5000000000000006E-2</c:v>
                </c:pt>
                <c:pt idx="1">
                  <c:v>8.6999999999999994E-2</c:v>
                </c:pt>
                <c:pt idx="2">
                  <c:v>9.1999999999999998E-2</c:v>
                </c:pt>
                <c:pt idx="3">
                  <c:v>9.6000000000000002E-2</c:v>
                </c:pt>
                <c:pt idx="4">
                  <c:v>0.10199999999999999</c:v>
                </c:pt>
                <c:pt idx="5">
                  <c:v>8.3000000000000004E-2</c:v>
                </c:pt>
                <c:pt idx="6">
                  <c:v>7.5999999999999998E-2</c:v>
                </c:pt>
                <c:pt idx="7">
                  <c:v>0.05</c:v>
                </c:pt>
                <c:pt idx="8">
                  <c:v>4.3999999999999997E-2</c:v>
                </c:pt>
                <c:pt idx="9">
                  <c:v>4.2000000000000003E-2</c:v>
                </c:pt>
                <c:pt idx="10">
                  <c:v>4.9000000000000002E-2</c:v>
                </c:pt>
              </c:numCache>
            </c:numRef>
          </c:val>
          <c:smooth val="0"/>
        </c:ser>
        <c:dLbls>
          <c:showLegendKey val="0"/>
          <c:showVal val="0"/>
          <c:showCatName val="0"/>
          <c:showSerName val="0"/>
          <c:showPercent val="0"/>
          <c:showBubbleSize val="0"/>
        </c:dLbls>
        <c:marker val="1"/>
        <c:smooth val="0"/>
        <c:axId val="155074560"/>
        <c:axId val="154978176"/>
      </c:lineChart>
      <c:catAx>
        <c:axId val="154969600"/>
        <c:scaling>
          <c:orientation val="minMax"/>
        </c:scaling>
        <c:delete val="0"/>
        <c:axPos val="b"/>
        <c:numFmt formatCode="General" sourceLinked="1"/>
        <c:majorTickMark val="none"/>
        <c:minorTickMark val="none"/>
        <c:tickLblPos val="low"/>
        <c:txPr>
          <a:bodyPr/>
          <a:lstStyle/>
          <a:p>
            <a:pPr>
              <a:defRPr sz="1000">
                <a:latin typeface="Arial" pitchFamily="34" charset="0"/>
                <a:cs typeface="Arial" pitchFamily="34" charset="0"/>
              </a:defRPr>
            </a:pPr>
            <a:endParaRPr lang="nl-NL"/>
          </a:p>
        </c:txPr>
        <c:crossAx val="154971520"/>
        <c:crosses val="autoZero"/>
        <c:auto val="1"/>
        <c:lblAlgn val="ctr"/>
        <c:lblOffset val="100"/>
        <c:noMultiLvlLbl val="0"/>
      </c:catAx>
      <c:valAx>
        <c:axId val="154971520"/>
        <c:scaling>
          <c:orientation val="minMax"/>
          <c:min val="-0.5"/>
        </c:scaling>
        <c:delete val="0"/>
        <c:axPos val="l"/>
        <c:majorGridlines/>
        <c:title>
          <c:tx>
            <c:rich>
              <a:bodyPr/>
              <a:lstStyle/>
              <a:p>
                <a:pPr>
                  <a:defRPr sz="1200" b="0">
                    <a:latin typeface="Arial" pitchFamily="34" charset="0"/>
                    <a:cs typeface="Arial" pitchFamily="34" charset="0"/>
                  </a:defRPr>
                </a:pPr>
                <a:r>
                  <a:rPr lang="en-US" sz="1200" b="0">
                    <a:latin typeface="Arial" pitchFamily="34" charset="0"/>
                    <a:cs typeface="Arial" pitchFamily="34" charset="0"/>
                  </a:rPr>
                  <a:t>Delta CRaR (%)</a:t>
                </a:r>
              </a:p>
            </c:rich>
          </c:tx>
          <c:layout>
            <c:manualLayout>
              <c:xMode val="edge"/>
              <c:yMode val="edge"/>
              <c:x val="9.6189470881357236E-3"/>
              <c:y val="0.30554434216849652"/>
            </c:manualLayout>
          </c:layout>
          <c:overlay val="0"/>
        </c:title>
        <c:numFmt formatCode="0%" sourceLinked="0"/>
        <c:majorTickMark val="none"/>
        <c:minorTickMark val="none"/>
        <c:tickLblPos val="nextTo"/>
        <c:txPr>
          <a:bodyPr/>
          <a:lstStyle/>
          <a:p>
            <a:pPr>
              <a:defRPr sz="1000">
                <a:latin typeface="Arial" pitchFamily="34" charset="0"/>
                <a:cs typeface="Arial" pitchFamily="34" charset="0"/>
              </a:defRPr>
            </a:pPr>
            <a:endParaRPr lang="nl-NL"/>
          </a:p>
        </c:txPr>
        <c:crossAx val="154969600"/>
        <c:crosses val="autoZero"/>
        <c:crossBetween val="between"/>
      </c:valAx>
      <c:valAx>
        <c:axId val="154978176"/>
        <c:scaling>
          <c:orientation val="minMax"/>
        </c:scaling>
        <c:delete val="0"/>
        <c:axPos val="r"/>
        <c:title>
          <c:tx>
            <c:rich>
              <a:bodyPr rot="-5400000" vert="horz"/>
              <a:lstStyle/>
              <a:p>
                <a:pPr>
                  <a:defRPr sz="1200"/>
                </a:pPr>
                <a:r>
                  <a:rPr lang="nl-NL" sz="1200" b="0">
                    <a:latin typeface="Arial" pitchFamily="34" charset="0"/>
                    <a:cs typeface="Arial" pitchFamily="34" charset="0"/>
                  </a:rPr>
                  <a:t>CRaR</a:t>
                </a:r>
              </a:p>
            </c:rich>
          </c:tx>
          <c:layout/>
          <c:overlay val="0"/>
        </c:title>
        <c:numFmt formatCode="0.0%" sourceLinked="1"/>
        <c:majorTickMark val="out"/>
        <c:minorTickMark val="none"/>
        <c:tickLblPos val="nextTo"/>
        <c:txPr>
          <a:bodyPr/>
          <a:lstStyle/>
          <a:p>
            <a:pPr>
              <a:defRPr sz="1000">
                <a:latin typeface="Arial" pitchFamily="34" charset="0"/>
                <a:cs typeface="Arial" pitchFamily="34" charset="0"/>
              </a:defRPr>
            </a:pPr>
            <a:endParaRPr lang="nl-NL"/>
          </a:p>
        </c:txPr>
        <c:crossAx val="155074560"/>
        <c:crosses val="max"/>
        <c:crossBetween val="between"/>
      </c:valAx>
      <c:catAx>
        <c:axId val="155074560"/>
        <c:scaling>
          <c:orientation val="minMax"/>
        </c:scaling>
        <c:delete val="1"/>
        <c:axPos val="b"/>
        <c:numFmt formatCode="General" sourceLinked="1"/>
        <c:majorTickMark val="out"/>
        <c:minorTickMark val="none"/>
        <c:tickLblPos val="none"/>
        <c:crossAx val="154978176"/>
        <c:crosses val="autoZero"/>
        <c:auto val="1"/>
        <c:lblAlgn val="ctr"/>
        <c:lblOffset val="100"/>
        <c:noMultiLvlLbl val="0"/>
      </c:catAx>
    </c:plotArea>
    <c:legend>
      <c:legendPos val="b"/>
      <c:layout/>
      <c:overlay val="0"/>
      <c:txPr>
        <a:bodyPr/>
        <a:lstStyle/>
        <a:p>
          <a:pPr>
            <a:defRPr sz="1200">
              <a:latin typeface="Arial" pitchFamily="34" charset="0"/>
              <a:cs typeface="Arial" pitchFamily="34" charset="0"/>
            </a:defRPr>
          </a:pPr>
          <a:endParaRPr lang="nl-NL"/>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Sheet1!$C$16</c:f>
              <c:strCache>
                <c:ptCount val="1"/>
                <c:pt idx="0">
                  <c:v>Value</c:v>
                </c:pt>
              </c:strCache>
            </c:strRef>
          </c:tx>
          <c:cat>
            <c:numRef>
              <c:f>Sheet1!$B$17:$B$26</c:f>
              <c:numCache>
                <c:formatCode>m/d/yyyy</c:formatCode>
                <c:ptCount val="10"/>
                <c:pt idx="0">
                  <c:v>41275</c:v>
                </c:pt>
                <c:pt idx="1">
                  <c:v>41306</c:v>
                </c:pt>
                <c:pt idx="2">
                  <c:v>41334</c:v>
                </c:pt>
                <c:pt idx="3">
                  <c:v>41365</c:v>
                </c:pt>
                <c:pt idx="4">
                  <c:v>41395</c:v>
                </c:pt>
                <c:pt idx="5">
                  <c:v>41426</c:v>
                </c:pt>
                <c:pt idx="6">
                  <c:v>41456</c:v>
                </c:pt>
                <c:pt idx="7">
                  <c:v>41487</c:v>
                </c:pt>
                <c:pt idx="8">
                  <c:v>41518</c:v>
                </c:pt>
                <c:pt idx="9">
                  <c:v>41548</c:v>
                </c:pt>
              </c:numCache>
            </c:numRef>
          </c:cat>
          <c:val>
            <c:numRef>
              <c:f>Sheet1!$C$17:$C$26</c:f>
              <c:numCache>
                <c:formatCode>0%</c:formatCode>
                <c:ptCount val="10"/>
                <c:pt idx="0">
                  <c:v>0.26</c:v>
                </c:pt>
                <c:pt idx="1">
                  <c:v>0.25</c:v>
                </c:pt>
                <c:pt idx="2">
                  <c:v>0.27</c:v>
                </c:pt>
                <c:pt idx="3">
                  <c:v>0.27</c:v>
                </c:pt>
                <c:pt idx="4">
                  <c:v>0.26</c:v>
                </c:pt>
                <c:pt idx="5">
                  <c:v>0.28000000000000003</c:v>
                </c:pt>
                <c:pt idx="6">
                  <c:v>0.31</c:v>
                </c:pt>
                <c:pt idx="7">
                  <c:v>0.41</c:v>
                </c:pt>
                <c:pt idx="8">
                  <c:v>0.44</c:v>
                </c:pt>
                <c:pt idx="9">
                  <c:v>0.45</c:v>
                </c:pt>
              </c:numCache>
            </c:numRef>
          </c:val>
        </c:ser>
        <c:ser>
          <c:idx val="1"/>
          <c:order val="1"/>
          <c:tx>
            <c:strRef>
              <c:f>Sheet1!$G$16</c:f>
              <c:strCache>
                <c:ptCount val="1"/>
                <c:pt idx="0">
                  <c:v>Growth</c:v>
                </c:pt>
              </c:strCache>
            </c:strRef>
          </c:tx>
          <c:spPr>
            <a:ln w="25400">
              <a:noFill/>
            </a:ln>
          </c:spPr>
          <c:cat>
            <c:numRef>
              <c:f>Sheet1!$B$17:$B$26</c:f>
              <c:numCache>
                <c:formatCode>m/d/yyyy</c:formatCode>
                <c:ptCount val="10"/>
                <c:pt idx="0">
                  <c:v>41275</c:v>
                </c:pt>
                <c:pt idx="1">
                  <c:v>41306</c:v>
                </c:pt>
                <c:pt idx="2">
                  <c:v>41334</c:v>
                </c:pt>
                <c:pt idx="3">
                  <c:v>41365</c:v>
                </c:pt>
                <c:pt idx="4">
                  <c:v>41395</c:v>
                </c:pt>
                <c:pt idx="5">
                  <c:v>41426</c:v>
                </c:pt>
                <c:pt idx="6">
                  <c:v>41456</c:v>
                </c:pt>
                <c:pt idx="7">
                  <c:v>41487</c:v>
                </c:pt>
                <c:pt idx="8">
                  <c:v>41518</c:v>
                </c:pt>
                <c:pt idx="9">
                  <c:v>41548</c:v>
                </c:pt>
              </c:numCache>
            </c:numRef>
          </c:cat>
          <c:val>
            <c:numRef>
              <c:f>Sheet1!$D$17:$D$26</c:f>
              <c:numCache>
                <c:formatCode>0%</c:formatCode>
                <c:ptCount val="10"/>
                <c:pt idx="0">
                  <c:v>0.45</c:v>
                </c:pt>
                <c:pt idx="1">
                  <c:v>0.46</c:v>
                </c:pt>
                <c:pt idx="2">
                  <c:v>0.43999999999999995</c:v>
                </c:pt>
                <c:pt idx="3">
                  <c:v>0.39999999999999991</c:v>
                </c:pt>
                <c:pt idx="4">
                  <c:v>0.40999999999999992</c:v>
                </c:pt>
                <c:pt idx="5">
                  <c:v>0.36</c:v>
                </c:pt>
                <c:pt idx="6">
                  <c:v>0.3000000000000001</c:v>
                </c:pt>
                <c:pt idx="7">
                  <c:v>0.29000000000000004</c:v>
                </c:pt>
                <c:pt idx="8">
                  <c:v>0.29000000000000009</c:v>
                </c:pt>
                <c:pt idx="9">
                  <c:v>0.29000000000000009</c:v>
                </c:pt>
              </c:numCache>
            </c:numRef>
          </c:val>
        </c:ser>
        <c:ser>
          <c:idx val="2"/>
          <c:order val="2"/>
          <c:tx>
            <c:strRef>
              <c:f>Sheet1!$H$16</c:f>
              <c:strCache>
                <c:ptCount val="1"/>
                <c:pt idx="0">
                  <c:v>Quality</c:v>
                </c:pt>
              </c:strCache>
            </c:strRef>
          </c:tx>
          <c:spPr>
            <a:ln w="25400">
              <a:noFill/>
            </a:ln>
          </c:spPr>
          <c:cat>
            <c:numRef>
              <c:f>Sheet1!$B$17:$B$26</c:f>
              <c:numCache>
                <c:formatCode>m/d/yyyy</c:formatCode>
                <c:ptCount val="10"/>
                <c:pt idx="0">
                  <c:v>41275</c:v>
                </c:pt>
                <c:pt idx="1">
                  <c:v>41306</c:v>
                </c:pt>
                <c:pt idx="2">
                  <c:v>41334</c:v>
                </c:pt>
                <c:pt idx="3">
                  <c:v>41365</c:v>
                </c:pt>
                <c:pt idx="4">
                  <c:v>41395</c:v>
                </c:pt>
                <c:pt idx="5">
                  <c:v>41426</c:v>
                </c:pt>
                <c:pt idx="6">
                  <c:v>41456</c:v>
                </c:pt>
                <c:pt idx="7">
                  <c:v>41487</c:v>
                </c:pt>
                <c:pt idx="8">
                  <c:v>41518</c:v>
                </c:pt>
                <c:pt idx="9">
                  <c:v>41548</c:v>
                </c:pt>
              </c:numCache>
            </c:numRef>
          </c:cat>
          <c:val>
            <c:numRef>
              <c:f>Sheet1!$E$17:$E$26</c:f>
              <c:numCache>
                <c:formatCode>0%</c:formatCode>
                <c:ptCount val="10"/>
                <c:pt idx="0">
                  <c:v>0.28999999999999998</c:v>
                </c:pt>
                <c:pt idx="1">
                  <c:v>0.28999999999999998</c:v>
                </c:pt>
                <c:pt idx="2">
                  <c:v>0.29000000000000004</c:v>
                </c:pt>
                <c:pt idx="3">
                  <c:v>0.33000000000000007</c:v>
                </c:pt>
                <c:pt idx="4">
                  <c:v>0.33000000000000007</c:v>
                </c:pt>
                <c:pt idx="5">
                  <c:v>0.36</c:v>
                </c:pt>
                <c:pt idx="6">
                  <c:v>0.38999999999999985</c:v>
                </c:pt>
                <c:pt idx="7">
                  <c:v>0.30000000000000004</c:v>
                </c:pt>
                <c:pt idx="8">
                  <c:v>0.26999999999999996</c:v>
                </c:pt>
                <c:pt idx="9">
                  <c:v>0.25999999999999995</c:v>
                </c:pt>
              </c:numCache>
            </c:numRef>
          </c:val>
        </c:ser>
        <c:dLbls>
          <c:showLegendKey val="0"/>
          <c:showVal val="0"/>
          <c:showCatName val="0"/>
          <c:showSerName val="0"/>
          <c:showPercent val="0"/>
          <c:showBubbleSize val="0"/>
        </c:dLbls>
        <c:axId val="242709248"/>
        <c:axId val="244572544"/>
      </c:areaChart>
      <c:dateAx>
        <c:axId val="242709248"/>
        <c:scaling>
          <c:orientation val="minMax"/>
        </c:scaling>
        <c:delete val="0"/>
        <c:axPos val="b"/>
        <c:numFmt formatCode="m/d/yyyy" sourceLinked="1"/>
        <c:majorTickMark val="out"/>
        <c:minorTickMark val="none"/>
        <c:tickLblPos val="nextTo"/>
        <c:crossAx val="244572544"/>
        <c:crosses val="autoZero"/>
        <c:auto val="1"/>
        <c:lblOffset val="100"/>
        <c:baseTimeUnit val="months"/>
      </c:dateAx>
      <c:valAx>
        <c:axId val="244572544"/>
        <c:scaling>
          <c:orientation val="minMax"/>
        </c:scaling>
        <c:delete val="0"/>
        <c:axPos val="l"/>
        <c:majorGridlines/>
        <c:numFmt formatCode="0%" sourceLinked="1"/>
        <c:majorTickMark val="out"/>
        <c:minorTickMark val="none"/>
        <c:tickLblPos val="nextTo"/>
        <c:crossAx val="242709248"/>
        <c:crosses val="autoZero"/>
        <c:crossBetween val="midCat"/>
      </c:valAx>
    </c:plotArea>
    <c:legend>
      <c:legendPos val="r"/>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Sheet1!$B$32:$B$37</c:f>
              <c:strCache>
                <c:ptCount val="6"/>
                <c:pt idx="0">
                  <c:v>1D</c:v>
                </c:pt>
                <c:pt idx="1">
                  <c:v>3D</c:v>
                </c:pt>
                <c:pt idx="2">
                  <c:v>1W</c:v>
                </c:pt>
                <c:pt idx="3">
                  <c:v>1M</c:v>
                </c:pt>
                <c:pt idx="4">
                  <c:v>6M</c:v>
                </c:pt>
                <c:pt idx="5">
                  <c:v>1Y</c:v>
                </c:pt>
              </c:strCache>
            </c:strRef>
          </c:cat>
          <c:val>
            <c:numRef>
              <c:f>Sheet1!$C$32:$C$37</c:f>
              <c:numCache>
                <c:formatCode>0%</c:formatCode>
                <c:ptCount val="6"/>
                <c:pt idx="0">
                  <c:v>0.05</c:v>
                </c:pt>
                <c:pt idx="1">
                  <c:v>0.15</c:v>
                </c:pt>
                <c:pt idx="2">
                  <c:v>0.25</c:v>
                </c:pt>
                <c:pt idx="3">
                  <c:v>0.5</c:v>
                </c:pt>
                <c:pt idx="4">
                  <c:v>0.9</c:v>
                </c:pt>
                <c:pt idx="5">
                  <c:v>1</c:v>
                </c:pt>
              </c:numCache>
            </c:numRef>
          </c:val>
        </c:ser>
        <c:dLbls>
          <c:showLegendKey val="0"/>
          <c:showVal val="0"/>
          <c:showCatName val="0"/>
          <c:showSerName val="0"/>
          <c:showPercent val="0"/>
          <c:showBubbleSize val="0"/>
        </c:dLbls>
        <c:gapWidth val="150"/>
        <c:axId val="252882944"/>
        <c:axId val="252884480"/>
      </c:barChart>
      <c:catAx>
        <c:axId val="252882944"/>
        <c:scaling>
          <c:orientation val="minMax"/>
        </c:scaling>
        <c:delete val="0"/>
        <c:axPos val="b"/>
        <c:majorTickMark val="out"/>
        <c:minorTickMark val="none"/>
        <c:tickLblPos val="nextTo"/>
        <c:crossAx val="252884480"/>
        <c:crosses val="autoZero"/>
        <c:auto val="1"/>
        <c:lblAlgn val="ctr"/>
        <c:lblOffset val="100"/>
        <c:noMultiLvlLbl val="0"/>
      </c:catAx>
      <c:valAx>
        <c:axId val="252884480"/>
        <c:scaling>
          <c:orientation val="minMax"/>
          <c:max val="1"/>
        </c:scaling>
        <c:delete val="0"/>
        <c:axPos val="l"/>
        <c:majorGridlines/>
        <c:numFmt formatCode="0%" sourceLinked="1"/>
        <c:majorTickMark val="out"/>
        <c:minorTickMark val="none"/>
        <c:tickLblPos val="nextTo"/>
        <c:crossAx val="25288294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BCC6F-2318-4FE7-85F7-FE70508F8A5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E0130E70-CFD5-44E6-A0A1-081215D4C57E}">
      <dgm:prSet/>
      <dgm:spPr/>
      <dgm:t>
        <a:bodyPr/>
        <a:lstStyle/>
        <a:p>
          <a:pPr rtl="0"/>
          <a:r>
            <a:rPr lang="nl-NL" dirty="0" smtClean="0"/>
            <a:t>Portfolio Return</a:t>
          </a:r>
          <a:endParaRPr lang="nl-NL" dirty="0"/>
        </a:p>
      </dgm:t>
    </dgm:pt>
    <dgm:pt modelId="{6990422F-F19E-4997-9D22-00FABA8B6459}" type="parTrans" cxnId="{202FA28D-9ADF-4283-ACED-427C3AC6411A}">
      <dgm:prSet/>
      <dgm:spPr/>
      <dgm:t>
        <a:bodyPr/>
        <a:lstStyle/>
        <a:p>
          <a:endParaRPr lang="nl-NL"/>
        </a:p>
      </dgm:t>
    </dgm:pt>
    <dgm:pt modelId="{426F4FC0-1AF1-4ACD-B53A-9F6BDBB3C1FD}" type="sibTrans" cxnId="{202FA28D-9ADF-4283-ACED-427C3AC6411A}">
      <dgm:prSet/>
      <dgm:spPr/>
      <dgm:t>
        <a:bodyPr/>
        <a:lstStyle/>
        <a:p>
          <a:endParaRPr lang="nl-NL"/>
        </a:p>
      </dgm:t>
    </dgm:pt>
    <dgm:pt modelId="{63D014A0-CE50-4E4F-ADC8-B0EB15DDA248}">
      <dgm:prSet/>
      <dgm:spPr/>
      <dgm:t>
        <a:bodyPr/>
        <a:lstStyle/>
        <a:p>
          <a:pPr rtl="0"/>
          <a:r>
            <a:rPr lang="nl-NL" dirty="0" smtClean="0"/>
            <a:t>Benchmark Return</a:t>
          </a:r>
          <a:endParaRPr lang="nl-NL" dirty="0"/>
        </a:p>
      </dgm:t>
    </dgm:pt>
    <dgm:pt modelId="{AC1D8C01-2EC4-4D24-9ECF-1344DED05E04}" type="parTrans" cxnId="{A7EDC254-35A5-4D0A-9CBA-77ED07A03AD8}">
      <dgm:prSet/>
      <dgm:spPr/>
      <dgm:t>
        <a:bodyPr/>
        <a:lstStyle/>
        <a:p>
          <a:endParaRPr lang="nl-NL"/>
        </a:p>
      </dgm:t>
    </dgm:pt>
    <dgm:pt modelId="{33B81236-2C3B-4275-8482-78E22B22AD61}" type="sibTrans" cxnId="{A7EDC254-35A5-4D0A-9CBA-77ED07A03AD8}">
      <dgm:prSet/>
      <dgm:spPr/>
      <dgm:t>
        <a:bodyPr/>
        <a:lstStyle/>
        <a:p>
          <a:endParaRPr lang="nl-NL"/>
        </a:p>
      </dgm:t>
    </dgm:pt>
    <dgm:pt modelId="{09DF5A5C-F56C-4C10-BD2B-E4C497598463}">
      <dgm:prSet/>
      <dgm:spPr/>
      <dgm:t>
        <a:bodyPr/>
        <a:lstStyle/>
        <a:p>
          <a:pPr rtl="0"/>
          <a:r>
            <a:rPr lang="nl-NL" dirty="0" smtClean="0"/>
            <a:t>Active Return</a:t>
          </a:r>
          <a:endParaRPr lang="nl-NL" dirty="0"/>
        </a:p>
      </dgm:t>
    </dgm:pt>
    <dgm:pt modelId="{FE3828D4-E73F-4FEB-8455-5F96CA74F966}" type="parTrans" cxnId="{93294EEC-96EE-4EAA-97B5-98035F9DEC2D}">
      <dgm:prSet/>
      <dgm:spPr/>
      <dgm:t>
        <a:bodyPr/>
        <a:lstStyle/>
        <a:p>
          <a:endParaRPr lang="nl-NL"/>
        </a:p>
      </dgm:t>
    </dgm:pt>
    <dgm:pt modelId="{F1E953CC-3C81-4B20-918E-859FB79F1069}" type="sibTrans" cxnId="{93294EEC-96EE-4EAA-97B5-98035F9DEC2D}">
      <dgm:prSet/>
      <dgm:spPr/>
      <dgm:t>
        <a:bodyPr/>
        <a:lstStyle/>
        <a:p>
          <a:endParaRPr lang="nl-NL"/>
        </a:p>
      </dgm:t>
    </dgm:pt>
    <dgm:pt modelId="{41B210BE-AE38-45D8-8B8B-F793C79E349A}">
      <dgm:prSet/>
      <dgm:spPr/>
      <dgm:t>
        <a:bodyPr/>
        <a:lstStyle/>
        <a:p>
          <a:pPr rtl="0"/>
          <a:r>
            <a:rPr lang="nl-NL" dirty="0" err="1" smtClean="0"/>
            <a:t>Currency</a:t>
          </a:r>
          <a:r>
            <a:rPr lang="nl-NL" dirty="0" smtClean="0"/>
            <a:t> Effect</a:t>
          </a:r>
          <a:endParaRPr lang="nl-NL" dirty="0"/>
        </a:p>
      </dgm:t>
    </dgm:pt>
    <dgm:pt modelId="{F3922A8A-2576-4E1C-9196-211729960D6C}" type="parTrans" cxnId="{C4540D4F-5EF0-482F-9D68-1B7CA8AB4E6C}">
      <dgm:prSet/>
      <dgm:spPr/>
      <dgm:t>
        <a:bodyPr/>
        <a:lstStyle/>
        <a:p>
          <a:endParaRPr lang="nl-NL"/>
        </a:p>
      </dgm:t>
    </dgm:pt>
    <dgm:pt modelId="{5162C11B-8327-499D-8BF5-36C3E4FE7F0F}" type="sibTrans" cxnId="{C4540D4F-5EF0-482F-9D68-1B7CA8AB4E6C}">
      <dgm:prSet/>
      <dgm:spPr/>
      <dgm:t>
        <a:bodyPr/>
        <a:lstStyle/>
        <a:p>
          <a:endParaRPr lang="nl-NL"/>
        </a:p>
      </dgm:t>
    </dgm:pt>
    <dgm:pt modelId="{FA1D368D-CC87-4753-B9C5-AA54A4B7F3C9}">
      <dgm:prSet/>
      <dgm:spPr/>
      <dgm:t>
        <a:bodyPr/>
        <a:lstStyle/>
        <a:p>
          <a:pPr rtl="0"/>
          <a:r>
            <a:rPr lang="nl-NL" dirty="0" err="1" smtClean="0"/>
            <a:t>Allocation</a:t>
          </a:r>
          <a:r>
            <a:rPr lang="nl-NL" dirty="0" smtClean="0"/>
            <a:t> Effect</a:t>
          </a:r>
          <a:endParaRPr lang="nl-NL" dirty="0"/>
        </a:p>
      </dgm:t>
    </dgm:pt>
    <dgm:pt modelId="{EA4FB7EA-1BD6-4C48-B4BE-3E6B5192470B}" type="parTrans" cxnId="{F4F188AB-3AC7-454D-A0A0-22C77229CE0E}">
      <dgm:prSet/>
      <dgm:spPr/>
      <dgm:t>
        <a:bodyPr/>
        <a:lstStyle/>
        <a:p>
          <a:endParaRPr lang="nl-NL"/>
        </a:p>
      </dgm:t>
    </dgm:pt>
    <dgm:pt modelId="{EFB65797-55BF-4F2D-B0A8-CDA4EC30E0EB}" type="sibTrans" cxnId="{F4F188AB-3AC7-454D-A0A0-22C77229CE0E}">
      <dgm:prSet/>
      <dgm:spPr/>
      <dgm:t>
        <a:bodyPr/>
        <a:lstStyle/>
        <a:p>
          <a:endParaRPr lang="nl-NL"/>
        </a:p>
      </dgm:t>
    </dgm:pt>
    <dgm:pt modelId="{DA9820FB-94FA-49A6-A5A1-2E58286A7B51}">
      <dgm:prSet/>
      <dgm:spPr/>
      <dgm:t>
        <a:bodyPr/>
        <a:lstStyle/>
        <a:p>
          <a:pPr rtl="0"/>
          <a:r>
            <a:rPr lang="nl-NL" dirty="0" err="1" smtClean="0"/>
            <a:t>Selection</a:t>
          </a:r>
          <a:r>
            <a:rPr lang="nl-NL" dirty="0" smtClean="0"/>
            <a:t> Effect</a:t>
          </a:r>
          <a:endParaRPr lang="nl-NL" dirty="0"/>
        </a:p>
      </dgm:t>
    </dgm:pt>
    <dgm:pt modelId="{3AE12E07-FBAC-496C-A58A-EE671191422E}" type="parTrans" cxnId="{87635764-2B2C-45EF-943C-38A447510FE1}">
      <dgm:prSet/>
      <dgm:spPr/>
      <dgm:t>
        <a:bodyPr/>
        <a:lstStyle/>
        <a:p>
          <a:endParaRPr lang="nl-NL"/>
        </a:p>
      </dgm:t>
    </dgm:pt>
    <dgm:pt modelId="{C8E81694-3C76-43F0-A7FB-091001FB5EC1}" type="sibTrans" cxnId="{87635764-2B2C-45EF-943C-38A447510FE1}">
      <dgm:prSet/>
      <dgm:spPr/>
      <dgm:t>
        <a:bodyPr/>
        <a:lstStyle/>
        <a:p>
          <a:endParaRPr lang="nl-NL"/>
        </a:p>
      </dgm:t>
    </dgm:pt>
    <dgm:pt modelId="{AAE25965-6F0B-45FA-AB3D-152002A22543}">
      <dgm:prSet/>
      <dgm:spPr/>
      <dgm:t>
        <a:bodyPr/>
        <a:lstStyle/>
        <a:p>
          <a:pPr rtl="0"/>
          <a:r>
            <a:rPr lang="nl-NL" dirty="0" err="1" smtClean="0"/>
            <a:t>Specific</a:t>
          </a:r>
          <a:r>
            <a:rPr lang="nl-NL" dirty="0" smtClean="0"/>
            <a:t> Return</a:t>
          </a:r>
          <a:endParaRPr lang="nl-NL" dirty="0"/>
        </a:p>
      </dgm:t>
    </dgm:pt>
    <dgm:pt modelId="{3010C69F-A715-4168-A0A8-C954B47FB018}" type="parTrans" cxnId="{31E4683F-3238-4914-B152-6BC4C02663EA}">
      <dgm:prSet/>
      <dgm:spPr/>
      <dgm:t>
        <a:bodyPr/>
        <a:lstStyle/>
        <a:p>
          <a:endParaRPr lang="nl-NL"/>
        </a:p>
      </dgm:t>
    </dgm:pt>
    <dgm:pt modelId="{889BFBFB-5F80-4E1C-8055-F6E5C88149B4}" type="sibTrans" cxnId="{31E4683F-3238-4914-B152-6BC4C02663EA}">
      <dgm:prSet/>
      <dgm:spPr/>
      <dgm:t>
        <a:bodyPr/>
        <a:lstStyle/>
        <a:p>
          <a:endParaRPr lang="nl-NL"/>
        </a:p>
      </dgm:t>
    </dgm:pt>
    <dgm:pt modelId="{EDF6E8F3-A8CB-438D-85E2-23ECFE20E8A8}">
      <dgm:prSet/>
      <dgm:spPr/>
      <dgm:t>
        <a:bodyPr/>
        <a:lstStyle/>
        <a:p>
          <a:pPr rtl="0"/>
          <a:r>
            <a:rPr lang="nl-NL" dirty="0" smtClean="0"/>
            <a:t>Common Factor</a:t>
          </a:r>
          <a:endParaRPr lang="nl-NL" dirty="0"/>
        </a:p>
      </dgm:t>
    </dgm:pt>
    <dgm:pt modelId="{C6962E86-390B-49FE-835B-BE9F76B85D0C}" type="parTrans" cxnId="{7F05DA7C-0457-4785-AA8C-5EADED351D59}">
      <dgm:prSet/>
      <dgm:spPr/>
      <dgm:t>
        <a:bodyPr/>
        <a:lstStyle/>
        <a:p>
          <a:endParaRPr lang="nl-NL"/>
        </a:p>
      </dgm:t>
    </dgm:pt>
    <dgm:pt modelId="{5282CAC4-239B-46D8-A567-D4408746CD8B}" type="sibTrans" cxnId="{7F05DA7C-0457-4785-AA8C-5EADED351D59}">
      <dgm:prSet/>
      <dgm:spPr/>
      <dgm:t>
        <a:bodyPr/>
        <a:lstStyle/>
        <a:p>
          <a:endParaRPr lang="nl-NL"/>
        </a:p>
      </dgm:t>
    </dgm:pt>
    <dgm:pt modelId="{C2485A09-79F3-4885-A3B9-947F5864263E}">
      <dgm:prSet/>
      <dgm:spPr/>
      <dgm:t>
        <a:bodyPr/>
        <a:lstStyle/>
        <a:p>
          <a:pPr rtl="0"/>
          <a:r>
            <a:rPr lang="nl-NL" dirty="0" err="1" smtClean="0"/>
            <a:t>Industry</a:t>
          </a:r>
          <a:endParaRPr lang="nl-NL" dirty="0"/>
        </a:p>
      </dgm:t>
    </dgm:pt>
    <dgm:pt modelId="{F313E3BE-DC71-4EAC-A223-06DE1B7154F3}" type="parTrans" cxnId="{A63D8BDD-A133-418B-AA76-C09498C29328}">
      <dgm:prSet/>
      <dgm:spPr/>
      <dgm:t>
        <a:bodyPr/>
        <a:lstStyle/>
        <a:p>
          <a:endParaRPr lang="nl-NL"/>
        </a:p>
      </dgm:t>
    </dgm:pt>
    <dgm:pt modelId="{269DBC5A-7741-43BB-885D-2084F1C403B1}" type="sibTrans" cxnId="{A63D8BDD-A133-418B-AA76-C09498C29328}">
      <dgm:prSet/>
      <dgm:spPr/>
      <dgm:t>
        <a:bodyPr/>
        <a:lstStyle/>
        <a:p>
          <a:endParaRPr lang="nl-NL"/>
        </a:p>
      </dgm:t>
    </dgm:pt>
    <dgm:pt modelId="{9A30192D-1E7E-4D9B-BF36-4563393DFF1A}">
      <dgm:prSet/>
      <dgm:spPr/>
      <dgm:t>
        <a:bodyPr/>
        <a:lstStyle/>
        <a:p>
          <a:pPr rtl="0"/>
          <a:r>
            <a:rPr lang="nl-NL" dirty="0" smtClean="0"/>
            <a:t>Style</a:t>
          </a:r>
          <a:endParaRPr lang="nl-NL" dirty="0"/>
        </a:p>
      </dgm:t>
    </dgm:pt>
    <dgm:pt modelId="{7132C69B-EB2D-4275-ADE3-8FA9737909F5}" type="parTrans" cxnId="{8D342663-D237-41DA-A883-2A4340B0ED44}">
      <dgm:prSet/>
      <dgm:spPr/>
      <dgm:t>
        <a:bodyPr/>
        <a:lstStyle/>
        <a:p>
          <a:endParaRPr lang="nl-NL"/>
        </a:p>
      </dgm:t>
    </dgm:pt>
    <dgm:pt modelId="{3D37147E-C743-48BC-AB2B-D6C217AF7BAA}" type="sibTrans" cxnId="{8D342663-D237-41DA-A883-2A4340B0ED44}">
      <dgm:prSet/>
      <dgm:spPr/>
      <dgm:t>
        <a:bodyPr/>
        <a:lstStyle/>
        <a:p>
          <a:endParaRPr lang="nl-NL"/>
        </a:p>
      </dgm:t>
    </dgm:pt>
    <dgm:pt modelId="{86A549F9-E6A6-430F-9E40-62CC26789D4C}" type="pres">
      <dgm:prSet presAssocID="{2CBBCC6F-2318-4FE7-85F7-FE70508F8A5A}" presName="hierChild1" presStyleCnt="0">
        <dgm:presLayoutVars>
          <dgm:orgChart val="1"/>
          <dgm:chPref val="1"/>
          <dgm:dir/>
          <dgm:animOne val="branch"/>
          <dgm:animLvl val="lvl"/>
          <dgm:resizeHandles/>
        </dgm:presLayoutVars>
      </dgm:prSet>
      <dgm:spPr/>
      <dgm:t>
        <a:bodyPr/>
        <a:lstStyle/>
        <a:p>
          <a:endParaRPr lang="nl-NL"/>
        </a:p>
      </dgm:t>
    </dgm:pt>
    <dgm:pt modelId="{EDAB757A-8E0D-4C6A-95EC-02CE70BB4AD6}" type="pres">
      <dgm:prSet presAssocID="{E0130E70-CFD5-44E6-A0A1-081215D4C57E}" presName="hierRoot1" presStyleCnt="0">
        <dgm:presLayoutVars>
          <dgm:hierBranch val="init"/>
        </dgm:presLayoutVars>
      </dgm:prSet>
      <dgm:spPr/>
    </dgm:pt>
    <dgm:pt modelId="{0C41B937-11DA-4FB7-8B52-C9ACA344F8A2}" type="pres">
      <dgm:prSet presAssocID="{E0130E70-CFD5-44E6-A0A1-081215D4C57E}" presName="rootComposite1" presStyleCnt="0"/>
      <dgm:spPr/>
    </dgm:pt>
    <dgm:pt modelId="{8C80E49F-229B-46CB-95EF-A5C6D75B9E6F}" type="pres">
      <dgm:prSet presAssocID="{E0130E70-CFD5-44E6-A0A1-081215D4C57E}" presName="rootText1" presStyleLbl="node0" presStyleIdx="0" presStyleCnt="1" custLinFactNeighborX="10310" custLinFactNeighborY="-84725">
        <dgm:presLayoutVars>
          <dgm:chPref val="3"/>
        </dgm:presLayoutVars>
      </dgm:prSet>
      <dgm:spPr/>
      <dgm:t>
        <a:bodyPr/>
        <a:lstStyle/>
        <a:p>
          <a:endParaRPr lang="nl-NL"/>
        </a:p>
      </dgm:t>
    </dgm:pt>
    <dgm:pt modelId="{16DFD874-D542-4389-BEF2-B686DD4CB01B}" type="pres">
      <dgm:prSet presAssocID="{E0130E70-CFD5-44E6-A0A1-081215D4C57E}" presName="rootConnector1" presStyleLbl="node1" presStyleIdx="0" presStyleCnt="0"/>
      <dgm:spPr/>
      <dgm:t>
        <a:bodyPr/>
        <a:lstStyle/>
        <a:p>
          <a:endParaRPr lang="nl-NL"/>
        </a:p>
      </dgm:t>
    </dgm:pt>
    <dgm:pt modelId="{E08F621C-B49D-428D-984B-B61351E829FC}" type="pres">
      <dgm:prSet presAssocID="{E0130E70-CFD5-44E6-A0A1-081215D4C57E}" presName="hierChild2" presStyleCnt="0"/>
      <dgm:spPr/>
    </dgm:pt>
    <dgm:pt modelId="{377854C4-E97E-462F-A5E7-92F8959C0A34}" type="pres">
      <dgm:prSet presAssocID="{AC1D8C01-2EC4-4D24-9ECF-1344DED05E04}" presName="Name37" presStyleLbl="parChTrans1D2" presStyleIdx="0" presStyleCnt="2"/>
      <dgm:spPr/>
      <dgm:t>
        <a:bodyPr/>
        <a:lstStyle/>
        <a:p>
          <a:endParaRPr lang="nl-NL"/>
        </a:p>
      </dgm:t>
    </dgm:pt>
    <dgm:pt modelId="{581C3E18-14D2-49BF-9C1D-682CD21FBFFE}" type="pres">
      <dgm:prSet presAssocID="{63D014A0-CE50-4E4F-ADC8-B0EB15DDA248}" presName="hierRoot2" presStyleCnt="0">
        <dgm:presLayoutVars>
          <dgm:hierBranch val="init"/>
        </dgm:presLayoutVars>
      </dgm:prSet>
      <dgm:spPr/>
    </dgm:pt>
    <dgm:pt modelId="{43BD2DF1-67B6-445E-979F-830705D6C253}" type="pres">
      <dgm:prSet presAssocID="{63D014A0-CE50-4E4F-ADC8-B0EB15DDA248}" presName="rootComposite" presStyleCnt="0"/>
      <dgm:spPr/>
    </dgm:pt>
    <dgm:pt modelId="{1FAE3399-5928-4871-8DEF-5D81FE3DAE05}" type="pres">
      <dgm:prSet presAssocID="{63D014A0-CE50-4E4F-ADC8-B0EB15DDA248}" presName="rootText" presStyleLbl="node2" presStyleIdx="0" presStyleCnt="2">
        <dgm:presLayoutVars>
          <dgm:chPref val="3"/>
        </dgm:presLayoutVars>
      </dgm:prSet>
      <dgm:spPr/>
      <dgm:t>
        <a:bodyPr/>
        <a:lstStyle/>
        <a:p>
          <a:endParaRPr lang="nl-NL"/>
        </a:p>
      </dgm:t>
    </dgm:pt>
    <dgm:pt modelId="{F5113EBE-C02E-49B7-998D-0DB8D1766182}" type="pres">
      <dgm:prSet presAssocID="{63D014A0-CE50-4E4F-ADC8-B0EB15DDA248}" presName="rootConnector" presStyleLbl="node2" presStyleIdx="0" presStyleCnt="2"/>
      <dgm:spPr/>
      <dgm:t>
        <a:bodyPr/>
        <a:lstStyle/>
        <a:p>
          <a:endParaRPr lang="nl-NL"/>
        </a:p>
      </dgm:t>
    </dgm:pt>
    <dgm:pt modelId="{6A5F597D-3F9E-4B97-B9D7-553DC6EA6517}" type="pres">
      <dgm:prSet presAssocID="{63D014A0-CE50-4E4F-ADC8-B0EB15DDA248}" presName="hierChild4" presStyleCnt="0"/>
      <dgm:spPr/>
    </dgm:pt>
    <dgm:pt modelId="{F2269140-F7D8-40E2-B7AD-B0947579CB0D}" type="pres">
      <dgm:prSet presAssocID="{63D014A0-CE50-4E4F-ADC8-B0EB15DDA248}" presName="hierChild5" presStyleCnt="0"/>
      <dgm:spPr/>
    </dgm:pt>
    <dgm:pt modelId="{32F35305-C778-4B5B-97C4-0E4AAC188FB8}" type="pres">
      <dgm:prSet presAssocID="{FE3828D4-E73F-4FEB-8455-5F96CA74F966}" presName="Name37" presStyleLbl="parChTrans1D2" presStyleIdx="1" presStyleCnt="2"/>
      <dgm:spPr/>
      <dgm:t>
        <a:bodyPr/>
        <a:lstStyle/>
        <a:p>
          <a:endParaRPr lang="nl-NL"/>
        </a:p>
      </dgm:t>
    </dgm:pt>
    <dgm:pt modelId="{A20FB368-D196-47CC-B9A9-CC1CA9C1A3D5}" type="pres">
      <dgm:prSet presAssocID="{09DF5A5C-F56C-4C10-BD2B-E4C497598463}" presName="hierRoot2" presStyleCnt="0">
        <dgm:presLayoutVars>
          <dgm:hierBranch val="init"/>
        </dgm:presLayoutVars>
      </dgm:prSet>
      <dgm:spPr/>
    </dgm:pt>
    <dgm:pt modelId="{BCE4AA60-24CC-49D7-B9CB-96E51B975AFF}" type="pres">
      <dgm:prSet presAssocID="{09DF5A5C-F56C-4C10-BD2B-E4C497598463}" presName="rootComposite" presStyleCnt="0"/>
      <dgm:spPr/>
    </dgm:pt>
    <dgm:pt modelId="{3DBFEB63-C15C-48D1-9175-A77FE95F5831}" type="pres">
      <dgm:prSet presAssocID="{09DF5A5C-F56C-4C10-BD2B-E4C497598463}" presName="rootText" presStyleLbl="node2" presStyleIdx="1" presStyleCnt="2">
        <dgm:presLayoutVars>
          <dgm:chPref val="3"/>
        </dgm:presLayoutVars>
      </dgm:prSet>
      <dgm:spPr/>
      <dgm:t>
        <a:bodyPr/>
        <a:lstStyle/>
        <a:p>
          <a:endParaRPr lang="nl-NL"/>
        </a:p>
      </dgm:t>
    </dgm:pt>
    <dgm:pt modelId="{86B452F5-DC98-4821-91A7-2A3A03514C10}" type="pres">
      <dgm:prSet presAssocID="{09DF5A5C-F56C-4C10-BD2B-E4C497598463}" presName="rootConnector" presStyleLbl="node2" presStyleIdx="1" presStyleCnt="2"/>
      <dgm:spPr/>
      <dgm:t>
        <a:bodyPr/>
        <a:lstStyle/>
        <a:p>
          <a:endParaRPr lang="nl-NL"/>
        </a:p>
      </dgm:t>
    </dgm:pt>
    <dgm:pt modelId="{A4CA69E5-87C6-443A-89BF-2E24454A17C8}" type="pres">
      <dgm:prSet presAssocID="{09DF5A5C-F56C-4C10-BD2B-E4C497598463}" presName="hierChild4" presStyleCnt="0"/>
      <dgm:spPr/>
    </dgm:pt>
    <dgm:pt modelId="{7BA16A05-037B-41E0-8144-87723A7C8C49}" type="pres">
      <dgm:prSet presAssocID="{F3922A8A-2576-4E1C-9196-211729960D6C}" presName="Name37" presStyleLbl="parChTrans1D3" presStyleIdx="0" presStyleCnt="3"/>
      <dgm:spPr/>
      <dgm:t>
        <a:bodyPr/>
        <a:lstStyle/>
        <a:p>
          <a:endParaRPr lang="nl-NL"/>
        </a:p>
      </dgm:t>
    </dgm:pt>
    <dgm:pt modelId="{7F2625F7-3AF3-48B3-A05F-D8984EC5C9E9}" type="pres">
      <dgm:prSet presAssocID="{41B210BE-AE38-45D8-8B8B-F793C79E349A}" presName="hierRoot2" presStyleCnt="0">
        <dgm:presLayoutVars>
          <dgm:hierBranch val="init"/>
        </dgm:presLayoutVars>
      </dgm:prSet>
      <dgm:spPr/>
    </dgm:pt>
    <dgm:pt modelId="{A66E99B6-BC49-40AB-B74E-19ED829906C7}" type="pres">
      <dgm:prSet presAssocID="{41B210BE-AE38-45D8-8B8B-F793C79E349A}" presName="rootComposite" presStyleCnt="0"/>
      <dgm:spPr/>
    </dgm:pt>
    <dgm:pt modelId="{4360DB82-952A-4ACE-ADB2-E5BC054E9BD4}" type="pres">
      <dgm:prSet presAssocID="{41B210BE-AE38-45D8-8B8B-F793C79E349A}" presName="rootText" presStyleLbl="node3" presStyleIdx="0" presStyleCnt="3">
        <dgm:presLayoutVars>
          <dgm:chPref val="3"/>
        </dgm:presLayoutVars>
      </dgm:prSet>
      <dgm:spPr/>
      <dgm:t>
        <a:bodyPr/>
        <a:lstStyle/>
        <a:p>
          <a:endParaRPr lang="nl-NL"/>
        </a:p>
      </dgm:t>
    </dgm:pt>
    <dgm:pt modelId="{E07EA03A-2010-4BB1-AEDD-F4ABF6F73CD0}" type="pres">
      <dgm:prSet presAssocID="{41B210BE-AE38-45D8-8B8B-F793C79E349A}" presName="rootConnector" presStyleLbl="node3" presStyleIdx="0" presStyleCnt="3"/>
      <dgm:spPr/>
      <dgm:t>
        <a:bodyPr/>
        <a:lstStyle/>
        <a:p>
          <a:endParaRPr lang="nl-NL"/>
        </a:p>
      </dgm:t>
    </dgm:pt>
    <dgm:pt modelId="{156196CD-D179-4877-93B9-E12B8013085C}" type="pres">
      <dgm:prSet presAssocID="{41B210BE-AE38-45D8-8B8B-F793C79E349A}" presName="hierChild4" presStyleCnt="0"/>
      <dgm:spPr/>
    </dgm:pt>
    <dgm:pt modelId="{88957DF1-4A91-4127-9F83-1D62FE6CA36F}" type="pres">
      <dgm:prSet presAssocID="{41B210BE-AE38-45D8-8B8B-F793C79E349A}" presName="hierChild5" presStyleCnt="0"/>
      <dgm:spPr/>
    </dgm:pt>
    <dgm:pt modelId="{E768DD8B-CD81-4723-9591-5919C256A7AF}" type="pres">
      <dgm:prSet presAssocID="{EA4FB7EA-1BD6-4C48-B4BE-3E6B5192470B}" presName="Name37" presStyleLbl="parChTrans1D3" presStyleIdx="1" presStyleCnt="3"/>
      <dgm:spPr/>
      <dgm:t>
        <a:bodyPr/>
        <a:lstStyle/>
        <a:p>
          <a:endParaRPr lang="nl-NL"/>
        </a:p>
      </dgm:t>
    </dgm:pt>
    <dgm:pt modelId="{75EE0545-B88F-4D79-9AAC-702E07997BCA}" type="pres">
      <dgm:prSet presAssocID="{FA1D368D-CC87-4753-B9C5-AA54A4B7F3C9}" presName="hierRoot2" presStyleCnt="0">
        <dgm:presLayoutVars>
          <dgm:hierBranch val="init"/>
        </dgm:presLayoutVars>
      </dgm:prSet>
      <dgm:spPr/>
    </dgm:pt>
    <dgm:pt modelId="{40B3DAE2-203D-4317-AC6C-78062B0D8958}" type="pres">
      <dgm:prSet presAssocID="{FA1D368D-CC87-4753-B9C5-AA54A4B7F3C9}" presName="rootComposite" presStyleCnt="0"/>
      <dgm:spPr/>
    </dgm:pt>
    <dgm:pt modelId="{7E8B46B6-C51A-4502-AB03-37B4567D4C6F}" type="pres">
      <dgm:prSet presAssocID="{FA1D368D-CC87-4753-B9C5-AA54A4B7F3C9}" presName="rootText" presStyleLbl="node3" presStyleIdx="1" presStyleCnt="3">
        <dgm:presLayoutVars>
          <dgm:chPref val="3"/>
        </dgm:presLayoutVars>
      </dgm:prSet>
      <dgm:spPr/>
      <dgm:t>
        <a:bodyPr/>
        <a:lstStyle/>
        <a:p>
          <a:endParaRPr lang="nl-NL"/>
        </a:p>
      </dgm:t>
    </dgm:pt>
    <dgm:pt modelId="{49E2BC07-1A64-4DB0-9B59-5F6DA2F0F431}" type="pres">
      <dgm:prSet presAssocID="{FA1D368D-CC87-4753-B9C5-AA54A4B7F3C9}" presName="rootConnector" presStyleLbl="node3" presStyleIdx="1" presStyleCnt="3"/>
      <dgm:spPr/>
      <dgm:t>
        <a:bodyPr/>
        <a:lstStyle/>
        <a:p>
          <a:endParaRPr lang="nl-NL"/>
        </a:p>
      </dgm:t>
    </dgm:pt>
    <dgm:pt modelId="{DF772D96-6A7F-464D-8CD2-10082481DF60}" type="pres">
      <dgm:prSet presAssocID="{FA1D368D-CC87-4753-B9C5-AA54A4B7F3C9}" presName="hierChild4" presStyleCnt="0"/>
      <dgm:spPr/>
    </dgm:pt>
    <dgm:pt modelId="{F929FDBF-3804-41F4-86E0-D7E9D56A6A0C}" type="pres">
      <dgm:prSet presAssocID="{FA1D368D-CC87-4753-B9C5-AA54A4B7F3C9}" presName="hierChild5" presStyleCnt="0"/>
      <dgm:spPr/>
    </dgm:pt>
    <dgm:pt modelId="{E8458E82-76F6-4A29-B96C-BD86DA4A5D68}" type="pres">
      <dgm:prSet presAssocID="{3AE12E07-FBAC-496C-A58A-EE671191422E}" presName="Name37" presStyleLbl="parChTrans1D3" presStyleIdx="2" presStyleCnt="3"/>
      <dgm:spPr/>
      <dgm:t>
        <a:bodyPr/>
        <a:lstStyle/>
        <a:p>
          <a:endParaRPr lang="nl-NL"/>
        </a:p>
      </dgm:t>
    </dgm:pt>
    <dgm:pt modelId="{4C63000B-A9A6-4DC3-99D5-4D61D69910BF}" type="pres">
      <dgm:prSet presAssocID="{DA9820FB-94FA-49A6-A5A1-2E58286A7B51}" presName="hierRoot2" presStyleCnt="0">
        <dgm:presLayoutVars>
          <dgm:hierBranch val="init"/>
        </dgm:presLayoutVars>
      </dgm:prSet>
      <dgm:spPr/>
    </dgm:pt>
    <dgm:pt modelId="{7A6F8468-4031-40E8-8F4B-894766D534E0}" type="pres">
      <dgm:prSet presAssocID="{DA9820FB-94FA-49A6-A5A1-2E58286A7B51}" presName="rootComposite" presStyleCnt="0"/>
      <dgm:spPr/>
    </dgm:pt>
    <dgm:pt modelId="{F0AD15C9-F68B-4BC1-932C-566BE93A4472}" type="pres">
      <dgm:prSet presAssocID="{DA9820FB-94FA-49A6-A5A1-2E58286A7B51}" presName="rootText" presStyleLbl="node3" presStyleIdx="2" presStyleCnt="3">
        <dgm:presLayoutVars>
          <dgm:chPref val="3"/>
        </dgm:presLayoutVars>
      </dgm:prSet>
      <dgm:spPr/>
      <dgm:t>
        <a:bodyPr/>
        <a:lstStyle/>
        <a:p>
          <a:endParaRPr lang="nl-NL"/>
        </a:p>
      </dgm:t>
    </dgm:pt>
    <dgm:pt modelId="{B2392BCE-D833-40FE-A10D-67E141E4A860}" type="pres">
      <dgm:prSet presAssocID="{DA9820FB-94FA-49A6-A5A1-2E58286A7B51}" presName="rootConnector" presStyleLbl="node3" presStyleIdx="2" presStyleCnt="3"/>
      <dgm:spPr/>
      <dgm:t>
        <a:bodyPr/>
        <a:lstStyle/>
        <a:p>
          <a:endParaRPr lang="nl-NL"/>
        </a:p>
      </dgm:t>
    </dgm:pt>
    <dgm:pt modelId="{95446843-3705-47C2-A320-4572E2F70929}" type="pres">
      <dgm:prSet presAssocID="{DA9820FB-94FA-49A6-A5A1-2E58286A7B51}" presName="hierChild4" presStyleCnt="0"/>
      <dgm:spPr/>
    </dgm:pt>
    <dgm:pt modelId="{7C64A00A-B758-476E-A18F-0ED4C7E0158E}" type="pres">
      <dgm:prSet presAssocID="{3010C69F-A715-4168-A0A8-C954B47FB018}" presName="Name37" presStyleLbl="parChTrans1D4" presStyleIdx="0" presStyleCnt="4"/>
      <dgm:spPr/>
      <dgm:t>
        <a:bodyPr/>
        <a:lstStyle/>
        <a:p>
          <a:endParaRPr lang="nl-NL"/>
        </a:p>
      </dgm:t>
    </dgm:pt>
    <dgm:pt modelId="{18110B99-318A-4C06-8D79-C768765703B2}" type="pres">
      <dgm:prSet presAssocID="{AAE25965-6F0B-45FA-AB3D-152002A22543}" presName="hierRoot2" presStyleCnt="0">
        <dgm:presLayoutVars>
          <dgm:hierBranch val="init"/>
        </dgm:presLayoutVars>
      </dgm:prSet>
      <dgm:spPr/>
    </dgm:pt>
    <dgm:pt modelId="{7008FFBA-D660-483E-BAAF-6F610E215698}" type="pres">
      <dgm:prSet presAssocID="{AAE25965-6F0B-45FA-AB3D-152002A22543}" presName="rootComposite" presStyleCnt="0"/>
      <dgm:spPr/>
    </dgm:pt>
    <dgm:pt modelId="{5EB8B482-94BF-4F8D-8CB4-2D12C0F6A791}" type="pres">
      <dgm:prSet presAssocID="{AAE25965-6F0B-45FA-AB3D-152002A22543}" presName="rootText" presStyleLbl="node4" presStyleIdx="0" presStyleCnt="4">
        <dgm:presLayoutVars>
          <dgm:chPref val="3"/>
        </dgm:presLayoutVars>
      </dgm:prSet>
      <dgm:spPr/>
      <dgm:t>
        <a:bodyPr/>
        <a:lstStyle/>
        <a:p>
          <a:endParaRPr lang="nl-NL"/>
        </a:p>
      </dgm:t>
    </dgm:pt>
    <dgm:pt modelId="{CE82C70B-6190-43B8-A8EB-9AEA3BEC764A}" type="pres">
      <dgm:prSet presAssocID="{AAE25965-6F0B-45FA-AB3D-152002A22543}" presName="rootConnector" presStyleLbl="node4" presStyleIdx="0" presStyleCnt="4"/>
      <dgm:spPr/>
      <dgm:t>
        <a:bodyPr/>
        <a:lstStyle/>
        <a:p>
          <a:endParaRPr lang="nl-NL"/>
        </a:p>
      </dgm:t>
    </dgm:pt>
    <dgm:pt modelId="{8E07EF1A-3EE3-4E16-A7C4-82E4C5950391}" type="pres">
      <dgm:prSet presAssocID="{AAE25965-6F0B-45FA-AB3D-152002A22543}" presName="hierChild4" presStyleCnt="0"/>
      <dgm:spPr/>
    </dgm:pt>
    <dgm:pt modelId="{8650A8A5-A8E6-4995-87F1-9DEEC26D8A03}" type="pres">
      <dgm:prSet presAssocID="{AAE25965-6F0B-45FA-AB3D-152002A22543}" presName="hierChild5" presStyleCnt="0"/>
      <dgm:spPr/>
    </dgm:pt>
    <dgm:pt modelId="{8B0881E8-0889-4EC0-B61D-6FA70EF93E07}" type="pres">
      <dgm:prSet presAssocID="{C6962E86-390B-49FE-835B-BE9F76B85D0C}" presName="Name37" presStyleLbl="parChTrans1D4" presStyleIdx="1" presStyleCnt="4"/>
      <dgm:spPr/>
      <dgm:t>
        <a:bodyPr/>
        <a:lstStyle/>
        <a:p>
          <a:endParaRPr lang="nl-NL"/>
        </a:p>
      </dgm:t>
    </dgm:pt>
    <dgm:pt modelId="{40BB9060-D6AC-4111-8DF0-3DBE9F180984}" type="pres">
      <dgm:prSet presAssocID="{EDF6E8F3-A8CB-438D-85E2-23ECFE20E8A8}" presName="hierRoot2" presStyleCnt="0">
        <dgm:presLayoutVars>
          <dgm:hierBranch val="init"/>
        </dgm:presLayoutVars>
      </dgm:prSet>
      <dgm:spPr/>
    </dgm:pt>
    <dgm:pt modelId="{0561CCDC-5ED6-43F2-BC14-CD937F505BE0}" type="pres">
      <dgm:prSet presAssocID="{EDF6E8F3-A8CB-438D-85E2-23ECFE20E8A8}" presName="rootComposite" presStyleCnt="0"/>
      <dgm:spPr/>
    </dgm:pt>
    <dgm:pt modelId="{670FE440-86B5-44A2-B3AC-723E61E54814}" type="pres">
      <dgm:prSet presAssocID="{EDF6E8F3-A8CB-438D-85E2-23ECFE20E8A8}" presName="rootText" presStyleLbl="node4" presStyleIdx="1" presStyleCnt="4">
        <dgm:presLayoutVars>
          <dgm:chPref val="3"/>
        </dgm:presLayoutVars>
      </dgm:prSet>
      <dgm:spPr/>
      <dgm:t>
        <a:bodyPr/>
        <a:lstStyle/>
        <a:p>
          <a:endParaRPr lang="nl-NL"/>
        </a:p>
      </dgm:t>
    </dgm:pt>
    <dgm:pt modelId="{C60263B8-2927-433E-9C45-FB6FFF2224AA}" type="pres">
      <dgm:prSet presAssocID="{EDF6E8F3-A8CB-438D-85E2-23ECFE20E8A8}" presName="rootConnector" presStyleLbl="node4" presStyleIdx="1" presStyleCnt="4"/>
      <dgm:spPr/>
      <dgm:t>
        <a:bodyPr/>
        <a:lstStyle/>
        <a:p>
          <a:endParaRPr lang="nl-NL"/>
        </a:p>
      </dgm:t>
    </dgm:pt>
    <dgm:pt modelId="{2E876F74-BEF9-4C27-BCFB-2C56FC5092AE}" type="pres">
      <dgm:prSet presAssocID="{EDF6E8F3-A8CB-438D-85E2-23ECFE20E8A8}" presName="hierChild4" presStyleCnt="0"/>
      <dgm:spPr/>
    </dgm:pt>
    <dgm:pt modelId="{BAD17C99-3061-49D8-BA49-A984C0F2756A}" type="pres">
      <dgm:prSet presAssocID="{F313E3BE-DC71-4EAC-A223-06DE1B7154F3}" presName="Name37" presStyleLbl="parChTrans1D4" presStyleIdx="2" presStyleCnt="4"/>
      <dgm:spPr/>
      <dgm:t>
        <a:bodyPr/>
        <a:lstStyle/>
        <a:p>
          <a:endParaRPr lang="nl-NL"/>
        </a:p>
      </dgm:t>
    </dgm:pt>
    <dgm:pt modelId="{F6B8536C-5563-48EF-A2B7-37BD36AF3B62}" type="pres">
      <dgm:prSet presAssocID="{C2485A09-79F3-4885-A3B9-947F5864263E}" presName="hierRoot2" presStyleCnt="0">
        <dgm:presLayoutVars>
          <dgm:hierBranch val="init"/>
        </dgm:presLayoutVars>
      </dgm:prSet>
      <dgm:spPr/>
    </dgm:pt>
    <dgm:pt modelId="{0CCB4F1C-D715-4F55-9C74-CF5E615DC410}" type="pres">
      <dgm:prSet presAssocID="{C2485A09-79F3-4885-A3B9-947F5864263E}" presName="rootComposite" presStyleCnt="0"/>
      <dgm:spPr/>
    </dgm:pt>
    <dgm:pt modelId="{CD9A10ED-BFA2-4BD6-A4C2-4F77EA4AA458}" type="pres">
      <dgm:prSet presAssocID="{C2485A09-79F3-4885-A3B9-947F5864263E}" presName="rootText" presStyleLbl="node4" presStyleIdx="2" presStyleCnt="4" custLinFactNeighborX="408" custLinFactNeighborY="2530">
        <dgm:presLayoutVars>
          <dgm:chPref val="3"/>
        </dgm:presLayoutVars>
      </dgm:prSet>
      <dgm:spPr/>
      <dgm:t>
        <a:bodyPr/>
        <a:lstStyle/>
        <a:p>
          <a:endParaRPr lang="nl-NL"/>
        </a:p>
      </dgm:t>
    </dgm:pt>
    <dgm:pt modelId="{C13CB6A3-B9E1-4E4B-83FA-ED23640596AB}" type="pres">
      <dgm:prSet presAssocID="{C2485A09-79F3-4885-A3B9-947F5864263E}" presName="rootConnector" presStyleLbl="node4" presStyleIdx="2" presStyleCnt="4"/>
      <dgm:spPr/>
      <dgm:t>
        <a:bodyPr/>
        <a:lstStyle/>
        <a:p>
          <a:endParaRPr lang="nl-NL"/>
        </a:p>
      </dgm:t>
    </dgm:pt>
    <dgm:pt modelId="{C8233D1C-C51A-40C7-A0FF-46F2CF0CD920}" type="pres">
      <dgm:prSet presAssocID="{C2485A09-79F3-4885-A3B9-947F5864263E}" presName="hierChild4" presStyleCnt="0"/>
      <dgm:spPr/>
    </dgm:pt>
    <dgm:pt modelId="{107A1D7A-EE60-42DA-A80D-1F4CCF64B4FE}" type="pres">
      <dgm:prSet presAssocID="{C2485A09-79F3-4885-A3B9-947F5864263E}" presName="hierChild5" presStyleCnt="0"/>
      <dgm:spPr/>
    </dgm:pt>
    <dgm:pt modelId="{3605B000-7CED-4018-B1B8-EB02B99C54B0}" type="pres">
      <dgm:prSet presAssocID="{7132C69B-EB2D-4275-ADE3-8FA9737909F5}" presName="Name37" presStyleLbl="parChTrans1D4" presStyleIdx="3" presStyleCnt="4"/>
      <dgm:spPr/>
      <dgm:t>
        <a:bodyPr/>
        <a:lstStyle/>
        <a:p>
          <a:endParaRPr lang="nl-NL"/>
        </a:p>
      </dgm:t>
    </dgm:pt>
    <dgm:pt modelId="{AB59674F-30EB-48E4-A62F-127696D68B9F}" type="pres">
      <dgm:prSet presAssocID="{9A30192D-1E7E-4D9B-BF36-4563393DFF1A}" presName="hierRoot2" presStyleCnt="0">
        <dgm:presLayoutVars>
          <dgm:hierBranch val="init"/>
        </dgm:presLayoutVars>
      </dgm:prSet>
      <dgm:spPr/>
    </dgm:pt>
    <dgm:pt modelId="{3506878D-2C58-43E9-8AE0-6EDC6919A631}" type="pres">
      <dgm:prSet presAssocID="{9A30192D-1E7E-4D9B-BF36-4563393DFF1A}" presName="rootComposite" presStyleCnt="0"/>
      <dgm:spPr/>
    </dgm:pt>
    <dgm:pt modelId="{1DD58365-E927-48C9-895B-20447E3536FE}" type="pres">
      <dgm:prSet presAssocID="{9A30192D-1E7E-4D9B-BF36-4563393DFF1A}" presName="rootText" presStyleLbl="node4" presStyleIdx="3" presStyleCnt="4" custLinFactX="-28013" custLinFactY="-39551" custLinFactNeighborX="-100000" custLinFactNeighborY="-100000">
        <dgm:presLayoutVars>
          <dgm:chPref val="3"/>
        </dgm:presLayoutVars>
      </dgm:prSet>
      <dgm:spPr/>
      <dgm:t>
        <a:bodyPr/>
        <a:lstStyle/>
        <a:p>
          <a:endParaRPr lang="nl-NL"/>
        </a:p>
      </dgm:t>
    </dgm:pt>
    <dgm:pt modelId="{ADD899B8-CA9A-48F4-AC25-6889D8BAE538}" type="pres">
      <dgm:prSet presAssocID="{9A30192D-1E7E-4D9B-BF36-4563393DFF1A}" presName="rootConnector" presStyleLbl="node4" presStyleIdx="3" presStyleCnt="4"/>
      <dgm:spPr/>
      <dgm:t>
        <a:bodyPr/>
        <a:lstStyle/>
        <a:p>
          <a:endParaRPr lang="nl-NL"/>
        </a:p>
      </dgm:t>
    </dgm:pt>
    <dgm:pt modelId="{C1A23D1C-DD44-4A6C-B997-B946CFE74260}" type="pres">
      <dgm:prSet presAssocID="{9A30192D-1E7E-4D9B-BF36-4563393DFF1A}" presName="hierChild4" presStyleCnt="0"/>
      <dgm:spPr/>
    </dgm:pt>
    <dgm:pt modelId="{068983E6-F8DA-43D9-AAEB-623B03EE705B}" type="pres">
      <dgm:prSet presAssocID="{9A30192D-1E7E-4D9B-BF36-4563393DFF1A}" presName="hierChild5" presStyleCnt="0"/>
      <dgm:spPr/>
    </dgm:pt>
    <dgm:pt modelId="{C228181A-C51B-488C-AC03-4129507755B7}" type="pres">
      <dgm:prSet presAssocID="{EDF6E8F3-A8CB-438D-85E2-23ECFE20E8A8}" presName="hierChild5" presStyleCnt="0"/>
      <dgm:spPr/>
    </dgm:pt>
    <dgm:pt modelId="{6022C153-DFE5-4108-A258-DE33486A5A27}" type="pres">
      <dgm:prSet presAssocID="{DA9820FB-94FA-49A6-A5A1-2E58286A7B51}" presName="hierChild5" presStyleCnt="0"/>
      <dgm:spPr/>
    </dgm:pt>
    <dgm:pt modelId="{AE4E356B-5E14-467F-ACA9-8B647F7FF9B9}" type="pres">
      <dgm:prSet presAssocID="{09DF5A5C-F56C-4C10-BD2B-E4C497598463}" presName="hierChild5" presStyleCnt="0"/>
      <dgm:spPr/>
    </dgm:pt>
    <dgm:pt modelId="{FFBE32BA-11FF-4062-AD5B-52057713A583}" type="pres">
      <dgm:prSet presAssocID="{E0130E70-CFD5-44E6-A0A1-081215D4C57E}" presName="hierChild3" presStyleCnt="0"/>
      <dgm:spPr/>
    </dgm:pt>
  </dgm:ptLst>
  <dgm:cxnLst>
    <dgm:cxn modelId="{C48BB4D7-6625-48D6-A520-857B56DD9344}" type="presOf" srcId="{63D014A0-CE50-4E4F-ADC8-B0EB15DDA248}" destId="{1FAE3399-5928-4871-8DEF-5D81FE3DAE05}" srcOrd="0" destOrd="0" presId="urn:microsoft.com/office/officeart/2005/8/layout/orgChart1"/>
    <dgm:cxn modelId="{CAE8AE06-6D5F-4FA1-8E32-1599B2A8D46A}" type="presOf" srcId="{FA1D368D-CC87-4753-B9C5-AA54A4B7F3C9}" destId="{7E8B46B6-C51A-4502-AB03-37B4567D4C6F}" srcOrd="0" destOrd="0" presId="urn:microsoft.com/office/officeart/2005/8/layout/orgChart1"/>
    <dgm:cxn modelId="{2A2F4F0C-A17D-49DE-9A2F-D348A31D547D}" type="presOf" srcId="{E0130E70-CFD5-44E6-A0A1-081215D4C57E}" destId="{16DFD874-D542-4389-BEF2-B686DD4CB01B}" srcOrd="1" destOrd="0" presId="urn:microsoft.com/office/officeart/2005/8/layout/orgChart1"/>
    <dgm:cxn modelId="{174C1FE6-E4AF-45C3-BE61-192EC18FA7E5}" type="presOf" srcId="{41B210BE-AE38-45D8-8B8B-F793C79E349A}" destId="{4360DB82-952A-4ACE-ADB2-E5BC054E9BD4}" srcOrd="0" destOrd="0" presId="urn:microsoft.com/office/officeart/2005/8/layout/orgChart1"/>
    <dgm:cxn modelId="{DB3ABEF5-34BA-40CF-B43D-740C9BEC1278}" type="presOf" srcId="{63D014A0-CE50-4E4F-ADC8-B0EB15DDA248}" destId="{F5113EBE-C02E-49B7-998D-0DB8D1766182}" srcOrd="1" destOrd="0" presId="urn:microsoft.com/office/officeart/2005/8/layout/orgChart1"/>
    <dgm:cxn modelId="{7F05DA7C-0457-4785-AA8C-5EADED351D59}" srcId="{DA9820FB-94FA-49A6-A5A1-2E58286A7B51}" destId="{EDF6E8F3-A8CB-438D-85E2-23ECFE20E8A8}" srcOrd="1" destOrd="0" parTransId="{C6962E86-390B-49FE-835B-BE9F76B85D0C}" sibTransId="{5282CAC4-239B-46D8-A567-D4408746CD8B}"/>
    <dgm:cxn modelId="{DA6D5F44-8F38-4A7E-9C99-3B1553148960}" type="presOf" srcId="{FE3828D4-E73F-4FEB-8455-5F96CA74F966}" destId="{32F35305-C778-4B5B-97C4-0E4AAC188FB8}" srcOrd="0" destOrd="0" presId="urn:microsoft.com/office/officeart/2005/8/layout/orgChart1"/>
    <dgm:cxn modelId="{87635764-2B2C-45EF-943C-38A447510FE1}" srcId="{09DF5A5C-F56C-4C10-BD2B-E4C497598463}" destId="{DA9820FB-94FA-49A6-A5A1-2E58286A7B51}" srcOrd="2" destOrd="0" parTransId="{3AE12E07-FBAC-496C-A58A-EE671191422E}" sibTransId="{C8E81694-3C76-43F0-A7FB-091001FB5EC1}"/>
    <dgm:cxn modelId="{F4F188AB-3AC7-454D-A0A0-22C77229CE0E}" srcId="{09DF5A5C-F56C-4C10-BD2B-E4C497598463}" destId="{FA1D368D-CC87-4753-B9C5-AA54A4B7F3C9}" srcOrd="1" destOrd="0" parTransId="{EA4FB7EA-1BD6-4C48-B4BE-3E6B5192470B}" sibTransId="{EFB65797-55BF-4F2D-B0A8-CDA4EC30E0EB}"/>
    <dgm:cxn modelId="{58375211-5EB2-45BA-BEC9-A19CDC9DED3D}" type="presOf" srcId="{7132C69B-EB2D-4275-ADE3-8FA9737909F5}" destId="{3605B000-7CED-4018-B1B8-EB02B99C54B0}" srcOrd="0" destOrd="0" presId="urn:microsoft.com/office/officeart/2005/8/layout/orgChart1"/>
    <dgm:cxn modelId="{C4540D4F-5EF0-482F-9D68-1B7CA8AB4E6C}" srcId="{09DF5A5C-F56C-4C10-BD2B-E4C497598463}" destId="{41B210BE-AE38-45D8-8B8B-F793C79E349A}" srcOrd="0" destOrd="0" parTransId="{F3922A8A-2576-4E1C-9196-211729960D6C}" sibTransId="{5162C11B-8327-499D-8BF5-36C3E4FE7F0F}"/>
    <dgm:cxn modelId="{A5BAD3F3-270C-44F9-9BA9-5A32EF6DDB45}" type="presOf" srcId="{EDF6E8F3-A8CB-438D-85E2-23ECFE20E8A8}" destId="{670FE440-86B5-44A2-B3AC-723E61E54814}" srcOrd="0" destOrd="0" presId="urn:microsoft.com/office/officeart/2005/8/layout/orgChart1"/>
    <dgm:cxn modelId="{8974B371-E8F1-4E69-B748-A85FFE013653}" type="presOf" srcId="{F313E3BE-DC71-4EAC-A223-06DE1B7154F3}" destId="{BAD17C99-3061-49D8-BA49-A984C0F2756A}" srcOrd="0" destOrd="0" presId="urn:microsoft.com/office/officeart/2005/8/layout/orgChart1"/>
    <dgm:cxn modelId="{B25F751F-A3D9-46E5-8FA3-C60D664DA1A2}" type="presOf" srcId="{AAE25965-6F0B-45FA-AB3D-152002A22543}" destId="{CE82C70B-6190-43B8-A8EB-9AEA3BEC764A}" srcOrd="1" destOrd="0" presId="urn:microsoft.com/office/officeart/2005/8/layout/orgChart1"/>
    <dgm:cxn modelId="{8E30D656-FD26-43C6-BDA5-ECDEDC23B888}" type="presOf" srcId="{EA4FB7EA-1BD6-4C48-B4BE-3E6B5192470B}" destId="{E768DD8B-CD81-4723-9591-5919C256A7AF}" srcOrd="0" destOrd="0" presId="urn:microsoft.com/office/officeart/2005/8/layout/orgChart1"/>
    <dgm:cxn modelId="{CE24D835-F1E8-4D11-B7B1-2EBB44041D33}" type="presOf" srcId="{09DF5A5C-F56C-4C10-BD2B-E4C497598463}" destId="{86B452F5-DC98-4821-91A7-2A3A03514C10}" srcOrd="1" destOrd="0" presId="urn:microsoft.com/office/officeart/2005/8/layout/orgChart1"/>
    <dgm:cxn modelId="{636F874E-7479-4899-BCE5-A7769F3DFB92}" type="presOf" srcId="{9A30192D-1E7E-4D9B-BF36-4563393DFF1A}" destId="{1DD58365-E927-48C9-895B-20447E3536FE}" srcOrd="0" destOrd="0" presId="urn:microsoft.com/office/officeart/2005/8/layout/orgChart1"/>
    <dgm:cxn modelId="{89E142AE-D9D9-43D9-A8B1-4C5C5FDED1A6}" type="presOf" srcId="{C2485A09-79F3-4885-A3B9-947F5864263E}" destId="{C13CB6A3-B9E1-4E4B-83FA-ED23640596AB}" srcOrd="1" destOrd="0" presId="urn:microsoft.com/office/officeart/2005/8/layout/orgChart1"/>
    <dgm:cxn modelId="{D9333E07-86BD-4DAD-AE4F-55666A9AA16F}" type="presOf" srcId="{C2485A09-79F3-4885-A3B9-947F5864263E}" destId="{CD9A10ED-BFA2-4BD6-A4C2-4F77EA4AA458}" srcOrd="0" destOrd="0" presId="urn:microsoft.com/office/officeart/2005/8/layout/orgChart1"/>
    <dgm:cxn modelId="{FF5B7BC4-43C9-4206-9AD4-FAC87F98C6D5}" type="presOf" srcId="{EDF6E8F3-A8CB-438D-85E2-23ECFE20E8A8}" destId="{C60263B8-2927-433E-9C45-FB6FFF2224AA}" srcOrd="1" destOrd="0" presId="urn:microsoft.com/office/officeart/2005/8/layout/orgChart1"/>
    <dgm:cxn modelId="{B3EABE4F-F618-4123-B744-7EB8E55BFEDF}" type="presOf" srcId="{FA1D368D-CC87-4753-B9C5-AA54A4B7F3C9}" destId="{49E2BC07-1A64-4DB0-9B59-5F6DA2F0F431}" srcOrd="1" destOrd="0" presId="urn:microsoft.com/office/officeart/2005/8/layout/orgChart1"/>
    <dgm:cxn modelId="{0D34EED7-FC4F-4C28-BD93-E0D75EA091D7}" type="presOf" srcId="{2CBBCC6F-2318-4FE7-85F7-FE70508F8A5A}" destId="{86A549F9-E6A6-430F-9E40-62CC26789D4C}" srcOrd="0" destOrd="0" presId="urn:microsoft.com/office/officeart/2005/8/layout/orgChart1"/>
    <dgm:cxn modelId="{202FA28D-9ADF-4283-ACED-427C3AC6411A}" srcId="{2CBBCC6F-2318-4FE7-85F7-FE70508F8A5A}" destId="{E0130E70-CFD5-44E6-A0A1-081215D4C57E}" srcOrd="0" destOrd="0" parTransId="{6990422F-F19E-4997-9D22-00FABA8B6459}" sibTransId="{426F4FC0-1AF1-4ACD-B53A-9F6BDBB3C1FD}"/>
    <dgm:cxn modelId="{80A0DF50-931A-43F5-8C85-6002F50F6623}" type="presOf" srcId="{09DF5A5C-F56C-4C10-BD2B-E4C497598463}" destId="{3DBFEB63-C15C-48D1-9175-A77FE95F5831}" srcOrd="0" destOrd="0" presId="urn:microsoft.com/office/officeart/2005/8/layout/orgChart1"/>
    <dgm:cxn modelId="{792A5AC7-92C5-44ED-B3EA-BFF5B423675E}" type="presOf" srcId="{3AE12E07-FBAC-496C-A58A-EE671191422E}" destId="{E8458E82-76F6-4A29-B96C-BD86DA4A5D68}" srcOrd="0" destOrd="0" presId="urn:microsoft.com/office/officeart/2005/8/layout/orgChart1"/>
    <dgm:cxn modelId="{920A05A4-EED9-409A-8CD5-EC92170BE29A}" type="presOf" srcId="{DA9820FB-94FA-49A6-A5A1-2E58286A7B51}" destId="{B2392BCE-D833-40FE-A10D-67E141E4A860}" srcOrd="1" destOrd="0" presId="urn:microsoft.com/office/officeart/2005/8/layout/orgChart1"/>
    <dgm:cxn modelId="{26787D3C-3A7E-4224-813B-8774ABC7CC94}" type="presOf" srcId="{F3922A8A-2576-4E1C-9196-211729960D6C}" destId="{7BA16A05-037B-41E0-8144-87723A7C8C49}" srcOrd="0" destOrd="0" presId="urn:microsoft.com/office/officeart/2005/8/layout/orgChart1"/>
    <dgm:cxn modelId="{93294EEC-96EE-4EAA-97B5-98035F9DEC2D}" srcId="{E0130E70-CFD5-44E6-A0A1-081215D4C57E}" destId="{09DF5A5C-F56C-4C10-BD2B-E4C497598463}" srcOrd="1" destOrd="0" parTransId="{FE3828D4-E73F-4FEB-8455-5F96CA74F966}" sibTransId="{F1E953CC-3C81-4B20-918E-859FB79F1069}"/>
    <dgm:cxn modelId="{853AF1DD-1D53-4436-8A42-D550BDABC733}" type="presOf" srcId="{AAE25965-6F0B-45FA-AB3D-152002A22543}" destId="{5EB8B482-94BF-4F8D-8CB4-2D12C0F6A791}" srcOrd="0" destOrd="0" presId="urn:microsoft.com/office/officeart/2005/8/layout/orgChart1"/>
    <dgm:cxn modelId="{A63D8BDD-A133-418B-AA76-C09498C29328}" srcId="{EDF6E8F3-A8CB-438D-85E2-23ECFE20E8A8}" destId="{C2485A09-79F3-4885-A3B9-947F5864263E}" srcOrd="0" destOrd="0" parTransId="{F313E3BE-DC71-4EAC-A223-06DE1B7154F3}" sibTransId="{269DBC5A-7741-43BB-885D-2084F1C403B1}"/>
    <dgm:cxn modelId="{51ED9798-E4BB-4A5D-8243-9A1809A67CEA}" type="presOf" srcId="{DA9820FB-94FA-49A6-A5A1-2E58286A7B51}" destId="{F0AD15C9-F68B-4BC1-932C-566BE93A4472}" srcOrd="0" destOrd="0" presId="urn:microsoft.com/office/officeart/2005/8/layout/orgChart1"/>
    <dgm:cxn modelId="{C90F4056-28BF-4C59-8DD0-132DFECE5B31}" type="presOf" srcId="{AC1D8C01-2EC4-4D24-9ECF-1344DED05E04}" destId="{377854C4-E97E-462F-A5E7-92F8959C0A34}" srcOrd="0" destOrd="0" presId="urn:microsoft.com/office/officeart/2005/8/layout/orgChart1"/>
    <dgm:cxn modelId="{DE118A87-ED2B-470E-8886-86019B1FC5ED}" type="presOf" srcId="{E0130E70-CFD5-44E6-A0A1-081215D4C57E}" destId="{8C80E49F-229B-46CB-95EF-A5C6D75B9E6F}" srcOrd="0" destOrd="0" presId="urn:microsoft.com/office/officeart/2005/8/layout/orgChart1"/>
    <dgm:cxn modelId="{A7EDC254-35A5-4D0A-9CBA-77ED07A03AD8}" srcId="{E0130E70-CFD5-44E6-A0A1-081215D4C57E}" destId="{63D014A0-CE50-4E4F-ADC8-B0EB15DDA248}" srcOrd="0" destOrd="0" parTransId="{AC1D8C01-2EC4-4D24-9ECF-1344DED05E04}" sibTransId="{33B81236-2C3B-4275-8482-78E22B22AD61}"/>
    <dgm:cxn modelId="{8D342663-D237-41DA-A883-2A4340B0ED44}" srcId="{EDF6E8F3-A8CB-438D-85E2-23ECFE20E8A8}" destId="{9A30192D-1E7E-4D9B-BF36-4563393DFF1A}" srcOrd="1" destOrd="0" parTransId="{7132C69B-EB2D-4275-ADE3-8FA9737909F5}" sibTransId="{3D37147E-C743-48BC-AB2B-D6C217AF7BAA}"/>
    <dgm:cxn modelId="{E8EF0F5D-FFFE-443D-A541-518A0E204315}" type="presOf" srcId="{C6962E86-390B-49FE-835B-BE9F76B85D0C}" destId="{8B0881E8-0889-4EC0-B61D-6FA70EF93E07}" srcOrd="0" destOrd="0" presId="urn:microsoft.com/office/officeart/2005/8/layout/orgChart1"/>
    <dgm:cxn modelId="{EB844F39-69B9-4E31-8E6B-502A79A994AE}" type="presOf" srcId="{9A30192D-1E7E-4D9B-BF36-4563393DFF1A}" destId="{ADD899B8-CA9A-48F4-AC25-6889D8BAE538}" srcOrd="1" destOrd="0" presId="urn:microsoft.com/office/officeart/2005/8/layout/orgChart1"/>
    <dgm:cxn modelId="{67E5413D-CEC5-4E0F-B7BD-0187116FCC2F}" type="presOf" srcId="{41B210BE-AE38-45D8-8B8B-F793C79E349A}" destId="{E07EA03A-2010-4BB1-AEDD-F4ABF6F73CD0}" srcOrd="1" destOrd="0" presId="urn:microsoft.com/office/officeart/2005/8/layout/orgChart1"/>
    <dgm:cxn modelId="{31E4683F-3238-4914-B152-6BC4C02663EA}" srcId="{DA9820FB-94FA-49A6-A5A1-2E58286A7B51}" destId="{AAE25965-6F0B-45FA-AB3D-152002A22543}" srcOrd="0" destOrd="0" parTransId="{3010C69F-A715-4168-A0A8-C954B47FB018}" sibTransId="{889BFBFB-5F80-4E1C-8055-F6E5C88149B4}"/>
    <dgm:cxn modelId="{2B2BC97F-76DC-4F05-AB2A-3482D2380A30}" type="presOf" srcId="{3010C69F-A715-4168-A0A8-C954B47FB018}" destId="{7C64A00A-B758-476E-A18F-0ED4C7E0158E}" srcOrd="0" destOrd="0" presId="urn:microsoft.com/office/officeart/2005/8/layout/orgChart1"/>
    <dgm:cxn modelId="{AC11CC8E-02F5-4336-806C-D7AED8C162DB}" type="presParOf" srcId="{86A549F9-E6A6-430F-9E40-62CC26789D4C}" destId="{EDAB757A-8E0D-4C6A-95EC-02CE70BB4AD6}" srcOrd="0" destOrd="0" presId="urn:microsoft.com/office/officeart/2005/8/layout/orgChart1"/>
    <dgm:cxn modelId="{88C1E35F-84AF-47BC-9304-8255F2ECEFAD}" type="presParOf" srcId="{EDAB757A-8E0D-4C6A-95EC-02CE70BB4AD6}" destId="{0C41B937-11DA-4FB7-8B52-C9ACA344F8A2}" srcOrd="0" destOrd="0" presId="urn:microsoft.com/office/officeart/2005/8/layout/orgChart1"/>
    <dgm:cxn modelId="{F289831E-1188-43C7-99D7-5118E644A4DB}" type="presParOf" srcId="{0C41B937-11DA-4FB7-8B52-C9ACA344F8A2}" destId="{8C80E49F-229B-46CB-95EF-A5C6D75B9E6F}" srcOrd="0" destOrd="0" presId="urn:microsoft.com/office/officeart/2005/8/layout/orgChart1"/>
    <dgm:cxn modelId="{BD1DCB39-2E64-47EB-8D39-9140D3ED3495}" type="presParOf" srcId="{0C41B937-11DA-4FB7-8B52-C9ACA344F8A2}" destId="{16DFD874-D542-4389-BEF2-B686DD4CB01B}" srcOrd="1" destOrd="0" presId="urn:microsoft.com/office/officeart/2005/8/layout/orgChart1"/>
    <dgm:cxn modelId="{9441D800-B976-4359-B977-C89A9402F838}" type="presParOf" srcId="{EDAB757A-8E0D-4C6A-95EC-02CE70BB4AD6}" destId="{E08F621C-B49D-428D-984B-B61351E829FC}" srcOrd="1" destOrd="0" presId="urn:microsoft.com/office/officeart/2005/8/layout/orgChart1"/>
    <dgm:cxn modelId="{501B76F4-61BA-46BB-96C8-B576986CA8F1}" type="presParOf" srcId="{E08F621C-B49D-428D-984B-B61351E829FC}" destId="{377854C4-E97E-462F-A5E7-92F8959C0A34}" srcOrd="0" destOrd="0" presId="urn:microsoft.com/office/officeart/2005/8/layout/orgChart1"/>
    <dgm:cxn modelId="{A9F66FB2-8686-4EE3-B175-6A7D618BA13F}" type="presParOf" srcId="{E08F621C-B49D-428D-984B-B61351E829FC}" destId="{581C3E18-14D2-49BF-9C1D-682CD21FBFFE}" srcOrd="1" destOrd="0" presId="urn:microsoft.com/office/officeart/2005/8/layout/orgChart1"/>
    <dgm:cxn modelId="{689C24E6-7EB2-497D-BED9-838114D1CC5F}" type="presParOf" srcId="{581C3E18-14D2-49BF-9C1D-682CD21FBFFE}" destId="{43BD2DF1-67B6-445E-979F-830705D6C253}" srcOrd="0" destOrd="0" presId="urn:microsoft.com/office/officeart/2005/8/layout/orgChart1"/>
    <dgm:cxn modelId="{C2E0C48F-7230-4BFD-A68D-19AE5BBF51E0}" type="presParOf" srcId="{43BD2DF1-67B6-445E-979F-830705D6C253}" destId="{1FAE3399-5928-4871-8DEF-5D81FE3DAE05}" srcOrd="0" destOrd="0" presId="urn:microsoft.com/office/officeart/2005/8/layout/orgChart1"/>
    <dgm:cxn modelId="{D4FC4A52-3D40-45D3-A293-46ADC67E2371}" type="presParOf" srcId="{43BD2DF1-67B6-445E-979F-830705D6C253}" destId="{F5113EBE-C02E-49B7-998D-0DB8D1766182}" srcOrd="1" destOrd="0" presId="urn:microsoft.com/office/officeart/2005/8/layout/orgChart1"/>
    <dgm:cxn modelId="{91B06039-B035-4BEB-88C4-962E28DEDEA0}" type="presParOf" srcId="{581C3E18-14D2-49BF-9C1D-682CD21FBFFE}" destId="{6A5F597D-3F9E-4B97-B9D7-553DC6EA6517}" srcOrd="1" destOrd="0" presId="urn:microsoft.com/office/officeart/2005/8/layout/orgChart1"/>
    <dgm:cxn modelId="{5F8794C6-5F34-44EB-9084-5C654483F48B}" type="presParOf" srcId="{581C3E18-14D2-49BF-9C1D-682CD21FBFFE}" destId="{F2269140-F7D8-40E2-B7AD-B0947579CB0D}" srcOrd="2" destOrd="0" presId="urn:microsoft.com/office/officeart/2005/8/layout/orgChart1"/>
    <dgm:cxn modelId="{EFEDF6A9-0598-4DD1-BD0E-D989101FBA9A}" type="presParOf" srcId="{E08F621C-B49D-428D-984B-B61351E829FC}" destId="{32F35305-C778-4B5B-97C4-0E4AAC188FB8}" srcOrd="2" destOrd="0" presId="urn:microsoft.com/office/officeart/2005/8/layout/orgChart1"/>
    <dgm:cxn modelId="{8763785F-8CE9-405F-BE7F-71ABBADB2264}" type="presParOf" srcId="{E08F621C-B49D-428D-984B-B61351E829FC}" destId="{A20FB368-D196-47CC-B9A9-CC1CA9C1A3D5}" srcOrd="3" destOrd="0" presId="urn:microsoft.com/office/officeart/2005/8/layout/orgChart1"/>
    <dgm:cxn modelId="{C2FC4E34-7700-4814-A3C8-72D7F58B64AD}" type="presParOf" srcId="{A20FB368-D196-47CC-B9A9-CC1CA9C1A3D5}" destId="{BCE4AA60-24CC-49D7-B9CB-96E51B975AFF}" srcOrd="0" destOrd="0" presId="urn:microsoft.com/office/officeart/2005/8/layout/orgChart1"/>
    <dgm:cxn modelId="{1C49D344-4530-4228-8AF4-EAFFAF7082C4}" type="presParOf" srcId="{BCE4AA60-24CC-49D7-B9CB-96E51B975AFF}" destId="{3DBFEB63-C15C-48D1-9175-A77FE95F5831}" srcOrd="0" destOrd="0" presId="urn:microsoft.com/office/officeart/2005/8/layout/orgChart1"/>
    <dgm:cxn modelId="{960F8A93-4BF6-4CDE-912E-2EFDAB708B9C}" type="presParOf" srcId="{BCE4AA60-24CC-49D7-B9CB-96E51B975AFF}" destId="{86B452F5-DC98-4821-91A7-2A3A03514C10}" srcOrd="1" destOrd="0" presId="urn:microsoft.com/office/officeart/2005/8/layout/orgChart1"/>
    <dgm:cxn modelId="{31D0794F-A149-480A-A91E-6EACDEF50FB6}" type="presParOf" srcId="{A20FB368-D196-47CC-B9A9-CC1CA9C1A3D5}" destId="{A4CA69E5-87C6-443A-89BF-2E24454A17C8}" srcOrd="1" destOrd="0" presId="urn:microsoft.com/office/officeart/2005/8/layout/orgChart1"/>
    <dgm:cxn modelId="{32807A7B-6460-457D-99EC-524CCAA16E3C}" type="presParOf" srcId="{A4CA69E5-87C6-443A-89BF-2E24454A17C8}" destId="{7BA16A05-037B-41E0-8144-87723A7C8C49}" srcOrd="0" destOrd="0" presId="urn:microsoft.com/office/officeart/2005/8/layout/orgChart1"/>
    <dgm:cxn modelId="{5C415A3E-AB35-47C5-AA2C-DF21135BD478}" type="presParOf" srcId="{A4CA69E5-87C6-443A-89BF-2E24454A17C8}" destId="{7F2625F7-3AF3-48B3-A05F-D8984EC5C9E9}" srcOrd="1" destOrd="0" presId="urn:microsoft.com/office/officeart/2005/8/layout/orgChart1"/>
    <dgm:cxn modelId="{0F4630D6-8822-49E6-8AF8-96A98F544DD2}" type="presParOf" srcId="{7F2625F7-3AF3-48B3-A05F-D8984EC5C9E9}" destId="{A66E99B6-BC49-40AB-B74E-19ED829906C7}" srcOrd="0" destOrd="0" presId="urn:microsoft.com/office/officeart/2005/8/layout/orgChart1"/>
    <dgm:cxn modelId="{8D65246E-500E-43CB-940B-9F429C00EE18}" type="presParOf" srcId="{A66E99B6-BC49-40AB-B74E-19ED829906C7}" destId="{4360DB82-952A-4ACE-ADB2-E5BC054E9BD4}" srcOrd="0" destOrd="0" presId="urn:microsoft.com/office/officeart/2005/8/layout/orgChart1"/>
    <dgm:cxn modelId="{42A0F055-B0D7-4F64-929C-BE29FD2D450A}" type="presParOf" srcId="{A66E99B6-BC49-40AB-B74E-19ED829906C7}" destId="{E07EA03A-2010-4BB1-AEDD-F4ABF6F73CD0}" srcOrd="1" destOrd="0" presId="urn:microsoft.com/office/officeart/2005/8/layout/orgChart1"/>
    <dgm:cxn modelId="{7C4D1A48-6A9B-472A-A243-910D4CAF1157}" type="presParOf" srcId="{7F2625F7-3AF3-48B3-A05F-D8984EC5C9E9}" destId="{156196CD-D179-4877-93B9-E12B8013085C}" srcOrd="1" destOrd="0" presId="urn:microsoft.com/office/officeart/2005/8/layout/orgChart1"/>
    <dgm:cxn modelId="{89FFB008-EF4D-4052-A743-6CF8489BF9CE}" type="presParOf" srcId="{7F2625F7-3AF3-48B3-A05F-D8984EC5C9E9}" destId="{88957DF1-4A91-4127-9F83-1D62FE6CA36F}" srcOrd="2" destOrd="0" presId="urn:microsoft.com/office/officeart/2005/8/layout/orgChart1"/>
    <dgm:cxn modelId="{694F05CC-DA79-4979-8D25-DC91233BDA5C}" type="presParOf" srcId="{A4CA69E5-87C6-443A-89BF-2E24454A17C8}" destId="{E768DD8B-CD81-4723-9591-5919C256A7AF}" srcOrd="2" destOrd="0" presId="urn:microsoft.com/office/officeart/2005/8/layout/orgChart1"/>
    <dgm:cxn modelId="{4FAA67A3-D1B7-4856-820A-24FCDF0B64F6}" type="presParOf" srcId="{A4CA69E5-87C6-443A-89BF-2E24454A17C8}" destId="{75EE0545-B88F-4D79-9AAC-702E07997BCA}" srcOrd="3" destOrd="0" presId="urn:microsoft.com/office/officeart/2005/8/layout/orgChart1"/>
    <dgm:cxn modelId="{94D7E3B3-FCC8-4209-8AA2-3FACA42FB900}" type="presParOf" srcId="{75EE0545-B88F-4D79-9AAC-702E07997BCA}" destId="{40B3DAE2-203D-4317-AC6C-78062B0D8958}" srcOrd="0" destOrd="0" presId="urn:microsoft.com/office/officeart/2005/8/layout/orgChart1"/>
    <dgm:cxn modelId="{B1C2F766-C239-4BF1-8CA8-D24762D2A62F}" type="presParOf" srcId="{40B3DAE2-203D-4317-AC6C-78062B0D8958}" destId="{7E8B46B6-C51A-4502-AB03-37B4567D4C6F}" srcOrd="0" destOrd="0" presId="urn:microsoft.com/office/officeart/2005/8/layout/orgChart1"/>
    <dgm:cxn modelId="{6996544D-29C9-451A-AE9C-7240DE41B86C}" type="presParOf" srcId="{40B3DAE2-203D-4317-AC6C-78062B0D8958}" destId="{49E2BC07-1A64-4DB0-9B59-5F6DA2F0F431}" srcOrd="1" destOrd="0" presId="urn:microsoft.com/office/officeart/2005/8/layout/orgChart1"/>
    <dgm:cxn modelId="{29852E95-C8BD-49DB-9EBB-0D452B1AC62D}" type="presParOf" srcId="{75EE0545-B88F-4D79-9AAC-702E07997BCA}" destId="{DF772D96-6A7F-464D-8CD2-10082481DF60}" srcOrd="1" destOrd="0" presId="urn:microsoft.com/office/officeart/2005/8/layout/orgChart1"/>
    <dgm:cxn modelId="{E628528A-5B15-4060-82D7-F200A363EAA3}" type="presParOf" srcId="{75EE0545-B88F-4D79-9AAC-702E07997BCA}" destId="{F929FDBF-3804-41F4-86E0-D7E9D56A6A0C}" srcOrd="2" destOrd="0" presId="urn:microsoft.com/office/officeart/2005/8/layout/orgChart1"/>
    <dgm:cxn modelId="{CFFB5B6E-4B7E-4B84-AD1A-0C401F948ED1}" type="presParOf" srcId="{A4CA69E5-87C6-443A-89BF-2E24454A17C8}" destId="{E8458E82-76F6-4A29-B96C-BD86DA4A5D68}" srcOrd="4" destOrd="0" presId="urn:microsoft.com/office/officeart/2005/8/layout/orgChart1"/>
    <dgm:cxn modelId="{4B05782E-7B26-418C-9275-253AFC7C37F3}" type="presParOf" srcId="{A4CA69E5-87C6-443A-89BF-2E24454A17C8}" destId="{4C63000B-A9A6-4DC3-99D5-4D61D69910BF}" srcOrd="5" destOrd="0" presId="urn:microsoft.com/office/officeart/2005/8/layout/orgChart1"/>
    <dgm:cxn modelId="{E5B30C48-F6CA-4185-A8A3-7B2AA8FFC2EE}" type="presParOf" srcId="{4C63000B-A9A6-4DC3-99D5-4D61D69910BF}" destId="{7A6F8468-4031-40E8-8F4B-894766D534E0}" srcOrd="0" destOrd="0" presId="urn:microsoft.com/office/officeart/2005/8/layout/orgChart1"/>
    <dgm:cxn modelId="{14765BB2-BD13-4D8A-B41B-9FA748776FBA}" type="presParOf" srcId="{7A6F8468-4031-40E8-8F4B-894766D534E0}" destId="{F0AD15C9-F68B-4BC1-932C-566BE93A4472}" srcOrd="0" destOrd="0" presId="urn:microsoft.com/office/officeart/2005/8/layout/orgChart1"/>
    <dgm:cxn modelId="{FDD08778-707C-4BE7-BEAE-BC5E4AFBB9C7}" type="presParOf" srcId="{7A6F8468-4031-40E8-8F4B-894766D534E0}" destId="{B2392BCE-D833-40FE-A10D-67E141E4A860}" srcOrd="1" destOrd="0" presId="urn:microsoft.com/office/officeart/2005/8/layout/orgChart1"/>
    <dgm:cxn modelId="{94E957AF-6397-44D2-9090-007BBE58ECCA}" type="presParOf" srcId="{4C63000B-A9A6-4DC3-99D5-4D61D69910BF}" destId="{95446843-3705-47C2-A320-4572E2F70929}" srcOrd="1" destOrd="0" presId="urn:microsoft.com/office/officeart/2005/8/layout/orgChart1"/>
    <dgm:cxn modelId="{E66908BE-19F3-49B5-82AF-CE13BDAD736E}" type="presParOf" srcId="{95446843-3705-47C2-A320-4572E2F70929}" destId="{7C64A00A-B758-476E-A18F-0ED4C7E0158E}" srcOrd="0" destOrd="0" presId="urn:microsoft.com/office/officeart/2005/8/layout/orgChart1"/>
    <dgm:cxn modelId="{C18EA9EB-80D4-44CA-BD78-6905DD80BDC3}" type="presParOf" srcId="{95446843-3705-47C2-A320-4572E2F70929}" destId="{18110B99-318A-4C06-8D79-C768765703B2}" srcOrd="1" destOrd="0" presId="urn:microsoft.com/office/officeart/2005/8/layout/orgChart1"/>
    <dgm:cxn modelId="{06334211-1532-45C1-BD3E-6AED97293D3C}" type="presParOf" srcId="{18110B99-318A-4C06-8D79-C768765703B2}" destId="{7008FFBA-D660-483E-BAAF-6F610E215698}" srcOrd="0" destOrd="0" presId="urn:microsoft.com/office/officeart/2005/8/layout/orgChart1"/>
    <dgm:cxn modelId="{A5C11FF5-65FF-4D5F-AF59-7FCD5958539E}" type="presParOf" srcId="{7008FFBA-D660-483E-BAAF-6F610E215698}" destId="{5EB8B482-94BF-4F8D-8CB4-2D12C0F6A791}" srcOrd="0" destOrd="0" presId="urn:microsoft.com/office/officeart/2005/8/layout/orgChart1"/>
    <dgm:cxn modelId="{8205DFF0-5F1D-4EEC-8498-259FA45D81BA}" type="presParOf" srcId="{7008FFBA-D660-483E-BAAF-6F610E215698}" destId="{CE82C70B-6190-43B8-A8EB-9AEA3BEC764A}" srcOrd="1" destOrd="0" presId="urn:microsoft.com/office/officeart/2005/8/layout/orgChart1"/>
    <dgm:cxn modelId="{EC6115C2-D911-461A-83C2-E0A553525C6A}" type="presParOf" srcId="{18110B99-318A-4C06-8D79-C768765703B2}" destId="{8E07EF1A-3EE3-4E16-A7C4-82E4C5950391}" srcOrd="1" destOrd="0" presId="urn:microsoft.com/office/officeart/2005/8/layout/orgChart1"/>
    <dgm:cxn modelId="{8E399256-0134-4244-9577-3A31EB805759}" type="presParOf" srcId="{18110B99-318A-4C06-8D79-C768765703B2}" destId="{8650A8A5-A8E6-4995-87F1-9DEEC26D8A03}" srcOrd="2" destOrd="0" presId="urn:microsoft.com/office/officeart/2005/8/layout/orgChart1"/>
    <dgm:cxn modelId="{45221B40-5371-434C-9764-C52BC6E7689C}" type="presParOf" srcId="{95446843-3705-47C2-A320-4572E2F70929}" destId="{8B0881E8-0889-4EC0-B61D-6FA70EF93E07}" srcOrd="2" destOrd="0" presId="urn:microsoft.com/office/officeart/2005/8/layout/orgChart1"/>
    <dgm:cxn modelId="{920F63DD-4149-4050-891B-8B537E2FC736}" type="presParOf" srcId="{95446843-3705-47C2-A320-4572E2F70929}" destId="{40BB9060-D6AC-4111-8DF0-3DBE9F180984}" srcOrd="3" destOrd="0" presId="urn:microsoft.com/office/officeart/2005/8/layout/orgChart1"/>
    <dgm:cxn modelId="{CE0D25E8-D1F1-4ADC-AD4D-5E3A82CF5FC2}" type="presParOf" srcId="{40BB9060-D6AC-4111-8DF0-3DBE9F180984}" destId="{0561CCDC-5ED6-43F2-BC14-CD937F505BE0}" srcOrd="0" destOrd="0" presId="urn:microsoft.com/office/officeart/2005/8/layout/orgChart1"/>
    <dgm:cxn modelId="{C6EA36E6-0B4E-4C33-83C6-606F6478E5F7}" type="presParOf" srcId="{0561CCDC-5ED6-43F2-BC14-CD937F505BE0}" destId="{670FE440-86B5-44A2-B3AC-723E61E54814}" srcOrd="0" destOrd="0" presId="urn:microsoft.com/office/officeart/2005/8/layout/orgChart1"/>
    <dgm:cxn modelId="{E75AA1F1-1237-42C3-AE60-2B9E60484F4F}" type="presParOf" srcId="{0561CCDC-5ED6-43F2-BC14-CD937F505BE0}" destId="{C60263B8-2927-433E-9C45-FB6FFF2224AA}" srcOrd="1" destOrd="0" presId="urn:microsoft.com/office/officeart/2005/8/layout/orgChart1"/>
    <dgm:cxn modelId="{EF6DF570-6858-4806-9BFF-78AD8EB74EFF}" type="presParOf" srcId="{40BB9060-D6AC-4111-8DF0-3DBE9F180984}" destId="{2E876F74-BEF9-4C27-BCFB-2C56FC5092AE}" srcOrd="1" destOrd="0" presId="urn:microsoft.com/office/officeart/2005/8/layout/orgChart1"/>
    <dgm:cxn modelId="{3B74A9A8-49F1-48D7-A2AF-BD075D88B1F1}" type="presParOf" srcId="{2E876F74-BEF9-4C27-BCFB-2C56FC5092AE}" destId="{BAD17C99-3061-49D8-BA49-A984C0F2756A}" srcOrd="0" destOrd="0" presId="urn:microsoft.com/office/officeart/2005/8/layout/orgChart1"/>
    <dgm:cxn modelId="{D571C1AE-1332-43C5-AE71-2CFE4E8ED8E9}" type="presParOf" srcId="{2E876F74-BEF9-4C27-BCFB-2C56FC5092AE}" destId="{F6B8536C-5563-48EF-A2B7-37BD36AF3B62}" srcOrd="1" destOrd="0" presId="urn:microsoft.com/office/officeart/2005/8/layout/orgChart1"/>
    <dgm:cxn modelId="{96CE314F-ABD8-4D75-BCED-6CAFA06934A7}" type="presParOf" srcId="{F6B8536C-5563-48EF-A2B7-37BD36AF3B62}" destId="{0CCB4F1C-D715-4F55-9C74-CF5E615DC410}" srcOrd="0" destOrd="0" presId="urn:microsoft.com/office/officeart/2005/8/layout/orgChart1"/>
    <dgm:cxn modelId="{FE027327-E9E4-4BD2-BFC9-CA3308906BB8}" type="presParOf" srcId="{0CCB4F1C-D715-4F55-9C74-CF5E615DC410}" destId="{CD9A10ED-BFA2-4BD6-A4C2-4F77EA4AA458}" srcOrd="0" destOrd="0" presId="urn:microsoft.com/office/officeart/2005/8/layout/orgChart1"/>
    <dgm:cxn modelId="{728EE7A7-C399-413C-848E-61294990C9B1}" type="presParOf" srcId="{0CCB4F1C-D715-4F55-9C74-CF5E615DC410}" destId="{C13CB6A3-B9E1-4E4B-83FA-ED23640596AB}" srcOrd="1" destOrd="0" presId="urn:microsoft.com/office/officeart/2005/8/layout/orgChart1"/>
    <dgm:cxn modelId="{53E685C4-A837-487E-8F51-BDFC84512374}" type="presParOf" srcId="{F6B8536C-5563-48EF-A2B7-37BD36AF3B62}" destId="{C8233D1C-C51A-40C7-A0FF-46F2CF0CD920}" srcOrd="1" destOrd="0" presId="urn:microsoft.com/office/officeart/2005/8/layout/orgChart1"/>
    <dgm:cxn modelId="{856DE1AB-FD43-41D3-B3FA-9034AFD62BF5}" type="presParOf" srcId="{F6B8536C-5563-48EF-A2B7-37BD36AF3B62}" destId="{107A1D7A-EE60-42DA-A80D-1F4CCF64B4FE}" srcOrd="2" destOrd="0" presId="urn:microsoft.com/office/officeart/2005/8/layout/orgChart1"/>
    <dgm:cxn modelId="{2288CC3E-BB60-4CCD-A3E2-881FE946B103}" type="presParOf" srcId="{2E876F74-BEF9-4C27-BCFB-2C56FC5092AE}" destId="{3605B000-7CED-4018-B1B8-EB02B99C54B0}" srcOrd="2" destOrd="0" presId="urn:microsoft.com/office/officeart/2005/8/layout/orgChart1"/>
    <dgm:cxn modelId="{8FF0F606-AB24-4AB4-A6A0-2715E9137093}" type="presParOf" srcId="{2E876F74-BEF9-4C27-BCFB-2C56FC5092AE}" destId="{AB59674F-30EB-48E4-A62F-127696D68B9F}" srcOrd="3" destOrd="0" presId="urn:microsoft.com/office/officeart/2005/8/layout/orgChart1"/>
    <dgm:cxn modelId="{F0CADCEE-214F-4425-90B2-BB91FDDED3C4}" type="presParOf" srcId="{AB59674F-30EB-48E4-A62F-127696D68B9F}" destId="{3506878D-2C58-43E9-8AE0-6EDC6919A631}" srcOrd="0" destOrd="0" presId="urn:microsoft.com/office/officeart/2005/8/layout/orgChart1"/>
    <dgm:cxn modelId="{C215B418-223F-4F38-A781-6AA9CA3C2FD2}" type="presParOf" srcId="{3506878D-2C58-43E9-8AE0-6EDC6919A631}" destId="{1DD58365-E927-48C9-895B-20447E3536FE}" srcOrd="0" destOrd="0" presId="urn:microsoft.com/office/officeart/2005/8/layout/orgChart1"/>
    <dgm:cxn modelId="{A42E23BE-599D-4E04-BE69-3ED19DB4B9EA}" type="presParOf" srcId="{3506878D-2C58-43E9-8AE0-6EDC6919A631}" destId="{ADD899B8-CA9A-48F4-AC25-6889D8BAE538}" srcOrd="1" destOrd="0" presId="urn:microsoft.com/office/officeart/2005/8/layout/orgChart1"/>
    <dgm:cxn modelId="{B880F4C7-1369-41A4-963C-75FF6FD3E3C0}" type="presParOf" srcId="{AB59674F-30EB-48E4-A62F-127696D68B9F}" destId="{C1A23D1C-DD44-4A6C-B997-B946CFE74260}" srcOrd="1" destOrd="0" presId="urn:microsoft.com/office/officeart/2005/8/layout/orgChart1"/>
    <dgm:cxn modelId="{005E4984-5516-4E27-8D7B-8CFD74C5B3D1}" type="presParOf" srcId="{AB59674F-30EB-48E4-A62F-127696D68B9F}" destId="{068983E6-F8DA-43D9-AAEB-623B03EE705B}" srcOrd="2" destOrd="0" presId="urn:microsoft.com/office/officeart/2005/8/layout/orgChart1"/>
    <dgm:cxn modelId="{C76B1577-3EC7-4FBA-96B1-5FB2CE39DE97}" type="presParOf" srcId="{40BB9060-D6AC-4111-8DF0-3DBE9F180984}" destId="{C228181A-C51B-488C-AC03-4129507755B7}" srcOrd="2" destOrd="0" presId="urn:microsoft.com/office/officeart/2005/8/layout/orgChart1"/>
    <dgm:cxn modelId="{3445CA88-007C-48FD-9A4F-CA2C2E9C69DE}" type="presParOf" srcId="{4C63000B-A9A6-4DC3-99D5-4D61D69910BF}" destId="{6022C153-DFE5-4108-A258-DE33486A5A27}" srcOrd="2" destOrd="0" presId="urn:microsoft.com/office/officeart/2005/8/layout/orgChart1"/>
    <dgm:cxn modelId="{2456CA28-6EEF-4AC3-B79D-F0AB7DAEDDEA}" type="presParOf" srcId="{A20FB368-D196-47CC-B9A9-CC1CA9C1A3D5}" destId="{AE4E356B-5E14-467F-ACA9-8B647F7FF9B9}" srcOrd="2" destOrd="0" presId="urn:microsoft.com/office/officeart/2005/8/layout/orgChart1"/>
    <dgm:cxn modelId="{918BD32C-9D33-434C-B885-087C48148BA1}" type="presParOf" srcId="{EDAB757A-8E0D-4C6A-95EC-02CE70BB4AD6}" destId="{FFBE32BA-11FF-4062-AD5B-52057713A5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5B000-7CED-4018-B1B8-EB02B99C54B0}">
      <dsp:nvSpPr>
        <dsp:cNvPr id="0" name=""/>
        <dsp:cNvSpPr/>
      </dsp:nvSpPr>
      <dsp:spPr>
        <a:xfrm>
          <a:off x="4802178" y="3512767"/>
          <a:ext cx="173722" cy="630441"/>
        </a:xfrm>
        <a:custGeom>
          <a:avLst/>
          <a:gdLst/>
          <a:ahLst/>
          <a:cxnLst/>
          <a:rect l="0" t="0" r="0" b="0"/>
          <a:pathLst>
            <a:path>
              <a:moveTo>
                <a:pt x="173722" y="0"/>
              </a:moveTo>
              <a:lnTo>
                <a:pt x="173722" y="630441"/>
              </a:lnTo>
              <a:lnTo>
                <a:pt x="0" y="6304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17C99-3061-49D8-BA49-A984C0F2756A}">
      <dsp:nvSpPr>
        <dsp:cNvPr id="0" name=""/>
        <dsp:cNvSpPr/>
      </dsp:nvSpPr>
      <dsp:spPr>
        <a:xfrm>
          <a:off x="4975900" y="3512767"/>
          <a:ext cx="205694" cy="630982"/>
        </a:xfrm>
        <a:custGeom>
          <a:avLst/>
          <a:gdLst/>
          <a:ahLst/>
          <a:cxnLst/>
          <a:rect l="0" t="0" r="0" b="0"/>
          <a:pathLst>
            <a:path>
              <a:moveTo>
                <a:pt x="0" y="0"/>
              </a:moveTo>
              <a:lnTo>
                <a:pt x="0" y="630982"/>
              </a:lnTo>
              <a:lnTo>
                <a:pt x="205694" y="6309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0881E8-0889-4EC0-B61D-6FA70EF93E07}">
      <dsp:nvSpPr>
        <dsp:cNvPr id="0" name=""/>
        <dsp:cNvSpPr/>
      </dsp:nvSpPr>
      <dsp:spPr>
        <a:xfrm>
          <a:off x="4702228" y="2564926"/>
          <a:ext cx="807667" cy="280347"/>
        </a:xfrm>
        <a:custGeom>
          <a:avLst/>
          <a:gdLst/>
          <a:ahLst/>
          <a:cxnLst/>
          <a:rect l="0" t="0" r="0" b="0"/>
          <a:pathLst>
            <a:path>
              <a:moveTo>
                <a:pt x="0" y="0"/>
              </a:moveTo>
              <a:lnTo>
                <a:pt x="0" y="140173"/>
              </a:lnTo>
              <a:lnTo>
                <a:pt x="807667" y="140173"/>
              </a:lnTo>
              <a:lnTo>
                <a:pt x="807667" y="2803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4A00A-B758-476E-A18F-0ED4C7E0158E}">
      <dsp:nvSpPr>
        <dsp:cNvPr id="0" name=""/>
        <dsp:cNvSpPr/>
      </dsp:nvSpPr>
      <dsp:spPr>
        <a:xfrm>
          <a:off x="3894560" y="2564926"/>
          <a:ext cx="807667" cy="280347"/>
        </a:xfrm>
        <a:custGeom>
          <a:avLst/>
          <a:gdLst/>
          <a:ahLst/>
          <a:cxnLst/>
          <a:rect l="0" t="0" r="0" b="0"/>
          <a:pathLst>
            <a:path>
              <a:moveTo>
                <a:pt x="807667" y="0"/>
              </a:moveTo>
              <a:lnTo>
                <a:pt x="807667" y="140173"/>
              </a:lnTo>
              <a:lnTo>
                <a:pt x="0" y="140173"/>
              </a:lnTo>
              <a:lnTo>
                <a:pt x="0" y="2803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58E82-76F6-4A29-B96C-BD86DA4A5D68}">
      <dsp:nvSpPr>
        <dsp:cNvPr id="0" name=""/>
        <dsp:cNvSpPr/>
      </dsp:nvSpPr>
      <dsp:spPr>
        <a:xfrm>
          <a:off x="3086892" y="1617084"/>
          <a:ext cx="1615335" cy="280347"/>
        </a:xfrm>
        <a:custGeom>
          <a:avLst/>
          <a:gdLst/>
          <a:ahLst/>
          <a:cxnLst/>
          <a:rect l="0" t="0" r="0" b="0"/>
          <a:pathLst>
            <a:path>
              <a:moveTo>
                <a:pt x="0" y="0"/>
              </a:moveTo>
              <a:lnTo>
                <a:pt x="0" y="140173"/>
              </a:lnTo>
              <a:lnTo>
                <a:pt x="1615335" y="140173"/>
              </a:lnTo>
              <a:lnTo>
                <a:pt x="1615335" y="2803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68DD8B-CD81-4723-9591-5919C256A7AF}">
      <dsp:nvSpPr>
        <dsp:cNvPr id="0" name=""/>
        <dsp:cNvSpPr/>
      </dsp:nvSpPr>
      <dsp:spPr>
        <a:xfrm>
          <a:off x="3041172" y="1617084"/>
          <a:ext cx="91440" cy="280347"/>
        </a:xfrm>
        <a:custGeom>
          <a:avLst/>
          <a:gdLst/>
          <a:ahLst/>
          <a:cxnLst/>
          <a:rect l="0" t="0" r="0" b="0"/>
          <a:pathLst>
            <a:path>
              <a:moveTo>
                <a:pt x="45720" y="0"/>
              </a:moveTo>
              <a:lnTo>
                <a:pt x="45720" y="2803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16A05-037B-41E0-8144-87723A7C8C49}">
      <dsp:nvSpPr>
        <dsp:cNvPr id="0" name=""/>
        <dsp:cNvSpPr/>
      </dsp:nvSpPr>
      <dsp:spPr>
        <a:xfrm>
          <a:off x="1471556" y="1617084"/>
          <a:ext cx="1615335" cy="280347"/>
        </a:xfrm>
        <a:custGeom>
          <a:avLst/>
          <a:gdLst/>
          <a:ahLst/>
          <a:cxnLst/>
          <a:rect l="0" t="0" r="0" b="0"/>
          <a:pathLst>
            <a:path>
              <a:moveTo>
                <a:pt x="1615335" y="0"/>
              </a:moveTo>
              <a:lnTo>
                <a:pt x="1615335" y="140173"/>
              </a:lnTo>
              <a:lnTo>
                <a:pt x="0" y="140173"/>
              </a:lnTo>
              <a:lnTo>
                <a:pt x="0" y="2803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F35305-C778-4B5B-97C4-0E4AAC188FB8}">
      <dsp:nvSpPr>
        <dsp:cNvPr id="0" name=""/>
        <dsp:cNvSpPr/>
      </dsp:nvSpPr>
      <dsp:spPr>
        <a:xfrm>
          <a:off x="2416861" y="667494"/>
          <a:ext cx="670030" cy="282096"/>
        </a:xfrm>
        <a:custGeom>
          <a:avLst/>
          <a:gdLst/>
          <a:ahLst/>
          <a:cxnLst/>
          <a:rect l="0" t="0" r="0" b="0"/>
          <a:pathLst>
            <a:path>
              <a:moveTo>
                <a:pt x="0" y="0"/>
              </a:moveTo>
              <a:lnTo>
                <a:pt x="0" y="141922"/>
              </a:lnTo>
              <a:lnTo>
                <a:pt x="670030" y="141922"/>
              </a:lnTo>
              <a:lnTo>
                <a:pt x="670030" y="282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7854C4-E97E-462F-A5E7-92F8959C0A34}">
      <dsp:nvSpPr>
        <dsp:cNvPr id="0" name=""/>
        <dsp:cNvSpPr/>
      </dsp:nvSpPr>
      <dsp:spPr>
        <a:xfrm>
          <a:off x="1471556" y="667494"/>
          <a:ext cx="945305" cy="282096"/>
        </a:xfrm>
        <a:custGeom>
          <a:avLst/>
          <a:gdLst/>
          <a:ahLst/>
          <a:cxnLst/>
          <a:rect l="0" t="0" r="0" b="0"/>
          <a:pathLst>
            <a:path>
              <a:moveTo>
                <a:pt x="945305" y="0"/>
              </a:moveTo>
              <a:lnTo>
                <a:pt x="945305" y="141922"/>
              </a:lnTo>
              <a:lnTo>
                <a:pt x="0" y="141922"/>
              </a:lnTo>
              <a:lnTo>
                <a:pt x="0" y="282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0E49F-229B-46CB-95EF-A5C6D75B9E6F}">
      <dsp:nvSpPr>
        <dsp:cNvPr id="0" name=""/>
        <dsp:cNvSpPr/>
      </dsp:nvSpPr>
      <dsp:spPr>
        <a:xfrm>
          <a:off x="1749367" y="0"/>
          <a:ext cx="1334988" cy="66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nl-NL" sz="1800" kern="1200" dirty="0" smtClean="0"/>
            <a:t>Portfolio Return</a:t>
          </a:r>
          <a:endParaRPr lang="nl-NL" sz="1800" kern="1200" dirty="0"/>
        </a:p>
      </dsp:txBody>
      <dsp:txXfrm>
        <a:off x="1749367" y="0"/>
        <a:ext cx="1334988" cy="667494"/>
      </dsp:txXfrm>
    </dsp:sp>
    <dsp:sp modelId="{1FAE3399-5928-4871-8DEF-5D81FE3DAE05}">
      <dsp:nvSpPr>
        <dsp:cNvPr id="0" name=""/>
        <dsp:cNvSpPr/>
      </dsp:nvSpPr>
      <dsp:spPr>
        <a:xfrm>
          <a:off x="804062" y="949590"/>
          <a:ext cx="1334988" cy="66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nl-NL" sz="1800" kern="1200" dirty="0" smtClean="0"/>
            <a:t>Benchmark Return</a:t>
          </a:r>
          <a:endParaRPr lang="nl-NL" sz="1800" kern="1200" dirty="0"/>
        </a:p>
      </dsp:txBody>
      <dsp:txXfrm>
        <a:off x="804062" y="949590"/>
        <a:ext cx="1334988" cy="667494"/>
      </dsp:txXfrm>
    </dsp:sp>
    <dsp:sp modelId="{3DBFEB63-C15C-48D1-9175-A77FE95F5831}">
      <dsp:nvSpPr>
        <dsp:cNvPr id="0" name=""/>
        <dsp:cNvSpPr/>
      </dsp:nvSpPr>
      <dsp:spPr>
        <a:xfrm>
          <a:off x="2419398" y="949590"/>
          <a:ext cx="1334988" cy="66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nl-NL" sz="1800" kern="1200" dirty="0" smtClean="0"/>
            <a:t>Active Return</a:t>
          </a:r>
          <a:endParaRPr lang="nl-NL" sz="1800" kern="1200" dirty="0"/>
        </a:p>
      </dsp:txBody>
      <dsp:txXfrm>
        <a:off x="2419398" y="949590"/>
        <a:ext cx="1334988" cy="667494"/>
      </dsp:txXfrm>
    </dsp:sp>
    <dsp:sp modelId="{4360DB82-952A-4ACE-ADB2-E5BC054E9BD4}">
      <dsp:nvSpPr>
        <dsp:cNvPr id="0" name=""/>
        <dsp:cNvSpPr/>
      </dsp:nvSpPr>
      <dsp:spPr>
        <a:xfrm>
          <a:off x="804062" y="1897432"/>
          <a:ext cx="1334988" cy="66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nl-NL" sz="1800" kern="1200" dirty="0" err="1" smtClean="0"/>
            <a:t>Currency</a:t>
          </a:r>
          <a:r>
            <a:rPr lang="nl-NL" sz="1800" kern="1200" dirty="0" smtClean="0"/>
            <a:t> Effect</a:t>
          </a:r>
          <a:endParaRPr lang="nl-NL" sz="1800" kern="1200" dirty="0"/>
        </a:p>
      </dsp:txBody>
      <dsp:txXfrm>
        <a:off x="804062" y="1897432"/>
        <a:ext cx="1334988" cy="667494"/>
      </dsp:txXfrm>
    </dsp:sp>
    <dsp:sp modelId="{7E8B46B6-C51A-4502-AB03-37B4567D4C6F}">
      <dsp:nvSpPr>
        <dsp:cNvPr id="0" name=""/>
        <dsp:cNvSpPr/>
      </dsp:nvSpPr>
      <dsp:spPr>
        <a:xfrm>
          <a:off x="2419398" y="1897432"/>
          <a:ext cx="1334988" cy="66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nl-NL" sz="1800" kern="1200" dirty="0" err="1" smtClean="0"/>
            <a:t>Allocation</a:t>
          </a:r>
          <a:r>
            <a:rPr lang="nl-NL" sz="1800" kern="1200" dirty="0" smtClean="0"/>
            <a:t> Effect</a:t>
          </a:r>
          <a:endParaRPr lang="nl-NL" sz="1800" kern="1200" dirty="0"/>
        </a:p>
      </dsp:txBody>
      <dsp:txXfrm>
        <a:off x="2419398" y="1897432"/>
        <a:ext cx="1334988" cy="667494"/>
      </dsp:txXfrm>
    </dsp:sp>
    <dsp:sp modelId="{F0AD15C9-F68B-4BC1-932C-566BE93A4472}">
      <dsp:nvSpPr>
        <dsp:cNvPr id="0" name=""/>
        <dsp:cNvSpPr/>
      </dsp:nvSpPr>
      <dsp:spPr>
        <a:xfrm>
          <a:off x="4034734" y="1897432"/>
          <a:ext cx="1334988" cy="66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nl-NL" sz="1800" kern="1200" dirty="0" err="1" smtClean="0"/>
            <a:t>Selection</a:t>
          </a:r>
          <a:r>
            <a:rPr lang="nl-NL" sz="1800" kern="1200" dirty="0" smtClean="0"/>
            <a:t> Effect</a:t>
          </a:r>
          <a:endParaRPr lang="nl-NL" sz="1800" kern="1200" dirty="0"/>
        </a:p>
      </dsp:txBody>
      <dsp:txXfrm>
        <a:off x="4034734" y="1897432"/>
        <a:ext cx="1334988" cy="667494"/>
      </dsp:txXfrm>
    </dsp:sp>
    <dsp:sp modelId="{5EB8B482-94BF-4F8D-8CB4-2D12C0F6A791}">
      <dsp:nvSpPr>
        <dsp:cNvPr id="0" name=""/>
        <dsp:cNvSpPr/>
      </dsp:nvSpPr>
      <dsp:spPr>
        <a:xfrm>
          <a:off x="3227066" y="2845273"/>
          <a:ext cx="1334988" cy="66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nl-NL" sz="1800" kern="1200" dirty="0" err="1" smtClean="0"/>
            <a:t>Specific</a:t>
          </a:r>
          <a:r>
            <a:rPr lang="nl-NL" sz="1800" kern="1200" dirty="0" smtClean="0"/>
            <a:t> Return</a:t>
          </a:r>
          <a:endParaRPr lang="nl-NL" sz="1800" kern="1200" dirty="0"/>
        </a:p>
      </dsp:txBody>
      <dsp:txXfrm>
        <a:off x="3227066" y="2845273"/>
        <a:ext cx="1334988" cy="667494"/>
      </dsp:txXfrm>
    </dsp:sp>
    <dsp:sp modelId="{670FE440-86B5-44A2-B3AC-723E61E54814}">
      <dsp:nvSpPr>
        <dsp:cNvPr id="0" name=""/>
        <dsp:cNvSpPr/>
      </dsp:nvSpPr>
      <dsp:spPr>
        <a:xfrm>
          <a:off x="4842402" y="2845273"/>
          <a:ext cx="1334988" cy="66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nl-NL" sz="1800" kern="1200" dirty="0" smtClean="0"/>
            <a:t>Common Factor</a:t>
          </a:r>
          <a:endParaRPr lang="nl-NL" sz="1800" kern="1200" dirty="0"/>
        </a:p>
      </dsp:txBody>
      <dsp:txXfrm>
        <a:off x="4842402" y="2845273"/>
        <a:ext cx="1334988" cy="667494"/>
      </dsp:txXfrm>
    </dsp:sp>
    <dsp:sp modelId="{CD9A10ED-BFA2-4BD6-A4C2-4F77EA4AA458}">
      <dsp:nvSpPr>
        <dsp:cNvPr id="0" name=""/>
        <dsp:cNvSpPr/>
      </dsp:nvSpPr>
      <dsp:spPr>
        <a:xfrm>
          <a:off x="5181595" y="3810003"/>
          <a:ext cx="1334988" cy="66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nl-NL" sz="1800" kern="1200" dirty="0" err="1" smtClean="0"/>
            <a:t>Industry</a:t>
          </a:r>
          <a:endParaRPr lang="nl-NL" sz="1800" kern="1200" dirty="0"/>
        </a:p>
      </dsp:txBody>
      <dsp:txXfrm>
        <a:off x="5181595" y="3810003"/>
        <a:ext cx="1334988" cy="667494"/>
      </dsp:txXfrm>
    </dsp:sp>
    <dsp:sp modelId="{1DD58365-E927-48C9-895B-20447E3536FE}">
      <dsp:nvSpPr>
        <dsp:cNvPr id="0" name=""/>
        <dsp:cNvSpPr/>
      </dsp:nvSpPr>
      <dsp:spPr>
        <a:xfrm>
          <a:off x="3467190" y="3809462"/>
          <a:ext cx="1334988" cy="66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nl-NL" sz="1800" kern="1200" dirty="0" smtClean="0"/>
            <a:t>Style</a:t>
          </a:r>
          <a:endParaRPr lang="nl-NL" sz="1800" kern="1200" dirty="0"/>
        </a:p>
      </dsp:txBody>
      <dsp:txXfrm>
        <a:off x="3467190" y="3809462"/>
        <a:ext cx="1334988" cy="6674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pitchFamily="34" charset="0"/>
              </a:defRPr>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Verdana" pitchFamily="34" charset="0"/>
              </a:defRPr>
            </a:lvl1pPr>
          </a:lstStyle>
          <a:p>
            <a:fld id="{7CAC0B33-3943-42F1-973C-9CDD51C76BBD}" type="datetimeFigureOut">
              <a:rPr lang="nl-NL" smtClean="0"/>
              <a:pPr/>
              <a:t>1-11-2013</a:t>
            </a:fld>
            <a:endParaRPr lang="nl-NL"/>
          </a:p>
        </p:txBody>
      </p:sp>
      <p:sp>
        <p:nvSpPr>
          <p:cNvPr id="4" name="Tijdelijke aanduiding voor dia-afbeelding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pitchFamily="34" charset="0"/>
              </a:defRPr>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Verdana" pitchFamily="34" charset="0"/>
              </a:defRPr>
            </a:lvl1pPr>
          </a:lstStyle>
          <a:p>
            <a:fld id="{697381A9-0C9E-4D3A-A28B-AC4E168A57BC}" type="slidenum">
              <a:rPr lang="nl-NL" smtClean="0"/>
              <a:pPr/>
              <a:t>‹#›</a:t>
            </a:fld>
            <a:endParaRPr lang="nl-NL"/>
          </a:p>
        </p:txBody>
      </p:sp>
    </p:spTree>
    <p:extLst>
      <p:ext uri="{BB962C8B-B14F-4D97-AF65-F5344CB8AC3E}">
        <p14:creationId xmlns:p14="http://schemas.microsoft.com/office/powerpoint/2010/main" val="3219840707"/>
      </p:ext>
    </p:extLst>
  </p:cSld>
  <p:clrMap bg1="lt1" tx1="dk1" bg2="lt2" tx2="dk2" accent1="accent1" accent2="accent2" accent3="accent3" accent4="accent4" accent5="accent5" accent6="accent6" hlink="hlink" folHlink="folHlink"/>
  <p:notesStyle>
    <a:lvl1pPr marL="0" algn="l" defTabSz="1451519" rtl="0" eaLnBrk="1" latinLnBrk="0" hangingPunct="1">
      <a:defRPr sz="1900" kern="1200">
        <a:solidFill>
          <a:schemeClr val="tx1"/>
        </a:solidFill>
        <a:latin typeface="Verdana" pitchFamily="34" charset="0"/>
        <a:ea typeface="+mn-ea"/>
        <a:cs typeface="+mn-cs"/>
      </a:defRPr>
    </a:lvl1pPr>
    <a:lvl2pPr marL="725759" algn="l" defTabSz="1451519" rtl="0" eaLnBrk="1" latinLnBrk="0" hangingPunct="1">
      <a:defRPr sz="1900" kern="1200">
        <a:solidFill>
          <a:schemeClr val="tx1"/>
        </a:solidFill>
        <a:latin typeface="Verdana" pitchFamily="34" charset="0"/>
        <a:ea typeface="+mn-ea"/>
        <a:cs typeface="+mn-cs"/>
      </a:defRPr>
    </a:lvl2pPr>
    <a:lvl3pPr marL="1451519" algn="l" defTabSz="1451519" rtl="0" eaLnBrk="1" latinLnBrk="0" hangingPunct="1">
      <a:defRPr sz="1900" kern="1200">
        <a:solidFill>
          <a:schemeClr val="tx1"/>
        </a:solidFill>
        <a:latin typeface="Verdana" pitchFamily="34" charset="0"/>
        <a:ea typeface="+mn-ea"/>
        <a:cs typeface="+mn-cs"/>
      </a:defRPr>
    </a:lvl3pPr>
    <a:lvl4pPr marL="2177278" algn="l" defTabSz="1451519" rtl="0" eaLnBrk="1" latinLnBrk="0" hangingPunct="1">
      <a:defRPr sz="1900" kern="1200">
        <a:solidFill>
          <a:schemeClr val="tx1"/>
        </a:solidFill>
        <a:latin typeface="Verdana" pitchFamily="34" charset="0"/>
        <a:ea typeface="+mn-ea"/>
        <a:cs typeface="+mn-cs"/>
      </a:defRPr>
    </a:lvl4pPr>
    <a:lvl5pPr marL="2903037" algn="l" defTabSz="1451519" rtl="0" eaLnBrk="1" latinLnBrk="0" hangingPunct="1">
      <a:defRPr sz="1900" kern="1200">
        <a:solidFill>
          <a:schemeClr val="tx1"/>
        </a:solidFill>
        <a:latin typeface="Verdana" pitchFamily="34" charset="0"/>
        <a:ea typeface="+mn-ea"/>
        <a:cs typeface="+mn-cs"/>
      </a:defRPr>
    </a:lvl5pPr>
    <a:lvl6pPr marL="3628796" algn="l" defTabSz="1451519" rtl="0" eaLnBrk="1" latinLnBrk="0" hangingPunct="1">
      <a:defRPr sz="1900" kern="1200">
        <a:solidFill>
          <a:schemeClr val="tx1"/>
        </a:solidFill>
        <a:latin typeface="+mn-lt"/>
        <a:ea typeface="+mn-ea"/>
        <a:cs typeface="+mn-cs"/>
      </a:defRPr>
    </a:lvl6pPr>
    <a:lvl7pPr marL="4354556" algn="l" defTabSz="1451519" rtl="0" eaLnBrk="1" latinLnBrk="0" hangingPunct="1">
      <a:defRPr sz="1900" kern="1200">
        <a:solidFill>
          <a:schemeClr val="tx1"/>
        </a:solidFill>
        <a:latin typeface="+mn-lt"/>
        <a:ea typeface="+mn-ea"/>
        <a:cs typeface="+mn-cs"/>
      </a:defRPr>
    </a:lvl7pPr>
    <a:lvl8pPr marL="5080315" algn="l" defTabSz="1451519" rtl="0" eaLnBrk="1" latinLnBrk="0" hangingPunct="1">
      <a:defRPr sz="1900" kern="1200">
        <a:solidFill>
          <a:schemeClr val="tx1"/>
        </a:solidFill>
        <a:latin typeface="+mn-lt"/>
        <a:ea typeface="+mn-ea"/>
        <a:cs typeface="+mn-cs"/>
      </a:defRPr>
    </a:lvl8pPr>
    <a:lvl9pPr marL="5806074" algn="l" defTabSz="1451519"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000" y="1764482"/>
            <a:ext cx="12768703" cy="1604996"/>
          </a:xfrm>
        </p:spPr>
        <p:txBody>
          <a:bodyPr anchor="t" anchorCtr="0"/>
          <a:lstStyle>
            <a:lvl1pPr algn="l">
              <a:lnSpc>
                <a:spcPts val="5400"/>
              </a:lnSpc>
              <a:defRPr sz="4800" baseline="0">
                <a:solidFill>
                  <a:schemeClr val="bg1"/>
                </a:solidFill>
              </a:defRPr>
            </a:lvl1pPr>
          </a:lstStyle>
          <a:p>
            <a:r>
              <a:rPr lang="nl-NL" smtClean="0"/>
              <a:t>Titel</a:t>
            </a:r>
            <a:endParaRPr lang="nl-NL"/>
          </a:p>
        </p:txBody>
      </p:sp>
      <p:sp>
        <p:nvSpPr>
          <p:cNvPr id="3" name="Ondertitel 2"/>
          <p:cNvSpPr>
            <a:spLocks noGrp="1"/>
          </p:cNvSpPr>
          <p:nvPr>
            <p:ph type="subTitle" idx="1" hasCustomPrompt="1"/>
          </p:nvPr>
        </p:nvSpPr>
        <p:spPr>
          <a:xfrm>
            <a:off x="504000" y="3421308"/>
            <a:ext cx="12816593" cy="872776"/>
          </a:xfrm>
        </p:spPr>
        <p:txBody>
          <a:bodyPr/>
          <a:lstStyle>
            <a:lvl1pPr marL="0" indent="0" algn="l">
              <a:lnSpc>
                <a:spcPct val="100000"/>
              </a:lnSpc>
              <a:buNone/>
              <a:defRPr sz="3800">
                <a:solidFill>
                  <a:schemeClr val="bg1"/>
                </a:solidFill>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nl-NL" smtClean="0"/>
              <a:t>Subtitel</a:t>
            </a:r>
            <a:endParaRPr lang="nl-NL"/>
          </a:p>
        </p:txBody>
      </p:sp>
      <p:sp>
        <p:nvSpPr>
          <p:cNvPr id="4" name="Tijdelijke aanduiding voor datum 3"/>
          <p:cNvSpPr>
            <a:spLocks noGrp="1"/>
          </p:cNvSpPr>
          <p:nvPr>
            <p:ph type="dt" sz="half" idx="10"/>
          </p:nvPr>
        </p:nvSpPr>
        <p:spPr>
          <a:xfrm>
            <a:off x="640000" y="4899514"/>
            <a:ext cx="3793067" cy="486918"/>
          </a:xfrm>
        </p:spPr>
        <p:txBody>
          <a:bodyPr/>
          <a:lstStyle>
            <a:lvl1pPr>
              <a:defRPr sz="2500">
                <a:solidFill>
                  <a:schemeClr val="bg1"/>
                </a:solidFill>
              </a:defRPr>
            </a:lvl1pPr>
          </a:lstStyle>
          <a:p>
            <a:fld id="{ACAE339A-14B4-426D-9AFB-ACC353BF4434}" type="datetime4">
              <a:rPr lang="nl-NL" smtClean="0"/>
              <a:pPr/>
              <a:t>1 november 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a:t>
            </a:fld>
            <a:endParaRPr lang="nl-NL"/>
          </a:p>
        </p:txBody>
      </p:sp>
      <p:sp>
        <p:nvSpPr>
          <p:cNvPr id="9" name="Tijdelijke aanduiding voor tekst 8"/>
          <p:cNvSpPr>
            <a:spLocks noGrp="1"/>
          </p:cNvSpPr>
          <p:nvPr>
            <p:ph type="body" sz="quarter" idx="13" hasCustomPrompt="1"/>
          </p:nvPr>
        </p:nvSpPr>
        <p:spPr>
          <a:xfrm>
            <a:off x="504000" y="6173292"/>
            <a:ext cx="9217377" cy="1334590"/>
          </a:xfrm>
        </p:spPr>
        <p:txBody>
          <a:bodyPr/>
          <a:lstStyle>
            <a:lvl1pPr>
              <a:lnSpc>
                <a:spcPct val="100000"/>
              </a:lnSpc>
              <a:defRPr sz="2200" baseline="0">
                <a:solidFill>
                  <a:schemeClr val="tx1"/>
                </a:solidFill>
              </a:defRPr>
            </a:lvl1pPr>
          </a:lstStyle>
          <a:p>
            <a:pPr lvl="0"/>
            <a:r>
              <a:rPr lang="nl-NL" smtClean="0"/>
              <a:t>Naam spreker</a:t>
            </a:r>
          </a:p>
        </p:txBody>
      </p:sp>
      <p:grpSp>
        <p:nvGrpSpPr>
          <p:cNvPr id="13" name="Group 12"/>
          <p:cNvGrpSpPr/>
          <p:nvPr userDrawn="1"/>
        </p:nvGrpSpPr>
        <p:grpSpPr>
          <a:xfrm>
            <a:off x="11080328" y="5148858"/>
            <a:ext cx="4176464" cy="2160240"/>
            <a:chOff x="11080328" y="5148858"/>
            <a:chExt cx="4176464" cy="2160240"/>
          </a:xfrm>
        </p:grpSpPr>
        <p:sp>
          <p:nvSpPr>
            <p:cNvPr id="11" name="Rectangle 10"/>
            <p:cNvSpPr/>
            <p:nvPr userDrawn="1"/>
          </p:nvSpPr>
          <p:spPr>
            <a:xfrm>
              <a:off x="11080328" y="5580906"/>
              <a:ext cx="3240360"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2016432" y="5148858"/>
              <a:ext cx="3240360"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Afbeelding 9" descr="LOGO-PGGM-RGB-500x300.jpg"/>
          <p:cNvPicPr>
            <a:picLocks noChangeAspect="1"/>
          </p:cNvPicPr>
          <p:nvPr userDrawn="1"/>
        </p:nvPicPr>
        <p:blipFill>
          <a:blip r:embed="rId3" cstate="print"/>
          <a:stretch>
            <a:fillRect/>
          </a:stretch>
        </p:blipFill>
        <p:spPr>
          <a:xfrm>
            <a:off x="11084400" y="4950000"/>
            <a:ext cx="4457700" cy="2674619"/>
          </a:xfrm>
          <a:prstGeom prst="rect">
            <a:avLst/>
          </a:prstGeom>
        </p:spPr>
      </p:pic>
      <p:sp>
        <p:nvSpPr>
          <p:cNvPr id="15" name="Rectangle 14"/>
          <p:cNvSpPr/>
          <p:nvPr userDrawn="1"/>
        </p:nvSpPr>
        <p:spPr>
          <a:xfrm>
            <a:off x="14248680" y="7885113"/>
            <a:ext cx="2007320" cy="126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en-US" smtClean="0"/>
              <a:t>Click to edit Master title style</a:t>
            </a:r>
            <a:endParaRPr lang="nl-NL"/>
          </a:p>
        </p:txBody>
      </p:sp>
      <p:sp>
        <p:nvSpPr>
          <p:cNvPr id="3" name="Tijdelijke aanduiding voor inhoud 2"/>
          <p:cNvSpPr>
            <a:spLocks noGrp="1"/>
          </p:cNvSpPr>
          <p:nvPr>
            <p:ph idx="1"/>
          </p:nvPr>
        </p:nvSpPr>
        <p:spPr/>
        <p:txBody>
          <a:bodyPr/>
          <a:lstStyle>
            <a:lvl4pPr>
              <a:lnSpc>
                <a:spcPts val="4127"/>
              </a:lnSpc>
              <a:defRPr/>
            </a:lvl4pPr>
            <a:lvl5pPr>
              <a:lnSpc>
                <a:spcPts val="4127"/>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p>
            <a:fld id="{B818D4C9-AD01-4259-BB04-00ADFE186975}" type="datetime4">
              <a:rPr lang="nl-NL" smtClean="0"/>
              <a:pPr/>
              <a:t>1 november 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a:t>
            </a:fld>
            <a:endParaRPr lang="nl-NL"/>
          </a:p>
        </p:txBody>
      </p:sp>
      <p:pic>
        <p:nvPicPr>
          <p:cNvPr id="9" name="Afbeelding 8" descr="LOGO-PGGM-RGB-250x150.jpg"/>
          <p:cNvPicPr>
            <a:picLocks noChangeAspect="1"/>
          </p:cNvPicPr>
          <p:nvPr userDrawn="1"/>
        </p:nvPicPr>
        <p:blipFill>
          <a:blip r:embed="rId2" cstate="print"/>
          <a:stretch>
            <a:fillRect/>
          </a:stretch>
        </p:blipFill>
        <p:spPr>
          <a:xfrm>
            <a:off x="14343575" y="7994762"/>
            <a:ext cx="1905000" cy="1143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504000" y="152659"/>
            <a:ext cx="13440000" cy="807527"/>
          </a:xfrm>
        </p:spPr>
        <p:txBody>
          <a:bodyPr/>
          <a:lstStyle/>
          <a:p>
            <a:r>
              <a:rPr lang="en-US" smtClean="0"/>
              <a:t>Click to edit Master title style</a:t>
            </a:r>
            <a:endParaRPr lang="nl-NL"/>
          </a:p>
        </p:txBody>
      </p:sp>
      <p:sp>
        <p:nvSpPr>
          <p:cNvPr id="3" name="Tijdelijke aanduiding voor inhoud 2"/>
          <p:cNvSpPr>
            <a:spLocks noGrp="1"/>
          </p:cNvSpPr>
          <p:nvPr>
            <p:ph sz="half" idx="1"/>
          </p:nvPr>
        </p:nvSpPr>
        <p:spPr>
          <a:xfrm>
            <a:off x="504000" y="2590236"/>
            <a:ext cx="6588000" cy="5424942"/>
          </a:xfrm>
        </p:spPr>
        <p:txBody>
          <a:bodyPr/>
          <a:lstStyle>
            <a:lvl1pPr>
              <a:defRPr sz="2800" baseline="0"/>
            </a:lvl1pPr>
            <a:lvl2pPr>
              <a:defRPr sz="2800" baseline="0"/>
            </a:lvl2pPr>
            <a:lvl3pPr>
              <a:defRPr sz="3200" baseline="0"/>
            </a:lvl3pPr>
            <a:lvl4pPr>
              <a:defRPr sz="2800" baseline="0"/>
            </a:lvl4pPr>
            <a:lvl5pPr>
              <a:defRPr sz="2800" baseline="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7372475" y="2590236"/>
            <a:ext cx="6588000" cy="5424942"/>
          </a:xfrm>
        </p:spPr>
        <p:txBody>
          <a:bodyPr/>
          <a:lstStyle>
            <a:lvl1pPr>
              <a:defRPr sz="2800" baseline="0"/>
            </a:lvl1pPr>
            <a:lvl2pPr>
              <a:defRPr sz="2800" baseline="0"/>
            </a:lvl2pPr>
            <a:lvl3pPr>
              <a:defRPr sz="2800" baseline="0"/>
            </a:lvl3pPr>
            <a:lvl4pPr>
              <a:defRPr sz="2400" baseline="0"/>
            </a:lvl4pPr>
            <a:lvl5pPr>
              <a:defRPr sz="2400" baseline="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datum 4"/>
          <p:cNvSpPr>
            <a:spLocks noGrp="1"/>
          </p:cNvSpPr>
          <p:nvPr>
            <p:ph type="dt" sz="half" idx="10"/>
          </p:nvPr>
        </p:nvSpPr>
        <p:spPr>
          <a:xfrm>
            <a:off x="1359248" y="8406000"/>
            <a:ext cx="3793067" cy="486918"/>
          </a:xfrm>
        </p:spPr>
        <p:txBody>
          <a:bodyPr/>
          <a:lstStyle/>
          <a:p>
            <a:fld id="{59F11E94-E79A-49BB-B630-7EA679A26800}" type="datetime4">
              <a:rPr lang="nl-NL" smtClean="0"/>
              <a:pPr/>
              <a:t>1 november 2013</a:t>
            </a:fld>
            <a:endParaRPr lang="nl-NL"/>
          </a:p>
        </p:txBody>
      </p:sp>
      <p:sp>
        <p:nvSpPr>
          <p:cNvPr id="6" name="Tijdelijke aanduiding voor voettekst 5"/>
          <p:cNvSpPr>
            <a:spLocks noGrp="1"/>
          </p:cNvSpPr>
          <p:nvPr>
            <p:ph type="ftr" sz="quarter" idx="11"/>
          </p:nvPr>
        </p:nvSpPr>
        <p:spPr>
          <a:xfrm>
            <a:off x="5280328" y="8406000"/>
            <a:ext cx="8680147" cy="480083"/>
          </a:xfrm>
        </p:spPr>
        <p:txBody>
          <a:bodyPr/>
          <a:lstStyle/>
          <a:p>
            <a:endParaRPr lang="nl-NL"/>
          </a:p>
        </p:txBody>
      </p:sp>
      <p:sp>
        <p:nvSpPr>
          <p:cNvPr id="7" name="Tijdelijke aanduiding voor dianummer 6"/>
          <p:cNvSpPr>
            <a:spLocks noGrp="1"/>
          </p:cNvSpPr>
          <p:nvPr>
            <p:ph type="sldNum" sz="quarter" idx="12"/>
          </p:nvPr>
        </p:nvSpPr>
        <p:spPr>
          <a:xfrm>
            <a:off x="504000" y="8406000"/>
            <a:ext cx="768085" cy="480083"/>
          </a:xfrm>
        </p:spPr>
        <p:txBody>
          <a:bodyPr/>
          <a:lstStyle/>
          <a:p>
            <a:fld id="{1336C48C-F87C-4E4B-81EF-5027B17D1F61}" type="slidenum">
              <a:rPr lang="nl-NL" smtClean="0"/>
              <a:pPr/>
              <a:t>‹#›</a:t>
            </a:fld>
            <a:endParaRPr lang="nl-NL"/>
          </a:p>
        </p:txBody>
      </p:sp>
      <p:pic>
        <p:nvPicPr>
          <p:cNvPr id="9" name="Afbeelding 8" descr="LOGO-PGGM-RGB-250x150.jpg"/>
          <p:cNvPicPr>
            <a:picLocks noChangeAspect="1"/>
          </p:cNvPicPr>
          <p:nvPr userDrawn="1"/>
        </p:nvPicPr>
        <p:blipFill>
          <a:blip r:embed="rId2" cstate="print"/>
          <a:stretch>
            <a:fillRect/>
          </a:stretch>
        </p:blipFill>
        <p:spPr>
          <a:xfrm>
            <a:off x="14343575" y="7994762"/>
            <a:ext cx="1905000" cy="1143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p>
            <a:fld id="{29389A2F-EE4C-4517-BDEA-FDCDA8C5EB87}" type="datetime4">
              <a:rPr lang="nl-NL" smtClean="0"/>
              <a:pPr/>
              <a:t>1 november 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336C48C-F87C-4E4B-81EF-5027B17D1F61}" type="slidenum">
              <a:rPr lang="nl-NL" smtClean="0"/>
              <a:pPr/>
              <a:t>‹#›</a:t>
            </a:fld>
            <a:endParaRPr lang="nl-NL"/>
          </a:p>
        </p:txBody>
      </p:sp>
      <p:pic>
        <p:nvPicPr>
          <p:cNvPr id="7" name="Afbeelding 6" descr="LOGO-PGGM-RGB-250x150.jpg"/>
          <p:cNvPicPr>
            <a:picLocks noChangeAspect="1"/>
          </p:cNvPicPr>
          <p:nvPr userDrawn="1"/>
        </p:nvPicPr>
        <p:blipFill>
          <a:blip r:embed="rId2" cstate="print"/>
          <a:stretch>
            <a:fillRect/>
          </a:stretch>
        </p:blipFill>
        <p:spPr>
          <a:xfrm>
            <a:off x="14343575" y="7994762"/>
            <a:ext cx="1905000" cy="1143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Foto in achtergro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336C48C-F87C-4E4B-81EF-5027B17D1F61}" type="slidenum">
              <a:rPr lang="nl-NL" smtClean="0"/>
              <a:pPr/>
              <a:t>‹#›</a:t>
            </a:fld>
            <a:endParaRPr lang="nl-NL"/>
          </a:p>
        </p:txBody>
      </p:sp>
      <p:sp>
        <p:nvSpPr>
          <p:cNvPr id="2" name="Titel 1"/>
          <p:cNvSpPr>
            <a:spLocks noGrp="1"/>
          </p:cNvSpPr>
          <p:nvPr>
            <p:ph type="title"/>
          </p:nvPr>
        </p:nvSpPr>
        <p:spPr/>
        <p:txBody>
          <a:bodyPr/>
          <a:lstStyle/>
          <a:p>
            <a:r>
              <a:rPr lang="en-US" smtClean="0"/>
              <a:t>Click to edit Master title style</a:t>
            </a:r>
            <a:endParaRPr lang="nl-NL"/>
          </a:p>
        </p:txBody>
      </p:sp>
      <p:pic>
        <p:nvPicPr>
          <p:cNvPr id="7" name="Afbeelding 6" descr="Transparant.gif"/>
          <p:cNvPicPr>
            <a:picLocks noChangeAspect="1"/>
          </p:cNvPicPr>
          <p:nvPr userDrawn="1"/>
        </p:nvPicPr>
        <p:blipFill>
          <a:blip r:embed="rId3" cstate="print"/>
          <a:stretch>
            <a:fillRect/>
          </a:stretch>
        </p:blipFill>
        <p:spPr>
          <a:xfrm>
            <a:off x="0" y="0"/>
            <a:ext cx="16254000" cy="1587305"/>
          </a:xfrm>
          <a:prstGeom prst="rect">
            <a:avLst/>
          </a:prstGeom>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lleen logo met tekstva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95204" y="2988349"/>
            <a:ext cx="64000" cy="48008"/>
          </a:xfrm>
        </p:spPr>
        <p:txBody>
          <a:bodyPr/>
          <a:lstStyle>
            <a:lvl1pPr>
              <a:defRPr sz="200">
                <a:solidFill>
                  <a:schemeClr val="bg1"/>
                </a:solidFill>
              </a:defRPr>
            </a:lvl1p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p>
            <a:fld id="{E43F9519-0718-4628-B826-E3AAC510ED52}" type="datetime4">
              <a:rPr lang="nl-NL" smtClean="0"/>
              <a:pPr/>
              <a:t>1 november 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36C48C-F87C-4E4B-81EF-5027B17D1F61}" type="slidenum">
              <a:rPr lang="nl-NL" smtClean="0"/>
              <a:pPr/>
              <a:t>‹#›</a:t>
            </a:fld>
            <a:endParaRPr lang="nl-NL"/>
          </a:p>
        </p:txBody>
      </p:sp>
      <p:pic>
        <p:nvPicPr>
          <p:cNvPr id="8" name="Afbeelding 7" descr="LOGO-PGGM-RGB-250x150.jpg"/>
          <p:cNvPicPr>
            <a:picLocks noChangeAspect="1"/>
          </p:cNvPicPr>
          <p:nvPr userDrawn="1"/>
        </p:nvPicPr>
        <p:blipFill>
          <a:blip r:embed="rId3" cstate="print"/>
          <a:stretch>
            <a:fillRect/>
          </a:stretch>
        </p:blipFill>
        <p:spPr>
          <a:xfrm>
            <a:off x="14343575" y="7994762"/>
            <a:ext cx="1905000" cy="1143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leen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46377A9-D985-41CB-86A8-D9AC3E04BB31}" type="datetime4">
              <a:rPr lang="nl-NL" smtClean="0"/>
              <a:pPr/>
              <a:t>1 november 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336C48C-F87C-4E4B-81EF-5027B17D1F61}" type="slidenum">
              <a:rPr lang="nl-NL" smtClean="0"/>
              <a:pPr/>
              <a:t>‹#›</a:t>
            </a:fld>
            <a:endParaRPr lang="nl-NL"/>
          </a:p>
        </p:txBody>
      </p:sp>
      <p:pic>
        <p:nvPicPr>
          <p:cNvPr id="6" name="Afbeelding 5" descr="LOGO-PGGM-RGB-250x150.jpg"/>
          <p:cNvPicPr>
            <a:picLocks noChangeAspect="1"/>
          </p:cNvPicPr>
          <p:nvPr userDrawn="1"/>
        </p:nvPicPr>
        <p:blipFill>
          <a:blip r:embed="rId3" cstate="print"/>
          <a:stretch>
            <a:fillRect/>
          </a:stretch>
        </p:blipFill>
        <p:spPr>
          <a:xfrm>
            <a:off x="14343575" y="7994762"/>
            <a:ext cx="1905000" cy="1143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5281199" y="8406000"/>
            <a:ext cx="8679275" cy="480083"/>
          </a:xfrm>
          <a:prstGeom prst="rect">
            <a:avLst/>
          </a:prstGeom>
        </p:spPr>
        <p:txBody>
          <a:bodyPr vert="horz" lIns="114293" tIns="0" rIns="0" bIns="0" rtlCol="0" anchor="ctr">
            <a:noAutofit/>
          </a:bodyPr>
          <a:lstStyle>
            <a:lvl1pPr algn="l">
              <a:defRPr sz="1600">
                <a:solidFill>
                  <a:srgbClr val="9A9B9D"/>
                </a:solidFill>
                <a:latin typeface="Verdana" pitchFamily="34" charset="0"/>
              </a:defRPr>
            </a:lvl1pPr>
          </a:lstStyle>
          <a:p>
            <a:endParaRPr lang="nl-NL"/>
          </a:p>
        </p:txBody>
      </p:sp>
      <p:sp>
        <p:nvSpPr>
          <p:cNvPr id="6" name="Tijdelijke aanduiding voor dianummer 5"/>
          <p:cNvSpPr>
            <a:spLocks noGrp="1"/>
          </p:cNvSpPr>
          <p:nvPr>
            <p:ph type="sldNum" sz="quarter" idx="4"/>
          </p:nvPr>
        </p:nvSpPr>
        <p:spPr>
          <a:xfrm>
            <a:off x="504000" y="8407323"/>
            <a:ext cx="783240" cy="480083"/>
          </a:xfrm>
          <a:prstGeom prst="rect">
            <a:avLst/>
          </a:prstGeom>
        </p:spPr>
        <p:txBody>
          <a:bodyPr vert="horz" lIns="114293" tIns="0" rIns="0" bIns="0" rtlCol="0" anchor="ctr">
            <a:noAutofit/>
          </a:bodyPr>
          <a:lstStyle>
            <a:lvl1pPr algn="l">
              <a:defRPr sz="1600">
                <a:solidFill>
                  <a:srgbClr val="9A9B9D"/>
                </a:solidFill>
                <a:latin typeface="Verdana" pitchFamily="34" charset="0"/>
              </a:defRPr>
            </a:lvl1pPr>
          </a:lstStyle>
          <a:p>
            <a:r>
              <a:rPr lang="nl-NL" smtClean="0"/>
              <a:t>2</a:t>
            </a:r>
            <a:fld id="{1336C48C-F87C-4E4B-81EF-5027B17D1F61}" type="slidenum">
              <a:rPr lang="nl-NL" smtClean="0"/>
              <a:pPr/>
              <a:t>‹#›</a:t>
            </a:fld>
            <a:endParaRPr lang="nl-NL"/>
          </a:p>
        </p:txBody>
      </p:sp>
      <p:sp>
        <p:nvSpPr>
          <p:cNvPr id="2" name="Tijdelijke aanduiding voor titel 1"/>
          <p:cNvSpPr>
            <a:spLocks noGrp="1"/>
          </p:cNvSpPr>
          <p:nvPr>
            <p:ph type="title"/>
          </p:nvPr>
        </p:nvSpPr>
        <p:spPr>
          <a:xfrm>
            <a:off x="495876" y="152659"/>
            <a:ext cx="13440000" cy="807527"/>
          </a:xfrm>
          <a:prstGeom prst="rect">
            <a:avLst/>
          </a:prstGeom>
        </p:spPr>
        <p:txBody>
          <a:bodyPr vert="horz" lIns="114293" tIns="0" rIns="0" bIns="0" rtlCol="0" anchor="t" anchorCtr="0">
            <a:noAutofit/>
          </a:body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513883" y="2570051"/>
            <a:ext cx="13446592" cy="5424942"/>
          </a:xfrm>
          <a:prstGeom prst="rect">
            <a:avLst/>
          </a:prstGeom>
        </p:spPr>
        <p:txBody>
          <a:bodyPr vert="horz" lIns="114293" tIns="0" rIns="0" bIns="0" rtlCol="0">
            <a:no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4" name="Tijdelijke aanduiding voor datum 3"/>
          <p:cNvSpPr>
            <a:spLocks noGrp="1"/>
          </p:cNvSpPr>
          <p:nvPr>
            <p:ph type="dt" sz="half" idx="2"/>
          </p:nvPr>
        </p:nvSpPr>
        <p:spPr>
          <a:xfrm>
            <a:off x="1360800" y="8406000"/>
            <a:ext cx="3793067" cy="486918"/>
          </a:xfrm>
          <a:prstGeom prst="rect">
            <a:avLst/>
          </a:prstGeom>
        </p:spPr>
        <p:txBody>
          <a:bodyPr vert="horz" lIns="114293" tIns="0" rIns="0" bIns="0" rtlCol="0" anchor="ctr">
            <a:noAutofit/>
          </a:bodyPr>
          <a:lstStyle>
            <a:lvl1pPr algn="l">
              <a:defRPr sz="1600">
                <a:solidFill>
                  <a:srgbClr val="9A9B9D"/>
                </a:solidFill>
                <a:latin typeface="Verdana" pitchFamily="34" charset="0"/>
              </a:defRPr>
            </a:lvl1pPr>
          </a:lstStyle>
          <a:p>
            <a:fld id="{2A86B192-3265-49DB-A26A-AD4856D89DD1}" type="datetime4">
              <a:rPr lang="nl-NL" smtClean="0"/>
              <a:pPr/>
              <a:t>1 november 2013</a:t>
            </a:fld>
            <a:endParaRPr lang="nl-NL"/>
          </a:p>
        </p:txBody>
      </p:sp>
      <p:pic>
        <p:nvPicPr>
          <p:cNvPr id="8" name="Afbeelding 8" descr="LOGO-PGGM-RGB-250x150.jpg"/>
          <p:cNvPicPr>
            <a:picLocks noChangeAspect="1"/>
          </p:cNvPicPr>
          <p:nvPr/>
        </p:nvPicPr>
        <p:blipFill>
          <a:blip r:embed="rId10" cstate="print"/>
          <a:stretch>
            <a:fillRect/>
          </a:stretch>
        </p:blipFill>
        <p:spPr>
          <a:xfrm>
            <a:off x="14343575" y="7994762"/>
            <a:ext cx="1905000" cy="1143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7" r:id="rId5"/>
    <p:sldLayoutId id="2147483665" r:id="rId6"/>
    <p:sldLayoutId id="2147483668" r:id="rId7"/>
  </p:sldLayoutIdLst>
  <p:hf hdr="0" ftr="0" dt="0"/>
  <p:txStyles>
    <p:titleStyle>
      <a:lvl1pPr algn="l" defTabSz="1451519" rtl="0" eaLnBrk="1" latinLnBrk="0" hangingPunct="1">
        <a:spcBef>
          <a:spcPct val="0"/>
        </a:spcBef>
        <a:buNone/>
        <a:defRPr sz="3200" kern="1200">
          <a:solidFill>
            <a:schemeClr val="bg1"/>
          </a:solidFill>
          <a:latin typeface="Verdana" pitchFamily="34" charset="0"/>
          <a:ea typeface="+mj-ea"/>
          <a:cs typeface="+mj-cs"/>
        </a:defRPr>
      </a:lvl1pPr>
    </p:titleStyle>
    <p:bodyStyle>
      <a:lvl1pPr marL="0" indent="0" algn="l" defTabSz="1451519" rtl="0" eaLnBrk="1" latinLnBrk="0" hangingPunct="1">
        <a:lnSpc>
          <a:spcPts val="3600"/>
        </a:lnSpc>
        <a:spcBef>
          <a:spcPts val="0"/>
        </a:spcBef>
        <a:spcAft>
          <a:spcPts val="0"/>
        </a:spcAft>
        <a:buFont typeface="Arial" pitchFamily="34" charset="0"/>
        <a:buNone/>
        <a:defRPr sz="2800" b="0" kern="1200">
          <a:solidFill>
            <a:schemeClr val="tx1"/>
          </a:solidFill>
          <a:latin typeface="Verdana" pitchFamily="34" charset="0"/>
          <a:ea typeface="+mn-ea"/>
          <a:cs typeface="+mn-cs"/>
        </a:defRPr>
      </a:lvl1pPr>
      <a:lvl2pPr marL="514318" indent="-514318" algn="l" defTabSz="1451519" rtl="0" eaLnBrk="1" latinLnBrk="0" hangingPunct="1">
        <a:lnSpc>
          <a:spcPts val="3600"/>
        </a:lnSpc>
        <a:spcBef>
          <a:spcPts val="0"/>
        </a:spcBef>
        <a:spcAft>
          <a:spcPts val="0"/>
        </a:spcAft>
        <a:buClr>
          <a:schemeClr val="accent1"/>
        </a:buClr>
        <a:buFont typeface="Verdana" pitchFamily="34" charset="0"/>
        <a:buChar char="•"/>
        <a:defRPr sz="2800" kern="1200">
          <a:solidFill>
            <a:schemeClr val="tx1"/>
          </a:solidFill>
          <a:latin typeface="Verdana" pitchFamily="34" charset="0"/>
          <a:ea typeface="+mn-ea"/>
          <a:cs typeface="+mn-cs"/>
        </a:defRPr>
      </a:lvl2pPr>
      <a:lvl3pPr marL="514318" indent="-514318" algn="l" defTabSz="1451519" rtl="0" eaLnBrk="1" latinLnBrk="0" hangingPunct="1">
        <a:lnSpc>
          <a:spcPts val="3600"/>
        </a:lnSpc>
        <a:spcBef>
          <a:spcPts val="0"/>
        </a:spcBef>
        <a:spcAft>
          <a:spcPts val="0"/>
        </a:spcAft>
        <a:buClr>
          <a:schemeClr val="accent2"/>
        </a:buClr>
        <a:buFont typeface="Verdana" pitchFamily="34" charset="0"/>
        <a:buChar char="•"/>
        <a:defRPr sz="2800" kern="1200">
          <a:solidFill>
            <a:schemeClr val="accent1"/>
          </a:solidFill>
          <a:latin typeface="Verdana" pitchFamily="34" charset="0"/>
          <a:ea typeface="+mn-ea"/>
          <a:cs typeface="+mn-cs"/>
        </a:defRPr>
      </a:lvl3pPr>
      <a:lvl4pPr marL="1028635" indent="-514318" algn="l" defTabSz="1451519" rtl="0" eaLnBrk="1" latinLnBrk="0" hangingPunct="1">
        <a:lnSpc>
          <a:spcPts val="2800"/>
        </a:lnSpc>
        <a:spcBef>
          <a:spcPts val="0"/>
        </a:spcBef>
        <a:spcAft>
          <a:spcPts val="0"/>
        </a:spcAft>
        <a:buClr>
          <a:schemeClr val="accent1"/>
        </a:buClr>
        <a:buFont typeface="Verdana" pitchFamily="34" charset="0"/>
        <a:buChar char="•"/>
        <a:defRPr sz="2400" kern="1200">
          <a:solidFill>
            <a:schemeClr val="tx1"/>
          </a:solidFill>
          <a:latin typeface="Verdana" pitchFamily="34" charset="0"/>
          <a:ea typeface="+mn-ea"/>
          <a:cs typeface="+mn-cs"/>
        </a:defRPr>
      </a:lvl4pPr>
      <a:lvl5pPr marL="1542953" indent="-514318" algn="l" defTabSz="1451519" rtl="0" eaLnBrk="1" latinLnBrk="0" hangingPunct="1">
        <a:lnSpc>
          <a:spcPts val="2800"/>
        </a:lnSpc>
        <a:spcBef>
          <a:spcPts val="0"/>
        </a:spcBef>
        <a:spcAft>
          <a:spcPts val="0"/>
        </a:spcAft>
        <a:buClr>
          <a:schemeClr val="accent2"/>
        </a:buClr>
        <a:buFont typeface="Verdana" pitchFamily="34" charset="0"/>
        <a:buChar char="•"/>
        <a:defRPr sz="2400" kern="1200">
          <a:solidFill>
            <a:schemeClr val="accent1"/>
          </a:solidFill>
          <a:latin typeface="Verdana" pitchFamily="34" charset="0"/>
          <a:ea typeface="+mn-ea"/>
          <a:cs typeface="+mn-cs"/>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nl-NL"/>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oney.msn.com/top-stocks/post.aspx?post=85385d9d-a598-4b66-b67e-5d58f3ab911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vmlDrawing" Target="../drawings/vmlDrawing1.vml"/><Relationship Id="rId6" Type="http://schemas.openxmlformats.org/officeDocument/2006/relationships/image" Target="../media/image20.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4.bin"/><Relationship Id="rId14" Type="http://schemas.openxmlformats.org/officeDocument/2006/relationships/image" Target="../media/image24.wmf"/></Relationships>
</file>

<file path=ppt/slides/_rels/slide2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9.bin"/><Relationship Id="rId4" Type="http://schemas.openxmlformats.org/officeDocument/2006/relationships/image" Target="../media/image2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12.bin"/><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ctivegarage.com/wordpress/wp-content/uploads/balance.jpe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dirty="0" smtClean="0"/>
              <a:t>Pension Fund </a:t>
            </a:r>
            <a:r>
              <a:rPr lang="nl-NL" dirty="0" err="1" smtClean="0"/>
              <a:t>Asset</a:t>
            </a:r>
            <a:r>
              <a:rPr lang="nl-NL" dirty="0" smtClean="0"/>
              <a:t> Risk Management</a:t>
            </a:r>
            <a:endParaRPr lang="nl-NL" dirty="0"/>
          </a:p>
        </p:txBody>
      </p:sp>
      <p:sp>
        <p:nvSpPr>
          <p:cNvPr id="8" name="Ondertitel 7"/>
          <p:cNvSpPr>
            <a:spLocks noGrp="1"/>
          </p:cNvSpPr>
          <p:nvPr>
            <p:ph type="subTitle" idx="1"/>
          </p:nvPr>
        </p:nvSpPr>
        <p:spPr/>
        <p:txBody>
          <a:bodyPr/>
          <a:lstStyle/>
          <a:p>
            <a:r>
              <a:rPr lang="nl-NL" dirty="0" smtClean="0"/>
              <a:t>Monitoring market risk</a:t>
            </a:r>
            <a:endParaRPr lang="nl-NL" dirty="0"/>
          </a:p>
        </p:txBody>
      </p:sp>
      <p:sp>
        <p:nvSpPr>
          <p:cNvPr id="5" name="Tijdelijke aanduiding voor datum 4"/>
          <p:cNvSpPr>
            <a:spLocks noGrp="1"/>
          </p:cNvSpPr>
          <p:nvPr>
            <p:ph type="dt" sz="half" idx="10"/>
          </p:nvPr>
        </p:nvSpPr>
        <p:spPr/>
        <p:txBody>
          <a:bodyPr/>
          <a:lstStyle/>
          <a:p>
            <a:r>
              <a:rPr lang="nl-NL" dirty="0" smtClean="0"/>
              <a:t>7 november 2013</a:t>
            </a:r>
            <a:endParaRPr lang="nl-NL" dirty="0"/>
          </a:p>
        </p:txBody>
      </p:sp>
      <p:sp>
        <p:nvSpPr>
          <p:cNvPr id="12" name="Tijdelijke aanduiding voor tekst 11"/>
          <p:cNvSpPr>
            <a:spLocks noGrp="1"/>
          </p:cNvSpPr>
          <p:nvPr>
            <p:ph type="body" sz="quarter" idx="13"/>
          </p:nvPr>
        </p:nvSpPr>
        <p:spPr/>
        <p:txBody>
          <a:bodyPr/>
          <a:lstStyle/>
          <a:p>
            <a:r>
              <a:rPr lang="nl-NL" dirty="0" smtClean="0"/>
              <a:t>Tony de Graaf</a:t>
            </a:r>
          </a:p>
          <a:p>
            <a:r>
              <a:rPr lang="nl-NL" dirty="0" err="1" smtClean="0"/>
              <a:t>Principal</a:t>
            </a:r>
            <a:r>
              <a:rPr lang="nl-NL" dirty="0" smtClean="0"/>
              <a:t> Risk Manager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Asset</a:t>
            </a:r>
            <a:r>
              <a:rPr lang="nl-NL" dirty="0" smtClean="0"/>
              <a:t> risk </a:t>
            </a:r>
            <a:r>
              <a:rPr lang="nl-NL" dirty="0" err="1" smtClean="0"/>
              <a:t>measurement</a:t>
            </a:r>
            <a:r>
              <a:rPr lang="nl-NL" dirty="0" smtClean="0"/>
              <a:t> </a:t>
            </a:r>
            <a:r>
              <a:rPr lang="nl-NL" dirty="0" err="1" smtClean="0"/>
              <a:t>and</a:t>
            </a:r>
            <a:r>
              <a:rPr lang="nl-NL" dirty="0" smtClean="0"/>
              <a:t> </a:t>
            </a:r>
            <a:r>
              <a:rPr lang="nl-NL" dirty="0" err="1" smtClean="0"/>
              <a:t>attribution</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10</a:t>
            </a:fld>
            <a:endParaRPr lang="nl-NL"/>
          </a:p>
        </p:txBody>
      </p:sp>
      <p:pic>
        <p:nvPicPr>
          <p:cNvPr id="7172" name="Picture 4" descr="http://media-social.s-msn.com/images/blogs/00120065-0000-0000-0000-000000000000_00000065-0763-0000-0000-000000000000_20130102141551_Stockmarket-Magnifying-Glass-300-0020FE5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2210594"/>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445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Popular</a:t>
            </a:r>
            <a:r>
              <a:rPr lang="nl-NL" dirty="0"/>
              <a:t> </a:t>
            </a:r>
            <a:r>
              <a:rPr lang="nl-NL" dirty="0" err="1"/>
              <a:t>asset</a:t>
            </a:r>
            <a:r>
              <a:rPr lang="nl-NL" dirty="0"/>
              <a:t> risk </a:t>
            </a:r>
            <a:r>
              <a:rPr lang="nl-NL" dirty="0" err="1"/>
              <a:t>measures</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3882" y="2570051"/>
                <a:ext cx="14091117" cy="5424942"/>
              </a:xfrm>
            </p:spPr>
            <p:txBody>
              <a:bodyPr/>
              <a:lstStyle/>
              <a:p>
                <a:endParaRPr lang="nl-NL" dirty="0" smtClean="0"/>
              </a:p>
              <a:p>
                <a:pPr marL="457200" indent="-457200">
                  <a:buFont typeface="Arial" panose="020B0604020202020204" pitchFamily="34" charset="0"/>
                  <a:buChar char="•"/>
                </a:pPr>
                <a:r>
                  <a:rPr lang="nl-NL" dirty="0" smtClean="0"/>
                  <a:t>Tracking Error:		</a:t>
                </a:r>
                <a14:m>
                  <m:oMath xmlns:m="http://schemas.openxmlformats.org/officeDocument/2006/math">
                    <m:r>
                      <m:rPr>
                        <m:nor/>
                      </m:rPr>
                      <a:rPr lang="nl-NL" b="0" i="0" smtClean="0">
                        <a:latin typeface="Cambria Math"/>
                      </a:rPr>
                      <m:t>TE</m:t>
                    </m:r>
                    <m:r>
                      <a:rPr lang="nl-NL" i="1" smtClean="0">
                        <a:latin typeface="Cambria Math"/>
                      </a:rPr>
                      <m:t>=</m:t>
                    </m:r>
                    <m:rad>
                      <m:radPr>
                        <m:degHide m:val="on"/>
                        <m:ctrlPr>
                          <a:rPr lang="nl-NL" i="1" smtClean="0">
                            <a:latin typeface="Cambria Math"/>
                          </a:rPr>
                        </m:ctrlPr>
                      </m:radPr>
                      <m:deg/>
                      <m:e>
                        <m:r>
                          <m:rPr>
                            <m:nor/>
                          </m:rPr>
                          <a:rPr lang="nl-NL" b="0" i="0" smtClean="0">
                            <a:latin typeface="Cambria Math"/>
                          </a:rPr>
                          <m:t>Var</m:t>
                        </m:r>
                        <m:d>
                          <m:dPr>
                            <m:ctrlPr>
                              <a:rPr lang="nl-NL" b="0" i="1" smtClean="0">
                                <a:latin typeface="Cambria Math"/>
                              </a:rPr>
                            </m:ctrlPr>
                          </m:dPr>
                          <m:e>
                            <m:sSub>
                              <m:sSubPr>
                                <m:ctrlPr>
                                  <a:rPr lang="nl-NL" b="0" i="1" smtClean="0">
                                    <a:latin typeface="Cambria Math"/>
                                  </a:rPr>
                                </m:ctrlPr>
                              </m:sSubPr>
                              <m:e>
                                <m:r>
                                  <a:rPr lang="nl-NL" b="0" i="1" smtClean="0">
                                    <a:latin typeface="Cambria Math"/>
                                  </a:rPr>
                                  <m:t>𝑅</m:t>
                                </m:r>
                              </m:e>
                              <m:sub>
                                <m:r>
                                  <a:rPr lang="nl-NL" b="0" i="1" smtClean="0">
                                    <a:latin typeface="Cambria Math"/>
                                  </a:rPr>
                                  <m:t>𝑝</m:t>
                                </m:r>
                              </m:sub>
                            </m:sSub>
                            <m:r>
                              <a:rPr lang="nl-NL" b="0" i="1" smtClean="0">
                                <a:latin typeface="Cambria Math"/>
                              </a:rPr>
                              <m:t>−</m:t>
                            </m:r>
                            <m:sSub>
                              <m:sSubPr>
                                <m:ctrlPr>
                                  <a:rPr lang="nl-NL" b="0" i="1" smtClean="0">
                                    <a:latin typeface="Cambria Math"/>
                                  </a:rPr>
                                </m:ctrlPr>
                              </m:sSubPr>
                              <m:e>
                                <m:r>
                                  <a:rPr lang="nl-NL" b="0" i="1" smtClean="0">
                                    <a:latin typeface="Cambria Math"/>
                                  </a:rPr>
                                  <m:t>𝑅</m:t>
                                </m:r>
                              </m:e>
                              <m:sub>
                                <m:r>
                                  <a:rPr lang="nl-NL" b="0" i="1" smtClean="0">
                                    <a:latin typeface="Cambria Math"/>
                                  </a:rPr>
                                  <m:t>𝑏𝑚</m:t>
                                </m:r>
                              </m:sub>
                            </m:sSub>
                          </m:e>
                        </m:d>
                      </m:e>
                    </m:rad>
                  </m:oMath>
                </a14:m>
                <a:endParaRPr lang="nl-NL" dirty="0" smtClean="0"/>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r>
                  <a:rPr lang="nl-NL" dirty="0" smtClean="0"/>
                  <a:t>Value at Risk:		</a:t>
                </a:r>
                <a14:m>
                  <m:oMath xmlns:m="http://schemas.openxmlformats.org/officeDocument/2006/math">
                    <m:sSub>
                      <m:sSubPr>
                        <m:ctrlPr>
                          <a:rPr lang="nl-NL" b="0" i="1" smtClean="0">
                            <a:latin typeface="Cambria Math"/>
                          </a:rPr>
                        </m:ctrlPr>
                      </m:sSubPr>
                      <m:e>
                        <m:r>
                          <m:rPr>
                            <m:nor/>
                          </m:rPr>
                          <a:rPr lang="nl-NL">
                            <a:latin typeface="Cambria Math"/>
                          </a:rPr>
                          <m:t>VaR</m:t>
                        </m:r>
                      </m:e>
                      <m:sub>
                        <m:r>
                          <a:rPr lang="nl-NL" b="0" i="1" smtClean="0">
                            <a:latin typeface="Cambria Math"/>
                          </a:rPr>
                          <m:t>95%</m:t>
                        </m:r>
                      </m:sub>
                    </m:sSub>
                    <m:r>
                      <a:rPr lang="nl-NL" i="1">
                        <a:latin typeface="Cambria Math"/>
                      </a:rPr>
                      <m:t>=</m:t>
                    </m:r>
                    <m:r>
                      <m:rPr>
                        <m:nor/>
                      </m:rPr>
                      <a:rPr lang="nl-NL" b="0" i="0" smtClean="0">
                        <a:latin typeface="Cambria Math"/>
                      </a:rPr>
                      <m:t>min</m:t>
                    </m:r>
                    <m:d>
                      <m:dPr>
                        <m:begChr m:val="{"/>
                        <m:endChr m:val="}"/>
                        <m:ctrlPr>
                          <a:rPr lang="nl-NL" b="0" i="1" smtClean="0">
                            <a:latin typeface="Cambria Math"/>
                          </a:rPr>
                        </m:ctrlPr>
                      </m:dPr>
                      <m:e>
                        <m:r>
                          <a:rPr lang="nl-NL" b="0" i="1" smtClean="0">
                            <a:latin typeface="Cambria Math"/>
                          </a:rPr>
                          <m:t>𝑥</m:t>
                        </m:r>
                        <m:r>
                          <a:rPr lang="nl-NL" b="0" i="1" smtClean="0">
                            <a:latin typeface="Cambria Math"/>
                            <a:ea typeface="Cambria Math"/>
                          </a:rPr>
                          <m:t>∈</m:t>
                        </m:r>
                        <m:r>
                          <a:rPr lang="nl-NL" b="0" i="1" smtClean="0">
                            <a:latin typeface="Cambria Math"/>
                            <a:ea typeface="Cambria Math"/>
                          </a:rPr>
                          <m:t>ℝ</m:t>
                        </m:r>
                        <m:r>
                          <a:rPr lang="nl-NL" b="0" i="1" smtClean="0">
                            <a:latin typeface="Cambria Math"/>
                            <a:ea typeface="Cambria Math"/>
                          </a:rPr>
                          <m:t> :</m:t>
                        </m:r>
                        <m:r>
                          <a:rPr lang="nl-NL" b="0" i="1" smtClean="0">
                            <a:latin typeface="Cambria Math"/>
                            <a:ea typeface="Cambria Math"/>
                          </a:rPr>
                          <m:t>𝑃</m:t>
                        </m:r>
                        <m:d>
                          <m:dPr>
                            <m:ctrlPr>
                              <a:rPr lang="nl-NL" b="0" i="1" smtClean="0">
                                <a:latin typeface="Cambria Math"/>
                                <a:ea typeface="Cambria Math"/>
                              </a:rPr>
                            </m:ctrlPr>
                          </m:dPr>
                          <m:e>
                            <m:sSub>
                              <m:sSubPr>
                                <m:ctrlPr>
                                  <a:rPr lang="nl-NL" i="1">
                                    <a:latin typeface="Cambria Math"/>
                                  </a:rPr>
                                </m:ctrlPr>
                              </m:sSubPr>
                              <m:e>
                                <m:r>
                                  <a:rPr lang="nl-NL" i="1">
                                    <a:latin typeface="Cambria Math"/>
                                  </a:rPr>
                                  <m:t>𝑅</m:t>
                                </m:r>
                              </m:e>
                              <m:sub>
                                <m:r>
                                  <a:rPr lang="nl-NL" i="1">
                                    <a:latin typeface="Cambria Math"/>
                                  </a:rPr>
                                  <m:t>𝑝</m:t>
                                </m:r>
                              </m:sub>
                            </m:sSub>
                            <m:r>
                              <a:rPr lang="nl-NL" i="1" smtClean="0">
                                <a:latin typeface="Cambria Math"/>
                                <a:ea typeface="Cambria Math"/>
                              </a:rPr>
                              <m:t>≤</m:t>
                            </m:r>
                            <m:r>
                              <a:rPr lang="nl-NL" b="0" i="1" smtClean="0">
                                <a:latin typeface="Cambria Math"/>
                                <a:ea typeface="Cambria Math"/>
                              </a:rPr>
                              <m:t>−</m:t>
                            </m:r>
                            <m:r>
                              <a:rPr lang="nl-NL" b="0" i="1" smtClean="0">
                                <a:latin typeface="Cambria Math"/>
                                <a:ea typeface="Cambria Math"/>
                              </a:rPr>
                              <m:t>𝑥</m:t>
                            </m:r>
                          </m:e>
                        </m:d>
                        <m:r>
                          <a:rPr lang="nl-NL" b="0" i="1" smtClean="0">
                            <a:latin typeface="Cambria Math"/>
                            <a:ea typeface="Cambria Math"/>
                          </a:rPr>
                          <m:t>≤5%</m:t>
                        </m:r>
                      </m:e>
                    </m:d>
                  </m:oMath>
                </a14:m>
                <a:endParaRPr lang="nl-NL" dirty="0" smtClean="0"/>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r>
                  <a:rPr lang="nl-NL" dirty="0" err="1" smtClean="0"/>
                  <a:t>Relative</a:t>
                </a:r>
                <a:r>
                  <a:rPr lang="nl-NL" dirty="0" smtClean="0"/>
                  <a:t> Value at Risk	:	</a:t>
                </a:r>
                <a14:m>
                  <m:oMath xmlns:m="http://schemas.openxmlformats.org/officeDocument/2006/math">
                    <m:sSub>
                      <m:sSubPr>
                        <m:ctrlPr>
                          <a:rPr lang="nl-NL" i="1">
                            <a:latin typeface="Cambria Math"/>
                          </a:rPr>
                        </m:ctrlPr>
                      </m:sSubPr>
                      <m:e>
                        <m:r>
                          <m:rPr>
                            <m:nor/>
                          </m:rPr>
                          <a:rPr lang="nl-NL" b="0" i="0" smtClean="0">
                            <a:latin typeface="Cambria Math"/>
                          </a:rPr>
                          <m:t>RV</m:t>
                        </m:r>
                        <m:r>
                          <m:rPr>
                            <m:nor/>
                          </m:rPr>
                          <a:rPr lang="nl-NL">
                            <a:latin typeface="Cambria Math"/>
                          </a:rPr>
                          <m:t>aR</m:t>
                        </m:r>
                      </m:e>
                      <m:sub>
                        <m:r>
                          <a:rPr lang="nl-NL" i="1">
                            <a:latin typeface="Cambria Math"/>
                          </a:rPr>
                          <m:t>95%</m:t>
                        </m:r>
                      </m:sub>
                    </m:sSub>
                    <m:r>
                      <a:rPr lang="nl-NL" i="1">
                        <a:latin typeface="Cambria Math"/>
                      </a:rPr>
                      <m:t>=</m:t>
                    </m:r>
                    <m:r>
                      <m:rPr>
                        <m:nor/>
                      </m:rPr>
                      <a:rPr lang="nl-NL" b="0" i="0" smtClean="0">
                        <a:latin typeface="Cambria Math"/>
                      </a:rPr>
                      <m:t>min</m:t>
                    </m:r>
                    <m:d>
                      <m:dPr>
                        <m:begChr m:val="{"/>
                        <m:endChr m:val="}"/>
                        <m:ctrlPr>
                          <a:rPr lang="nl-NL" i="1">
                            <a:latin typeface="Cambria Math"/>
                          </a:rPr>
                        </m:ctrlPr>
                      </m:dPr>
                      <m:e>
                        <m:r>
                          <a:rPr lang="nl-NL" i="1">
                            <a:latin typeface="Cambria Math"/>
                          </a:rPr>
                          <m:t>𝑥</m:t>
                        </m:r>
                        <m:r>
                          <a:rPr lang="nl-NL" i="1">
                            <a:latin typeface="Cambria Math"/>
                            <a:ea typeface="Cambria Math"/>
                          </a:rPr>
                          <m:t>∈</m:t>
                        </m:r>
                        <m:r>
                          <a:rPr lang="nl-NL" i="1">
                            <a:latin typeface="Cambria Math"/>
                            <a:ea typeface="Cambria Math"/>
                          </a:rPr>
                          <m:t>ℝ</m:t>
                        </m:r>
                        <m:r>
                          <a:rPr lang="nl-NL" i="1">
                            <a:latin typeface="Cambria Math"/>
                            <a:ea typeface="Cambria Math"/>
                          </a:rPr>
                          <m:t>:</m:t>
                        </m:r>
                        <m:r>
                          <a:rPr lang="nl-NL" i="1">
                            <a:latin typeface="Cambria Math"/>
                            <a:ea typeface="Cambria Math"/>
                          </a:rPr>
                          <m:t>𝑃</m:t>
                        </m:r>
                        <m:d>
                          <m:dPr>
                            <m:ctrlPr>
                              <a:rPr lang="nl-NL" i="1">
                                <a:latin typeface="Cambria Math"/>
                                <a:ea typeface="Cambria Math"/>
                              </a:rPr>
                            </m:ctrlPr>
                          </m:dPr>
                          <m:e>
                            <m:sSub>
                              <m:sSubPr>
                                <m:ctrlPr>
                                  <a:rPr lang="nl-NL" i="1">
                                    <a:latin typeface="Cambria Math"/>
                                  </a:rPr>
                                </m:ctrlPr>
                              </m:sSubPr>
                              <m:e>
                                <m:r>
                                  <a:rPr lang="nl-NL" i="1">
                                    <a:latin typeface="Cambria Math"/>
                                  </a:rPr>
                                  <m:t>𝑅</m:t>
                                </m:r>
                              </m:e>
                              <m:sub>
                                <m:r>
                                  <a:rPr lang="nl-NL" i="1">
                                    <a:latin typeface="Cambria Math"/>
                                  </a:rPr>
                                  <m:t>𝑝</m:t>
                                </m:r>
                              </m:sub>
                            </m:sSub>
                            <m:r>
                              <a:rPr lang="nl-NL" b="0" i="1" smtClean="0">
                                <a:latin typeface="Cambria Math"/>
                              </a:rPr>
                              <m:t>−</m:t>
                            </m:r>
                            <m:sSub>
                              <m:sSubPr>
                                <m:ctrlPr>
                                  <a:rPr lang="nl-NL" i="1">
                                    <a:latin typeface="Cambria Math"/>
                                  </a:rPr>
                                </m:ctrlPr>
                              </m:sSubPr>
                              <m:e>
                                <m:r>
                                  <a:rPr lang="nl-NL" i="1">
                                    <a:latin typeface="Cambria Math"/>
                                  </a:rPr>
                                  <m:t>𝑅</m:t>
                                </m:r>
                              </m:e>
                              <m:sub>
                                <m:r>
                                  <a:rPr lang="nl-NL" b="0" i="1" smtClean="0">
                                    <a:latin typeface="Cambria Math"/>
                                  </a:rPr>
                                  <m:t>𝑏𝑚</m:t>
                                </m:r>
                              </m:sub>
                            </m:sSub>
                            <m:r>
                              <a:rPr lang="nl-NL" i="1">
                                <a:latin typeface="Cambria Math"/>
                                <a:ea typeface="Cambria Math"/>
                              </a:rPr>
                              <m:t>≤−</m:t>
                            </m:r>
                            <m:r>
                              <a:rPr lang="nl-NL" i="1">
                                <a:latin typeface="Cambria Math"/>
                                <a:ea typeface="Cambria Math"/>
                              </a:rPr>
                              <m:t>𝑥</m:t>
                            </m:r>
                          </m:e>
                        </m:d>
                        <m:r>
                          <a:rPr lang="nl-NL" i="1">
                            <a:latin typeface="Cambria Math"/>
                            <a:ea typeface="Cambria Math"/>
                          </a:rPr>
                          <m:t>≤5%</m:t>
                        </m:r>
                      </m:e>
                    </m:d>
                  </m:oMath>
                </a14:m>
                <a:endParaRPr lang="nl-NL" dirty="0"/>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r>
                  <a:rPr lang="nl-NL" dirty="0" err="1" smtClean="0"/>
                  <a:t>Expected</a:t>
                </a:r>
                <a:r>
                  <a:rPr lang="nl-NL" dirty="0" smtClean="0"/>
                  <a:t> </a:t>
                </a:r>
                <a:r>
                  <a:rPr lang="nl-NL" dirty="0" err="1" smtClean="0"/>
                  <a:t>Shortfall</a:t>
                </a:r>
                <a:r>
                  <a:rPr lang="nl-NL" dirty="0" smtClean="0"/>
                  <a:t>:		</a:t>
                </a:r>
                <a14:m>
                  <m:oMath xmlns:m="http://schemas.openxmlformats.org/officeDocument/2006/math">
                    <m:sSub>
                      <m:sSubPr>
                        <m:ctrlPr>
                          <a:rPr lang="nl-NL" i="1">
                            <a:latin typeface="Cambria Math"/>
                          </a:rPr>
                        </m:ctrlPr>
                      </m:sSubPr>
                      <m:e>
                        <m:r>
                          <m:rPr>
                            <m:nor/>
                          </m:rPr>
                          <a:rPr lang="nl-NL" b="0" i="0" smtClean="0">
                            <a:latin typeface="Cambria Math"/>
                          </a:rPr>
                          <m:t>ES</m:t>
                        </m:r>
                      </m:e>
                      <m:sub>
                        <m:r>
                          <a:rPr lang="nl-NL" i="1">
                            <a:latin typeface="Cambria Math"/>
                          </a:rPr>
                          <m:t>95%</m:t>
                        </m:r>
                      </m:sub>
                    </m:sSub>
                    <m:r>
                      <a:rPr lang="nl-NL" i="1">
                        <a:latin typeface="Cambria Math"/>
                      </a:rPr>
                      <m:t>=</m:t>
                    </m:r>
                    <m:r>
                      <m:rPr>
                        <m:nor/>
                      </m:rPr>
                      <a:rPr lang="nl-NL" b="0" i="0" smtClean="0">
                        <a:latin typeface="Cambria Math"/>
                      </a:rPr>
                      <m:t>−</m:t>
                    </m:r>
                    <m:r>
                      <a:rPr lang="nl-NL" b="0" i="1" smtClean="0">
                        <a:latin typeface="Cambria Math"/>
                      </a:rPr>
                      <m:t>𝐸</m:t>
                    </m:r>
                    <m:d>
                      <m:dPr>
                        <m:begChr m:val="{"/>
                        <m:endChr m:val="}"/>
                        <m:ctrlPr>
                          <a:rPr lang="nl-NL" i="1">
                            <a:latin typeface="Cambria Math"/>
                          </a:rPr>
                        </m:ctrlPr>
                      </m:dPr>
                      <m:e>
                        <m:sSub>
                          <m:sSubPr>
                            <m:ctrlPr>
                              <a:rPr lang="nl-NL" i="1">
                                <a:latin typeface="Cambria Math"/>
                              </a:rPr>
                            </m:ctrlPr>
                          </m:sSubPr>
                          <m:e>
                            <m:r>
                              <a:rPr lang="nl-NL" i="1">
                                <a:latin typeface="Cambria Math"/>
                              </a:rPr>
                              <m:t>𝑅</m:t>
                            </m:r>
                          </m:e>
                          <m:sub>
                            <m:r>
                              <a:rPr lang="nl-NL" i="1">
                                <a:latin typeface="Cambria Math"/>
                              </a:rPr>
                              <m:t>𝑝</m:t>
                            </m:r>
                          </m:sub>
                        </m:sSub>
                        <m:r>
                          <a:rPr lang="nl-NL" b="0" i="1" smtClean="0">
                            <a:latin typeface="Cambria Math"/>
                          </a:rPr>
                          <m:t>|</m:t>
                        </m:r>
                        <m:sSub>
                          <m:sSubPr>
                            <m:ctrlPr>
                              <a:rPr lang="nl-NL" i="1">
                                <a:latin typeface="Cambria Math"/>
                              </a:rPr>
                            </m:ctrlPr>
                          </m:sSubPr>
                          <m:e>
                            <m:r>
                              <a:rPr lang="nl-NL" b="0" i="1" smtClean="0">
                                <a:latin typeface="Cambria Math"/>
                              </a:rPr>
                              <m:t> </m:t>
                            </m:r>
                            <m:r>
                              <a:rPr lang="nl-NL" i="1">
                                <a:latin typeface="Cambria Math"/>
                              </a:rPr>
                              <m:t>𝑅</m:t>
                            </m:r>
                          </m:e>
                          <m:sub>
                            <m:r>
                              <a:rPr lang="nl-NL" i="1">
                                <a:latin typeface="Cambria Math"/>
                              </a:rPr>
                              <m:t>𝑝</m:t>
                            </m:r>
                          </m:sub>
                        </m:sSub>
                        <m:r>
                          <a:rPr lang="nl-NL" i="1">
                            <a:latin typeface="Cambria Math"/>
                            <a:ea typeface="Cambria Math"/>
                          </a:rPr>
                          <m:t>≤</m:t>
                        </m:r>
                        <m:sSub>
                          <m:sSubPr>
                            <m:ctrlPr>
                              <a:rPr lang="nl-NL" i="1" smtClean="0">
                                <a:latin typeface="Cambria Math"/>
                                <a:ea typeface="Cambria Math"/>
                              </a:rPr>
                            </m:ctrlPr>
                          </m:sSubPr>
                          <m:e>
                            <m:r>
                              <m:rPr>
                                <m:nor/>
                              </m:rPr>
                              <a:rPr lang="nl-NL" b="0" i="0" smtClean="0">
                                <a:latin typeface="Cambria Math"/>
                                <a:ea typeface="Cambria Math"/>
                              </a:rPr>
                              <m:t>−</m:t>
                            </m:r>
                            <m:r>
                              <m:rPr>
                                <m:nor/>
                              </m:rPr>
                              <a:rPr lang="nl-NL">
                                <a:latin typeface="Cambria Math"/>
                                <a:ea typeface="Cambria Math"/>
                              </a:rPr>
                              <m:t>Var</m:t>
                            </m:r>
                          </m:e>
                          <m:sub>
                            <m:r>
                              <a:rPr lang="nl-NL" b="0" i="1" smtClean="0">
                                <a:latin typeface="Cambria Math"/>
                                <a:ea typeface="Cambria Math"/>
                              </a:rPr>
                              <m:t>95%</m:t>
                            </m:r>
                          </m:sub>
                        </m:sSub>
                      </m:e>
                    </m:d>
                  </m:oMath>
                </a14:m>
                <a:endParaRPr lang="nl-NL" dirty="0" smtClean="0"/>
              </a:p>
              <a:p>
                <a:pPr marL="457200" indent="-457200">
                  <a:buFont typeface="Arial" panose="020B0604020202020204" pitchFamily="34" charset="0"/>
                  <a:buChar char="•"/>
                </a:pPr>
                <a:endParaRPr lang="nl-N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3882" y="2570051"/>
                <a:ext cx="14091117" cy="5424942"/>
              </a:xfrm>
              <a:blipFill rotWithShape="1">
                <a:blip r:embed="rId2"/>
                <a:stretch>
                  <a:fillRect l="-562"/>
                </a:stretch>
              </a:blipFill>
            </p:spPr>
            <p:txBody>
              <a:bodyPr/>
              <a:lstStyle/>
              <a:p>
                <a:r>
                  <a:rPr lang="nl-NL">
                    <a:noFill/>
                  </a:rPr>
                  <a:t> </a:t>
                </a:r>
              </a:p>
            </p:txBody>
          </p:sp>
        </mc:Fallback>
      </mc:AlternateContent>
      <p:sp>
        <p:nvSpPr>
          <p:cNvPr id="4" name="Slide Number Placeholder 3"/>
          <p:cNvSpPr>
            <a:spLocks noGrp="1"/>
          </p:cNvSpPr>
          <p:nvPr>
            <p:ph type="sldNum" sz="quarter" idx="12"/>
          </p:nvPr>
        </p:nvSpPr>
        <p:spPr/>
        <p:txBody>
          <a:bodyPr/>
          <a:lstStyle/>
          <a:p>
            <a:fld id="{1336C48C-F87C-4E4B-81EF-5027B17D1F61}" type="slidenum">
              <a:rPr lang="nl-NL" smtClean="0"/>
              <a:pPr/>
              <a:t>11</a:t>
            </a:fld>
            <a:endParaRPr lang="nl-NL"/>
          </a:p>
        </p:txBody>
      </p:sp>
    </p:spTree>
    <p:extLst>
      <p:ext uri="{BB962C8B-B14F-4D97-AF65-F5344CB8AC3E}">
        <p14:creationId xmlns:p14="http://schemas.microsoft.com/office/powerpoint/2010/main" val="3403168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Considerations</a:t>
            </a:r>
            <a:endParaRPr lang="nl-NL" dirty="0"/>
          </a:p>
        </p:txBody>
      </p:sp>
      <p:sp>
        <p:nvSpPr>
          <p:cNvPr id="3" name="Content Placeholder 2"/>
          <p:cNvSpPr>
            <a:spLocks noGrp="1"/>
          </p:cNvSpPr>
          <p:nvPr>
            <p:ph idx="1"/>
          </p:nvPr>
        </p:nvSpPr>
        <p:spPr>
          <a:xfrm>
            <a:off x="513883" y="2439194"/>
            <a:ext cx="13446592" cy="5555799"/>
          </a:xfrm>
        </p:spPr>
        <p:txBody>
          <a:bodyPr/>
          <a:lstStyle/>
          <a:p>
            <a:pPr marL="457200" indent="-457200">
              <a:buFont typeface="Arial" panose="020B0604020202020204" pitchFamily="34" charset="0"/>
              <a:buChar char="•"/>
            </a:pPr>
            <a:r>
              <a:rPr lang="nl-NL" dirty="0" smtClean="0"/>
              <a:t>Forward </a:t>
            </a:r>
            <a:r>
              <a:rPr lang="nl-NL" dirty="0" err="1" smtClean="0"/>
              <a:t>looking</a:t>
            </a:r>
            <a:r>
              <a:rPr lang="nl-NL" dirty="0" smtClean="0"/>
              <a:t> </a:t>
            </a:r>
            <a:r>
              <a:rPr lang="nl-NL" dirty="0" err="1" smtClean="0"/>
              <a:t>period</a:t>
            </a:r>
            <a:r>
              <a:rPr lang="nl-NL" dirty="0" smtClean="0"/>
              <a:t> (</a:t>
            </a:r>
            <a:r>
              <a:rPr lang="nl-NL" dirty="0" err="1" smtClean="0"/>
              <a:t>day</a:t>
            </a:r>
            <a:r>
              <a:rPr lang="nl-NL" dirty="0" smtClean="0"/>
              <a:t>, </a:t>
            </a:r>
            <a:r>
              <a:rPr lang="nl-NL" dirty="0" err="1" smtClean="0"/>
              <a:t>month</a:t>
            </a:r>
            <a:r>
              <a:rPr lang="nl-NL" dirty="0" smtClean="0"/>
              <a:t>, </a:t>
            </a:r>
            <a:r>
              <a:rPr lang="nl-NL" dirty="0" err="1" smtClean="0"/>
              <a:t>year</a:t>
            </a:r>
            <a:r>
              <a:rPr lang="nl-NL" dirty="0" smtClean="0"/>
              <a:t>)</a:t>
            </a:r>
          </a:p>
          <a:p>
            <a:pPr marL="457200" indent="-457200">
              <a:buFont typeface="Arial" panose="020B0604020202020204" pitchFamily="34" charset="0"/>
              <a:buChar char="•"/>
            </a:pPr>
            <a:r>
              <a:rPr lang="nl-NL" dirty="0"/>
              <a:t>Backward </a:t>
            </a:r>
            <a:r>
              <a:rPr lang="nl-NL" dirty="0" err="1"/>
              <a:t>looking</a:t>
            </a:r>
            <a:r>
              <a:rPr lang="nl-NL" dirty="0"/>
              <a:t> </a:t>
            </a:r>
            <a:r>
              <a:rPr lang="nl-NL" dirty="0" err="1"/>
              <a:t>period</a:t>
            </a:r>
            <a:r>
              <a:rPr lang="nl-NL" dirty="0"/>
              <a:t> </a:t>
            </a:r>
            <a:r>
              <a:rPr lang="nl-NL" dirty="0" smtClean="0"/>
              <a:t>(</a:t>
            </a:r>
            <a:r>
              <a:rPr lang="nl-NL" dirty="0" err="1" smtClean="0"/>
              <a:t>months</a:t>
            </a:r>
            <a:r>
              <a:rPr lang="nl-NL" dirty="0" smtClean="0"/>
              <a:t>, </a:t>
            </a:r>
            <a:r>
              <a:rPr lang="nl-NL" dirty="0" err="1" smtClean="0"/>
              <a:t>year</a:t>
            </a:r>
            <a:r>
              <a:rPr lang="nl-NL" dirty="0"/>
              <a:t>, multiple </a:t>
            </a:r>
            <a:r>
              <a:rPr lang="nl-NL" dirty="0" err="1"/>
              <a:t>years</a:t>
            </a:r>
            <a:r>
              <a:rPr lang="nl-NL" dirty="0" smtClean="0"/>
              <a:t>)</a:t>
            </a:r>
          </a:p>
          <a:p>
            <a:pPr marL="457200" indent="-457200">
              <a:buFont typeface="Arial" panose="020B0604020202020204" pitchFamily="34" charset="0"/>
              <a:buChar char="•"/>
            </a:pPr>
            <a:r>
              <a:rPr lang="nl-NL" dirty="0" smtClean="0"/>
              <a:t>Ex-ante or ex-post</a:t>
            </a:r>
            <a:endParaRPr lang="nl-NL" dirty="0"/>
          </a:p>
          <a:p>
            <a:pPr marL="457200" indent="-457200">
              <a:buFont typeface="Arial" panose="020B0604020202020204" pitchFamily="34" charset="0"/>
              <a:buChar char="•"/>
            </a:pPr>
            <a:r>
              <a:rPr lang="nl-NL" dirty="0" err="1" smtClean="0"/>
              <a:t>Static</a:t>
            </a:r>
            <a:r>
              <a:rPr lang="nl-NL" dirty="0" smtClean="0"/>
              <a:t> </a:t>
            </a:r>
            <a:r>
              <a:rPr lang="nl-NL" dirty="0" err="1" smtClean="0"/>
              <a:t>vs</a:t>
            </a:r>
            <a:r>
              <a:rPr lang="nl-NL" dirty="0" smtClean="0"/>
              <a:t> </a:t>
            </a:r>
            <a:r>
              <a:rPr lang="nl-NL" dirty="0" err="1" smtClean="0"/>
              <a:t>dynamic</a:t>
            </a:r>
            <a:r>
              <a:rPr lang="nl-NL" dirty="0" smtClean="0"/>
              <a:t> portfolio </a:t>
            </a:r>
            <a:r>
              <a:rPr lang="nl-NL" dirty="0" smtClean="0"/>
              <a:t>(</a:t>
            </a:r>
            <a:r>
              <a:rPr lang="nl-NL" dirty="0" err="1" smtClean="0"/>
              <a:t>reinvestments</a:t>
            </a:r>
            <a:r>
              <a:rPr lang="nl-NL" dirty="0" smtClean="0"/>
              <a:t>?)</a:t>
            </a:r>
          </a:p>
          <a:p>
            <a:pPr marL="457200" indent="-457200">
              <a:buFont typeface="Arial" panose="020B0604020202020204" pitchFamily="34" charset="0"/>
              <a:buChar char="•"/>
            </a:pPr>
            <a:r>
              <a:rPr lang="nl-NL" dirty="0" err="1" smtClean="0"/>
              <a:t>Historical</a:t>
            </a:r>
            <a:r>
              <a:rPr lang="nl-NL" dirty="0" smtClean="0"/>
              <a:t> returns </a:t>
            </a:r>
            <a:r>
              <a:rPr lang="nl-NL" dirty="0" err="1" smtClean="0"/>
              <a:t>frequency</a:t>
            </a:r>
            <a:r>
              <a:rPr lang="nl-NL" dirty="0" smtClean="0"/>
              <a:t> (1D, 3D, 5D, </a:t>
            </a:r>
            <a:r>
              <a:rPr lang="nl-NL" dirty="0" smtClean="0"/>
              <a:t>21D)</a:t>
            </a:r>
            <a:endParaRPr lang="nl-NL" dirty="0" smtClean="0"/>
          </a:p>
          <a:p>
            <a:pPr marL="457200" indent="-457200">
              <a:buFont typeface="Arial" panose="020B0604020202020204" pitchFamily="34" charset="0"/>
              <a:buChar char="•"/>
            </a:pPr>
            <a:r>
              <a:rPr lang="nl-NL" dirty="0" err="1" smtClean="0"/>
              <a:t>Weighting</a:t>
            </a:r>
            <a:r>
              <a:rPr lang="nl-NL" dirty="0" smtClean="0"/>
              <a:t> </a:t>
            </a:r>
            <a:r>
              <a:rPr lang="nl-NL" dirty="0" err="1" smtClean="0"/>
              <a:t>scheme</a:t>
            </a:r>
            <a:r>
              <a:rPr lang="nl-NL" dirty="0" smtClean="0"/>
              <a:t> </a:t>
            </a:r>
            <a:r>
              <a:rPr lang="nl-NL" dirty="0" err="1" smtClean="0"/>
              <a:t>for</a:t>
            </a:r>
            <a:r>
              <a:rPr lang="nl-NL" dirty="0" smtClean="0"/>
              <a:t> </a:t>
            </a:r>
            <a:r>
              <a:rPr lang="nl-NL" dirty="0" err="1" smtClean="0"/>
              <a:t>historical</a:t>
            </a:r>
            <a:r>
              <a:rPr lang="nl-NL" dirty="0" smtClean="0"/>
              <a:t> returns </a:t>
            </a:r>
            <a:br>
              <a:rPr lang="nl-NL" dirty="0" smtClean="0"/>
            </a:br>
            <a:r>
              <a:rPr lang="nl-NL" dirty="0" smtClean="0"/>
              <a:t>(</a:t>
            </a:r>
            <a:r>
              <a:rPr lang="nl-NL" dirty="0" err="1" smtClean="0"/>
              <a:t>equal</a:t>
            </a:r>
            <a:r>
              <a:rPr lang="nl-NL" dirty="0" smtClean="0"/>
              <a:t>, </a:t>
            </a:r>
            <a:r>
              <a:rPr lang="nl-NL" dirty="0" err="1" smtClean="0"/>
              <a:t>decay</a:t>
            </a:r>
            <a:r>
              <a:rPr lang="nl-NL" dirty="0" smtClean="0"/>
              <a:t> factor, long memory)</a:t>
            </a:r>
            <a:endParaRPr lang="nl-NL" dirty="0"/>
          </a:p>
          <a:p>
            <a:pPr marL="457200" indent="-457200">
              <a:buFont typeface="Arial" panose="020B0604020202020204" pitchFamily="34" charset="0"/>
              <a:buChar char="•"/>
            </a:pPr>
            <a:r>
              <a:rPr lang="nl-NL" dirty="0" smtClean="0"/>
              <a:t>Overlapping vs. non-overlapping returns</a:t>
            </a:r>
          </a:p>
          <a:p>
            <a:pPr marL="457200" indent="-457200">
              <a:buFont typeface="Arial" panose="020B0604020202020204" pitchFamily="34" charset="0"/>
              <a:buChar char="•"/>
            </a:pPr>
            <a:r>
              <a:rPr lang="nl-NL" dirty="0" smtClean="0"/>
              <a:t>Returns </a:t>
            </a:r>
            <a:r>
              <a:rPr lang="nl-NL" dirty="0" err="1" smtClean="0"/>
              <a:t>distribution</a:t>
            </a:r>
            <a:endParaRPr lang="nl-NL" dirty="0"/>
          </a:p>
          <a:p>
            <a:pPr marL="457200" indent="-457200">
              <a:buFont typeface="Arial" panose="020B0604020202020204" pitchFamily="34" charset="0"/>
              <a:buChar char="•"/>
            </a:pPr>
            <a:r>
              <a:rPr lang="nl-NL" dirty="0" err="1" smtClean="0"/>
              <a:t>Dependence</a:t>
            </a:r>
            <a:r>
              <a:rPr lang="nl-NL" dirty="0" smtClean="0"/>
              <a:t> </a:t>
            </a:r>
            <a:r>
              <a:rPr lang="nl-NL" dirty="0" err="1" smtClean="0"/>
              <a:t>structure</a:t>
            </a:r>
            <a:r>
              <a:rPr lang="nl-NL" dirty="0" smtClean="0"/>
              <a:t> (standard multivariate </a:t>
            </a:r>
            <a:r>
              <a:rPr lang="nl-NL" dirty="0" err="1" smtClean="0"/>
              <a:t>distribution</a:t>
            </a:r>
            <a:r>
              <a:rPr lang="nl-NL" dirty="0" smtClean="0"/>
              <a:t>, copula)</a:t>
            </a:r>
            <a:endParaRPr lang="nl-NL" dirty="0"/>
          </a:p>
          <a:p>
            <a:pPr marL="457200" indent="-457200">
              <a:buFont typeface="Arial" panose="020B0604020202020204" pitchFamily="34" charset="0"/>
              <a:buChar char="•"/>
            </a:pPr>
            <a:r>
              <a:rPr lang="nl-NL" dirty="0" err="1" smtClean="0"/>
              <a:t>Parametric</a:t>
            </a:r>
            <a:r>
              <a:rPr lang="nl-NL" dirty="0" smtClean="0"/>
              <a:t> vs. Monte Carlo</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12</a:t>
            </a:fld>
            <a:endParaRPr lang="nl-NL"/>
          </a:p>
        </p:txBody>
      </p:sp>
    </p:spTree>
    <p:extLst>
      <p:ext uri="{BB962C8B-B14F-4D97-AF65-F5344CB8AC3E}">
        <p14:creationId xmlns:p14="http://schemas.microsoft.com/office/powerpoint/2010/main" val="902429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Risk </a:t>
            </a:r>
            <a:r>
              <a:rPr lang="nl-NL" dirty="0" err="1" smtClean="0"/>
              <a:t>attribution</a:t>
            </a:r>
            <a:endParaRPr lang="nl-NL" dirty="0"/>
          </a:p>
        </p:txBody>
      </p:sp>
      <p:sp>
        <p:nvSpPr>
          <p:cNvPr id="3" name="Content Placeholder 2"/>
          <p:cNvSpPr>
            <a:spLocks noGrp="1"/>
          </p:cNvSpPr>
          <p:nvPr>
            <p:ph idx="1"/>
          </p:nvPr>
        </p:nvSpPr>
        <p:spPr>
          <a:xfrm>
            <a:off x="513883" y="1753394"/>
            <a:ext cx="7080717" cy="6241599"/>
          </a:xfrm>
        </p:spPr>
        <p:txBody>
          <a:bodyPr/>
          <a:lstStyle/>
          <a:p>
            <a:pPr marL="457200" indent="-457200">
              <a:buFont typeface="Arial" panose="020B0604020202020204" pitchFamily="34" charset="0"/>
              <a:buChar char="•"/>
            </a:pPr>
            <a:r>
              <a:rPr lang="nl-NL" dirty="0" err="1" smtClean="0"/>
              <a:t>Static</a:t>
            </a:r>
            <a:r>
              <a:rPr lang="nl-NL" dirty="0" smtClean="0"/>
              <a:t> vs. </a:t>
            </a:r>
            <a:r>
              <a:rPr lang="nl-NL" dirty="0" err="1" smtClean="0"/>
              <a:t>dynamic</a:t>
            </a:r>
            <a:endParaRPr lang="nl-NL" dirty="0" smtClean="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err="1" smtClean="0"/>
              <a:t>Allocation</a:t>
            </a:r>
            <a:r>
              <a:rPr lang="nl-NL" dirty="0" smtClean="0"/>
              <a:t> versus </a:t>
            </a:r>
            <a:r>
              <a:rPr lang="nl-NL" dirty="0" err="1" smtClean="0"/>
              <a:t>selection</a:t>
            </a:r>
            <a:r>
              <a:rPr lang="nl-NL" dirty="0" smtClean="0"/>
              <a:t> </a:t>
            </a:r>
            <a:r>
              <a:rPr lang="nl-NL" dirty="0" smtClean="0"/>
              <a:t>effect</a:t>
            </a:r>
            <a:br>
              <a:rPr lang="nl-NL" dirty="0" smtClean="0"/>
            </a:br>
            <a:r>
              <a:rPr lang="nl-NL" dirty="0" smtClean="0"/>
              <a:t>(</a:t>
            </a:r>
            <a:r>
              <a:rPr lang="nl-NL" dirty="0" err="1" smtClean="0"/>
              <a:t>similar</a:t>
            </a:r>
            <a:r>
              <a:rPr lang="nl-NL" dirty="0" smtClean="0"/>
              <a:t> </a:t>
            </a:r>
            <a:r>
              <a:rPr lang="nl-NL" dirty="0" err="1" smtClean="0"/>
              <a:t>to</a:t>
            </a:r>
            <a:r>
              <a:rPr lang="nl-NL" dirty="0" smtClean="0"/>
              <a:t> performance </a:t>
            </a:r>
            <a:r>
              <a:rPr lang="nl-NL" dirty="0" err="1" smtClean="0"/>
              <a:t>attribution</a:t>
            </a:r>
            <a:r>
              <a:rPr lang="nl-NL" dirty="0" smtClean="0"/>
              <a:t>)</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smtClean="0"/>
              <a:t>Breakdown </a:t>
            </a:r>
            <a:r>
              <a:rPr lang="nl-NL" dirty="0" err="1" smtClean="0"/>
              <a:t>according</a:t>
            </a:r>
            <a:r>
              <a:rPr lang="nl-NL" dirty="0" smtClean="0"/>
              <a:t> </a:t>
            </a:r>
            <a:r>
              <a:rPr lang="nl-NL" dirty="0" err="1" smtClean="0"/>
              <a:t>to</a:t>
            </a:r>
            <a:r>
              <a:rPr lang="nl-NL" dirty="0" smtClean="0"/>
              <a:t> the fund </a:t>
            </a:r>
            <a:br>
              <a:rPr lang="nl-NL" dirty="0" smtClean="0"/>
            </a:br>
            <a:r>
              <a:rPr lang="nl-NL" dirty="0" smtClean="0"/>
              <a:t>management </a:t>
            </a:r>
            <a:r>
              <a:rPr lang="nl-NL" dirty="0" err="1" smtClean="0"/>
              <a:t>process</a:t>
            </a:r>
            <a:endParaRPr lang="nl-NL" dirty="0" smtClean="0"/>
          </a:p>
          <a:p>
            <a:pPr marL="971518" lvl="1" indent="-457200">
              <a:buFont typeface="Arial" panose="020B0604020202020204" pitchFamily="34" charset="0"/>
              <a:buChar char="•"/>
            </a:pPr>
            <a:r>
              <a:rPr lang="nl-NL" dirty="0" err="1" smtClean="0"/>
              <a:t>Countries</a:t>
            </a:r>
            <a:endParaRPr lang="nl-NL" dirty="0" smtClean="0"/>
          </a:p>
          <a:p>
            <a:pPr marL="971518" lvl="1" indent="-457200">
              <a:buFont typeface="Arial" panose="020B0604020202020204" pitchFamily="34" charset="0"/>
              <a:buChar char="•"/>
            </a:pPr>
            <a:r>
              <a:rPr lang="nl-NL" dirty="0" smtClean="0"/>
              <a:t>Sectors</a:t>
            </a:r>
          </a:p>
          <a:p>
            <a:pPr marL="971518" lvl="1" indent="-457200">
              <a:buFont typeface="Arial" panose="020B0604020202020204" pitchFamily="34" charset="0"/>
              <a:buChar char="•"/>
            </a:pPr>
            <a:r>
              <a:rPr lang="nl-NL" dirty="0" smtClean="0"/>
              <a:t>Instrument types</a:t>
            </a:r>
          </a:p>
          <a:p>
            <a:endParaRPr lang="nl-NL" dirty="0" smtClean="0"/>
          </a:p>
          <a:p>
            <a:pPr marL="457200" indent="-457200">
              <a:buFont typeface="Arial" panose="020B0604020202020204" pitchFamily="34" charset="0"/>
              <a:buChar char="•"/>
            </a:pPr>
            <a:r>
              <a:rPr lang="nl-NL" dirty="0" smtClean="0"/>
              <a:t>Risk type</a:t>
            </a:r>
          </a:p>
          <a:p>
            <a:pPr marL="971518" lvl="1" indent="-457200">
              <a:buFont typeface="Arial" panose="020B0604020202020204" pitchFamily="34" charset="0"/>
              <a:buChar char="•"/>
            </a:pPr>
            <a:r>
              <a:rPr lang="nl-NL" dirty="0" smtClean="0"/>
              <a:t>Interest </a:t>
            </a:r>
            <a:r>
              <a:rPr lang="nl-NL" dirty="0" err="1" smtClean="0"/>
              <a:t>rate</a:t>
            </a:r>
            <a:r>
              <a:rPr lang="nl-NL" dirty="0" smtClean="0"/>
              <a:t>, spread, FX, …</a:t>
            </a:r>
          </a:p>
          <a:p>
            <a:pPr marL="971518" lvl="1" indent="-457200">
              <a:buFont typeface="Arial" panose="020B0604020202020204" pitchFamily="34" charset="0"/>
              <a:buChar char="•"/>
            </a:pPr>
            <a:r>
              <a:rPr lang="nl-NL" dirty="0" err="1" smtClean="0"/>
              <a:t>Maturity</a:t>
            </a:r>
            <a:r>
              <a:rPr lang="nl-NL" dirty="0" smtClean="0"/>
              <a:t> </a:t>
            </a:r>
            <a:r>
              <a:rPr lang="nl-NL" dirty="0" err="1" smtClean="0"/>
              <a:t>segments</a:t>
            </a:r>
            <a:endParaRPr lang="nl-NL" dirty="0" smtClean="0"/>
          </a:p>
          <a:p>
            <a:pPr marL="971518" lvl="1" indent="-457200">
              <a:buFont typeface="Arial" panose="020B0604020202020204" pitchFamily="34" charset="0"/>
              <a:buChar char="•"/>
            </a:pPr>
            <a:r>
              <a:rPr lang="nl-NL" dirty="0" err="1" smtClean="0"/>
              <a:t>Equity</a:t>
            </a:r>
            <a:r>
              <a:rPr lang="nl-NL" dirty="0" smtClean="0"/>
              <a:t> factors</a:t>
            </a:r>
            <a:endParaRPr lang="nl-NL" dirty="0"/>
          </a:p>
          <a:p>
            <a:pPr lvl="1" indent="0">
              <a:buNone/>
            </a:pPr>
            <a:endParaRPr lang="nl-NL" dirty="0" smtClean="0"/>
          </a:p>
          <a:p>
            <a:pPr lvl="1" indent="0">
              <a:buNone/>
            </a:pPr>
            <a:endParaRPr lang="nl-NL" dirty="0" smtClean="0"/>
          </a:p>
          <a:p>
            <a:pPr marL="971518" lvl="1" indent="-457200">
              <a:buFont typeface="Arial" panose="020B0604020202020204" pitchFamily="34" charset="0"/>
              <a:buChar char="•"/>
            </a:pPr>
            <a:endParaRPr lang="nl-NL" dirty="0" smtClean="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13</a:t>
            </a:fld>
            <a:endParaRPr lang="nl-NL"/>
          </a:p>
        </p:txBody>
      </p:sp>
      <p:graphicFrame>
        <p:nvGraphicFramePr>
          <p:cNvPr id="15" name="Diagram 14"/>
          <p:cNvGraphicFramePr/>
          <p:nvPr>
            <p:extLst>
              <p:ext uri="{D42A27DB-BD31-4B8C-83A1-F6EECF244321}">
                <p14:modId xmlns:p14="http://schemas.microsoft.com/office/powerpoint/2010/main" val="1343994025"/>
              </p:ext>
            </p:extLst>
          </p:nvPr>
        </p:nvGraphicFramePr>
        <p:xfrm>
          <a:off x="7594600" y="2896394"/>
          <a:ext cx="7315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7020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PGGM </a:t>
            </a:r>
            <a:r>
              <a:rPr lang="nl-NL" dirty="0" err="1" smtClean="0"/>
              <a:t>example</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14</a:t>
            </a:fld>
            <a:endParaRPr lang="nl-NL"/>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600994"/>
            <a:ext cx="11115675"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15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Classical</a:t>
            </a:r>
            <a:r>
              <a:rPr lang="nl-NL" dirty="0" smtClean="0"/>
              <a:t> risk </a:t>
            </a:r>
            <a:r>
              <a:rPr lang="nl-NL" dirty="0" err="1" smtClean="0"/>
              <a:t>attribution</a:t>
            </a:r>
            <a:endParaRPr lang="nl-NL"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nl-NL" dirty="0" smtClean="0"/>
                  <a:t>Euler: </a:t>
                </a:r>
                <a:r>
                  <a:rPr lang="nl-NL" dirty="0" err="1" smtClean="0"/>
                  <a:t>if</a:t>
                </a:r>
                <a:r>
                  <a:rPr lang="nl-NL" dirty="0"/>
                  <a:t> </a:t>
                </a:r>
                <a14:m>
                  <m:oMath xmlns:m="http://schemas.openxmlformats.org/officeDocument/2006/math">
                    <m:r>
                      <a:rPr lang="nl-NL" b="0" i="1" smtClean="0">
                        <a:latin typeface="Cambria Math"/>
                      </a:rPr>
                      <m:t>𝑓</m:t>
                    </m:r>
                    <m:d>
                      <m:dPr>
                        <m:ctrlPr>
                          <a:rPr lang="nl-NL" b="0" i="1" smtClean="0">
                            <a:latin typeface="Cambria Math"/>
                          </a:rPr>
                        </m:ctrlPr>
                      </m:dPr>
                      <m:e>
                        <m:r>
                          <a:rPr lang="nl-NL" b="0" i="1" smtClean="0">
                            <a:latin typeface="Cambria Math"/>
                          </a:rPr>
                          <m:t>𝑘𝑊</m:t>
                        </m:r>
                      </m:e>
                    </m:d>
                    <m:r>
                      <a:rPr lang="nl-NL" b="0" i="1" smtClean="0">
                        <a:latin typeface="Cambria Math"/>
                      </a:rPr>
                      <m:t>=</m:t>
                    </m:r>
                    <m:r>
                      <a:rPr lang="nl-NL" b="0" i="1" smtClean="0">
                        <a:latin typeface="Cambria Math"/>
                      </a:rPr>
                      <m:t>𝑘𝑓</m:t>
                    </m:r>
                    <m:d>
                      <m:dPr>
                        <m:ctrlPr>
                          <a:rPr lang="nl-NL" i="1">
                            <a:latin typeface="Cambria Math"/>
                          </a:rPr>
                        </m:ctrlPr>
                      </m:dPr>
                      <m:e>
                        <m:r>
                          <a:rPr lang="nl-NL" i="1">
                            <a:latin typeface="Cambria Math"/>
                          </a:rPr>
                          <m:t>𝑊</m:t>
                        </m:r>
                      </m:e>
                    </m:d>
                  </m:oMath>
                </a14:m>
                <a:r>
                  <a:rPr lang="nl-NL" dirty="0" smtClean="0"/>
                  <a:t> </a:t>
                </a:r>
                <a:r>
                  <a:rPr lang="nl-NL" dirty="0" err="1" smtClean="0"/>
                  <a:t>then</a:t>
                </a:r>
                <a:r>
                  <a:rPr lang="nl-NL" dirty="0" smtClean="0"/>
                  <a:t> </a:t>
                </a:r>
                <a14:m>
                  <m:oMath xmlns:m="http://schemas.openxmlformats.org/officeDocument/2006/math">
                    <m:r>
                      <a:rPr lang="nl-NL" b="0" i="1" smtClean="0">
                        <a:latin typeface="Cambria Math"/>
                      </a:rPr>
                      <m:t>𝑓</m:t>
                    </m:r>
                    <m:d>
                      <m:dPr>
                        <m:ctrlPr>
                          <a:rPr lang="nl-NL" b="0" i="1" smtClean="0">
                            <a:latin typeface="Cambria Math"/>
                          </a:rPr>
                        </m:ctrlPr>
                      </m:dPr>
                      <m:e>
                        <m:r>
                          <a:rPr lang="nl-NL" b="0" i="1" smtClean="0">
                            <a:latin typeface="Cambria Math"/>
                          </a:rPr>
                          <m:t>𝑊</m:t>
                        </m:r>
                      </m:e>
                    </m:d>
                    <m:r>
                      <a:rPr lang="nl-NL" b="0" i="1" smtClean="0">
                        <a:latin typeface="Cambria Math"/>
                      </a:rPr>
                      <m:t>=</m:t>
                    </m:r>
                    <m:nary>
                      <m:naryPr>
                        <m:chr m:val="∑"/>
                        <m:supHide m:val="on"/>
                        <m:ctrlPr>
                          <a:rPr lang="nl-NL" b="0" i="1" smtClean="0">
                            <a:latin typeface="Cambria Math"/>
                          </a:rPr>
                        </m:ctrlPr>
                      </m:naryPr>
                      <m:sub>
                        <m:r>
                          <m:rPr>
                            <m:brk m:alnAt="7"/>
                          </m:rPr>
                          <a:rPr lang="nl-NL" b="0" i="1" smtClean="0">
                            <a:latin typeface="Cambria Math"/>
                          </a:rPr>
                          <m:t>𝑖</m:t>
                        </m:r>
                      </m:sub>
                      <m:sup/>
                      <m:e>
                        <m:sSub>
                          <m:sSubPr>
                            <m:ctrlPr>
                              <a:rPr lang="nl-NL" b="0" i="1" smtClean="0">
                                <a:latin typeface="Cambria Math"/>
                              </a:rPr>
                            </m:ctrlPr>
                          </m:sSubPr>
                          <m:e>
                            <m:r>
                              <a:rPr lang="nl-NL" b="0" i="1" smtClean="0">
                                <a:latin typeface="Cambria Math"/>
                              </a:rPr>
                              <m:t>𝑤</m:t>
                            </m:r>
                          </m:e>
                          <m:sub>
                            <m:r>
                              <a:rPr lang="nl-NL" b="0" i="1" smtClean="0">
                                <a:latin typeface="Cambria Math"/>
                              </a:rPr>
                              <m:t>𝑖</m:t>
                            </m:r>
                          </m:sub>
                        </m:sSub>
                        <m:f>
                          <m:fPr>
                            <m:ctrlPr>
                              <a:rPr lang="nl-NL" b="0" i="1" smtClean="0">
                                <a:latin typeface="Cambria Math"/>
                              </a:rPr>
                            </m:ctrlPr>
                          </m:fPr>
                          <m:num>
                            <m:r>
                              <a:rPr lang="nl-NL" b="0" i="1" smtClean="0">
                                <a:latin typeface="Cambria Math"/>
                              </a:rPr>
                              <m:t>𝜕</m:t>
                            </m:r>
                          </m:num>
                          <m:den>
                            <m:r>
                              <a:rPr lang="nl-NL" b="0" i="1" smtClean="0">
                                <a:latin typeface="Cambria Math"/>
                              </a:rPr>
                              <m:t>𝜕</m:t>
                            </m:r>
                            <m:sSub>
                              <m:sSubPr>
                                <m:ctrlPr>
                                  <a:rPr lang="nl-NL" b="0" i="1" smtClean="0">
                                    <a:latin typeface="Cambria Math"/>
                                  </a:rPr>
                                </m:ctrlPr>
                              </m:sSubPr>
                              <m:e>
                                <m:r>
                                  <a:rPr lang="nl-NL" b="0" i="1" smtClean="0">
                                    <a:latin typeface="Cambria Math"/>
                                  </a:rPr>
                                  <m:t>𝑤</m:t>
                                </m:r>
                              </m:e>
                              <m:sub>
                                <m:r>
                                  <a:rPr lang="nl-NL" b="0" i="1" smtClean="0">
                                    <a:latin typeface="Cambria Math"/>
                                  </a:rPr>
                                  <m:t>𝑖</m:t>
                                </m:r>
                              </m:sub>
                            </m:sSub>
                          </m:den>
                        </m:f>
                        <m:r>
                          <a:rPr lang="nl-NL" b="0" i="1" smtClean="0">
                            <a:latin typeface="Cambria Math"/>
                          </a:rPr>
                          <m:t>𝑓</m:t>
                        </m:r>
                        <m:d>
                          <m:dPr>
                            <m:ctrlPr>
                              <a:rPr lang="nl-NL" b="0" i="1" smtClean="0">
                                <a:latin typeface="Cambria Math"/>
                              </a:rPr>
                            </m:ctrlPr>
                          </m:dPr>
                          <m:e>
                            <m:r>
                              <a:rPr lang="nl-NL" b="0" i="1" smtClean="0">
                                <a:latin typeface="Cambria Math"/>
                              </a:rPr>
                              <m:t>𝑊</m:t>
                            </m:r>
                          </m:e>
                        </m:d>
                      </m:e>
                    </m:nary>
                  </m:oMath>
                </a14:m>
                <a:endParaRPr lang="nl-NL" dirty="0" smtClean="0"/>
              </a:p>
              <a:p>
                <a:endParaRPr lang="nl-NL" dirty="0"/>
              </a:p>
              <a:p>
                <a:r>
                  <a:rPr lang="nl-NL" dirty="0" err="1" smtClean="0"/>
                  <a:t>Therefore</a:t>
                </a:r>
                <a:r>
                  <a:rPr lang="nl-NL" dirty="0" smtClean="0"/>
                  <a:t>: </a:t>
                </a:r>
                <a14:m>
                  <m:oMath xmlns:m="http://schemas.openxmlformats.org/officeDocument/2006/math">
                    <m:sSub>
                      <m:sSubPr>
                        <m:ctrlPr>
                          <a:rPr lang="nl-NL" i="1">
                            <a:latin typeface="Cambria Math"/>
                          </a:rPr>
                        </m:ctrlPr>
                      </m:sSubPr>
                      <m:e>
                        <m:r>
                          <m:rPr>
                            <m:nor/>
                          </m:rPr>
                          <a:rPr lang="nl-NL">
                            <a:latin typeface="Cambria Math"/>
                          </a:rPr>
                          <m:t>VaR</m:t>
                        </m:r>
                      </m:e>
                      <m:sub>
                        <m:r>
                          <a:rPr lang="nl-NL" i="1" smtClean="0">
                            <a:latin typeface="Cambria Math"/>
                          </a:rPr>
                          <m:t>95%</m:t>
                        </m:r>
                      </m:sub>
                    </m:sSub>
                    <m:r>
                      <a:rPr lang="nl-NL" i="1">
                        <a:latin typeface="Cambria Math"/>
                      </a:rPr>
                      <m:t>=</m:t>
                    </m:r>
                    <m:nary>
                      <m:naryPr>
                        <m:chr m:val="∑"/>
                        <m:supHide m:val="on"/>
                        <m:ctrlPr>
                          <a:rPr lang="nl-NL" i="1">
                            <a:latin typeface="Cambria Math"/>
                          </a:rPr>
                        </m:ctrlPr>
                      </m:naryPr>
                      <m:sub>
                        <m:r>
                          <m:rPr>
                            <m:brk m:alnAt="7"/>
                          </m:rPr>
                          <a:rPr lang="nl-NL" i="1">
                            <a:latin typeface="Cambria Math"/>
                          </a:rPr>
                          <m:t>𝑖</m:t>
                        </m:r>
                      </m:sub>
                      <m:sup/>
                      <m:e>
                        <m:sSub>
                          <m:sSubPr>
                            <m:ctrlPr>
                              <a:rPr lang="nl-NL" i="1" smtClean="0">
                                <a:latin typeface="Cambria Math"/>
                              </a:rPr>
                            </m:ctrlPr>
                          </m:sSubPr>
                          <m:e>
                            <m:r>
                              <a:rPr lang="nl-NL" b="0" i="1" smtClean="0">
                                <a:latin typeface="Cambria Math"/>
                              </a:rPr>
                              <m:t>𝑤</m:t>
                            </m:r>
                          </m:e>
                          <m:sub>
                            <m:r>
                              <a:rPr lang="nl-NL" b="0" i="1" smtClean="0">
                                <a:latin typeface="Cambria Math"/>
                              </a:rPr>
                              <m:t>𝑖</m:t>
                            </m:r>
                          </m:sub>
                        </m:sSub>
                        <m:f>
                          <m:fPr>
                            <m:ctrlPr>
                              <a:rPr lang="nl-NL" i="1">
                                <a:latin typeface="Cambria Math"/>
                              </a:rPr>
                            </m:ctrlPr>
                          </m:fPr>
                          <m:num>
                            <m:r>
                              <a:rPr lang="nl-NL" i="1">
                                <a:latin typeface="Cambria Math"/>
                              </a:rPr>
                              <m:t>𝜕</m:t>
                            </m:r>
                          </m:num>
                          <m:den>
                            <m:r>
                              <a:rPr lang="nl-NL" i="1">
                                <a:latin typeface="Cambria Math"/>
                              </a:rPr>
                              <m:t>𝜕</m:t>
                            </m:r>
                            <m:sSub>
                              <m:sSubPr>
                                <m:ctrlPr>
                                  <a:rPr lang="nl-NL" i="1">
                                    <a:latin typeface="Cambria Math"/>
                                  </a:rPr>
                                </m:ctrlPr>
                              </m:sSubPr>
                              <m:e>
                                <m:r>
                                  <a:rPr lang="nl-NL" i="1">
                                    <a:latin typeface="Cambria Math"/>
                                  </a:rPr>
                                  <m:t>𝑤</m:t>
                                </m:r>
                              </m:e>
                              <m:sub>
                                <m:r>
                                  <a:rPr lang="nl-NL" i="1">
                                    <a:latin typeface="Cambria Math"/>
                                  </a:rPr>
                                  <m:t>𝑖</m:t>
                                </m:r>
                              </m:sub>
                            </m:sSub>
                          </m:den>
                        </m:f>
                        <m:sSub>
                          <m:sSubPr>
                            <m:ctrlPr>
                              <a:rPr lang="nl-NL" i="1">
                                <a:latin typeface="Cambria Math"/>
                              </a:rPr>
                            </m:ctrlPr>
                          </m:sSubPr>
                          <m:e>
                            <m:r>
                              <m:rPr>
                                <m:nor/>
                              </m:rPr>
                              <a:rPr lang="nl-NL">
                                <a:latin typeface="Cambria Math"/>
                              </a:rPr>
                              <m:t>VaR</m:t>
                            </m:r>
                          </m:e>
                          <m:sub>
                            <m:r>
                              <a:rPr lang="nl-NL" i="1">
                                <a:latin typeface="Cambria Math"/>
                              </a:rPr>
                              <m:t>95%</m:t>
                            </m:r>
                          </m:sub>
                        </m:sSub>
                        <m:d>
                          <m:dPr>
                            <m:ctrlPr>
                              <a:rPr lang="nl-NL" i="1">
                                <a:latin typeface="Cambria Math"/>
                              </a:rPr>
                            </m:ctrlPr>
                          </m:dPr>
                          <m:e>
                            <m:r>
                              <a:rPr lang="nl-NL" i="1">
                                <a:latin typeface="Cambria Math"/>
                              </a:rPr>
                              <m:t>𝑊</m:t>
                            </m:r>
                          </m:e>
                        </m:d>
                      </m:e>
                    </m:nary>
                  </m:oMath>
                </a14:m>
                <a:endParaRPr lang="nl-NL" dirty="0" smtClean="0"/>
              </a:p>
              <a:p>
                <a:endParaRPr lang="nl-NL" dirty="0"/>
              </a:p>
              <a:p>
                <a:r>
                  <a:rPr lang="nl-NL" dirty="0" err="1" smtClean="0"/>
                  <a:t>With</a:t>
                </a:r>
                <a:r>
                  <a:rPr lang="nl-NL" dirty="0" smtClean="0"/>
                  <a:t> </a:t>
                </a:r>
                <a14:m>
                  <m:oMath xmlns:m="http://schemas.openxmlformats.org/officeDocument/2006/math">
                    <m:r>
                      <a:rPr lang="nl-NL" i="1">
                        <a:latin typeface="Cambria Math"/>
                      </a:rPr>
                      <m:t>𝑊</m:t>
                    </m:r>
                  </m:oMath>
                </a14:m>
                <a:r>
                  <a:rPr lang="nl-NL" dirty="0" smtClean="0"/>
                  <a:t> the portfolio </a:t>
                </a:r>
                <a:r>
                  <a:rPr lang="nl-NL" dirty="0" err="1" smtClean="0"/>
                  <a:t>weights</a:t>
                </a:r>
                <a:r>
                  <a:rPr lang="nl-NL" dirty="0" smtClean="0"/>
                  <a:t> vector</a:t>
                </a:r>
                <a:endParaRPr lang="nl-NL" dirty="0"/>
              </a:p>
              <a:p>
                <a:endParaRPr lang="nl-NL" dirty="0" smtClean="0"/>
              </a:p>
              <a:p>
                <a:r>
                  <a:rPr lang="nl-NL" dirty="0" smtClean="0"/>
                  <a:t>We </a:t>
                </a:r>
                <a:r>
                  <a:rPr lang="nl-NL" dirty="0" err="1" smtClean="0"/>
                  <a:t>define</a:t>
                </a:r>
                <a:r>
                  <a:rPr lang="nl-NL" dirty="0" smtClean="0"/>
                  <a:t> </a:t>
                </a:r>
                <a:r>
                  <a:rPr lang="nl-NL" dirty="0" err="1" smtClean="0"/>
                  <a:t>Marginal</a:t>
                </a:r>
                <a:r>
                  <a:rPr lang="nl-NL" dirty="0" smtClean="0"/>
                  <a:t> </a:t>
                </a:r>
                <a:r>
                  <a:rPr lang="nl-NL" dirty="0" err="1" smtClean="0"/>
                  <a:t>VaR</a:t>
                </a:r>
                <a:r>
                  <a:rPr lang="nl-NL" dirty="0" smtClean="0"/>
                  <a:t>: </a:t>
                </a:r>
                <a14:m>
                  <m:oMath xmlns:m="http://schemas.openxmlformats.org/officeDocument/2006/math">
                    <m:sSub>
                      <m:sSubPr>
                        <m:ctrlPr>
                          <a:rPr lang="nl-NL" i="1">
                            <a:latin typeface="Cambria Math"/>
                          </a:rPr>
                        </m:ctrlPr>
                      </m:sSubPr>
                      <m:e>
                        <m:r>
                          <m:rPr>
                            <m:nor/>
                          </m:rPr>
                          <a:rPr lang="nl-NL" b="0" i="0" smtClean="0">
                            <a:latin typeface="Cambria Math"/>
                          </a:rPr>
                          <m:t>MV</m:t>
                        </m:r>
                        <m:r>
                          <m:rPr>
                            <m:nor/>
                          </m:rPr>
                          <a:rPr lang="nl-NL">
                            <a:latin typeface="Cambria Math"/>
                          </a:rPr>
                          <m:t>aR</m:t>
                        </m:r>
                      </m:e>
                      <m:sub>
                        <m:r>
                          <a:rPr lang="nl-NL" i="1">
                            <a:latin typeface="Cambria Math"/>
                          </a:rPr>
                          <m:t>95%</m:t>
                        </m:r>
                      </m:sub>
                    </m:sSub>
                    <m:d>
                      <m:dPr>
                        <m:ctrlPr>
                          <a:rPr lang="nl-NL" i="1" smtClean="0">
                            <a:latin typeface="Cambria Math"/>
                          </a:rPr>
                        </m:ctrlPr>
                      </m:dPr>
                      <m:e>
                        <m:r>
                          <a:rPr lang="nl-NL" b="0" i="1" smtClean="0">
                            <a:latin typeface="Cambria Math"/>
                          </a:rPr>
                          <m:t>𝑖</m:t>
                        </m:r>
                      </m:e>
                    </m:d>
                    <m:r>
                      <a:rPr lang="nl-NL" i="1">
                        <a:latin typeface="Cambria Math"/>
                      </a:rPr>
                      <m:t>=</m:t>
                    </m:r>
                    <m:sSub>
                      <m:sSubPr>
                        <m:ctrlPr>
                          <a:rPr lang="nl-NL" b="0" i="1" smtClean="0">
                            <a:latin typeface="Cambria Math"/>
                          </a:rPr>
                        </m:ctrlPr>
                      </m:sSubPr>
                      <m:e>
                        <m:r>
                          <a:rPr lang="nl-NL" b="0" i="1" smtClean="0">
                            <a:latin typeface="Cambria Math"/>
                          </a:rPr>
                          <m:t>𝑤</m:t>
                        </m:r>
                      </m:e>
                      <m:sub>
                        <m:r>
                          <a:rPr lang="nl-NL" b="0" i="1" smtClean="0">
                            <a:latin typeface="Cambria Math"/>
                          </a:rPr>
                          <m:t>𝑖</m:t>
                        </m:r>
                      </m:sub>
                    </m:sSub>
                    <m:f>
                      <m:fPr>
                        <m:ctrlPr>
                          <a:rPr lang="nl-NL" i="1">
                            <a:latin typeface="Cambria Math"/>
                          </a:rPr>
                        </m:ctrlPr>
                      </m:fPr>
                      <m:num>
                        <m:r>
                          <a:rPr lang="nl-NL" i="1">
                            <a:latin typeface="Cambria Math"/>
                          </a:rPr>
                          <m:t>𝜕</m:t>
                        </m:r>
                      </m:num>
                      <m:den>
                        <m:r>
                          <a:rPr lang="nl-NL" i="1">
                            <a:latin typeface="Cambria Math"/>
                          </a:rPr>
                          <m:t>𝜕</m:t>
                        </m:r>
                        <m:sSub>
                          <m:sSubPr>
                            <m:ctrlPr>
                              <a:rPr lang="nl-NL" i="1">
                                <a:latin typeface="Cambria Math"/>
                              </a:rPr>
                            </m:ctrlPr>
                          </m:sSubPr>
                          <m:e>
                            <m:r>
                              <a:rPr lang="nl-NL" i="1">
                                <a:latin typeface="Cambria Math"/>
                              </a:rPr>
                              <m:t>𝑤</m:t>
                            </m:r>
                          </m:e>
                          <m:sub>
                            <m:r>
                              <a:rPr lang="nl-NL" i="1">
                                <a:latin typeface="Cambria Math"/>
                              </a:rPr>
                              <m:t>𝑖</m:t>
                            </m:r>
                          </m:sub>
                        </m:sSub>
                      </m:den>
                    </m:f>
                    <m:sSub>
                      <m:sSubPr>
                        <m:ctrlPr>
                          <a:rPr lang="nl-NL" i="1">
                            <a:latin typeface="Cambria Math"/>
                          </a:rPr>
                        </m:ctrlPr>
                      </m:sSubPr>
                      <m:e>
                        <m:r>
                          <m:rPr>
                            <m:nor/>
                          </m:rPr>
                          <a:rPr lang="nl-NL">
                            <a:latin typeface="Cambria Math"/>
                          </a:rPr>
                          <m:t>VaR</m:t>
                        </m:r>
                      </m:e>
                      <m:sub>
                        <m:r>
                          <a:rPr lang="nl-NL" i="1">
                            <a:latin typeface="Cambria Math"/>
                          </a:rPr>
                          <m:t>95%</m:t>
                        </m:r>
                      </m:sub>
                    </m:sSub>
                  </m:oMath>
                </a14:m>
                <a:endParaRPr lang="nl-NL" dirty="0" smtClean="0"/>
              </a:p>
              <a:p>
                <a:endParaRPr lang="nl-NL" dirty="0"/>
              </a:p>
              <a:p>
                <a:r>
                  <a:rPr lang="nl-NL" dirty="0" smtClean="0"/>
                  <a:t>In a </a:t>
                </a:r>
                <a:r>
                  <a:rPr lang="nl-NL" dirty="0" err="1" smtClean="0"/>
                  <a:t>normal</a:t>
                </a:r>
                <a:r>
                  <a:rPr lang="nl-NL" dirty="0" smtClean="0"/>
                  <a:t> </a:t>
                </a:r>
                <a:r>
                  <a:rPr lang="nl-NL" dirty="0" err="1" smtClean="0"/>
                  <a:t>parametric</a:t>
                </a:r>
                <a:r>
                  <a:rPr lang="nl-NL" dirty="0" smtClean="0"/>
                  <a:t> </a:t>
                </a:r>
                <a:r>
                  <a:rPr lang="nl-NL" dirty="0" err="1" smtClean="0"/>
                  <a:t>framework</a:t>
                </a:r>
                <a:r>
                  <a:rPr lang="nl-NL" dirty="0" smtClean="0"/>
                  <a:t>, we have: </a:t>
                </a:r>
                <a14:m>
                  <m:oMath xmlns:m="http://schemas.openxmlformats.org/officeDocument/2006/math">
                    <m:sSub>
                      <m:sSubPr>
                        <m:ctrlPr>
                          <a:rPr lang="nl-NL" i="1">
                            <a:latin typeface="Cambria Math"/>
                          </a:rPr>
                        </m:ctrlPr>
                      </m:sSubPr>
                      <m:e>
                        <m:r>
                          <m:rPr>
                            <m:nor/>
                          </m:rPr>
                          <a:rPr lang="nl-NL">
                            <a:latin typeface="Cambria Math"/>
                          </a:rPr>
                          <m:t>MVaR</m:t>
                        </m:r>
                      </m:e>
                      <m:sub>
                        <m:r>
                          <a:rPr lang="nl-NL" i="1">
                            <a:latin typeface="Cambria Math"/>
                          </a:rPr>
                          <m:t>95%</m:t>
                        </m:r>
                      </m:sub>
                    </m:sSub>
                    <m:d>
                      <m:dPr>
                        <m:ctrlPr>
                          <a:rPr lang="nl-NL" i="1" smtClean="0">
                            <a:latin typeface="Cambria Math"/>
                          </a:rPr>
                        </m:ctrlPr>
                      </m:dPr>
                      <m:e>
                        <m:r>
                          <a:rPr lang="nl-NL" b="0" i="1" smtClean="0">
                            <a:latin typeface="Cambria Math"/>
                          </a:rPr>
                          <m:t>𝑖</m:t>
                        </m:r>
                      </m:e>
                    </m:d>
                    <m:r>
                      <a:rPr lang="nl-NL" i="1">
                        <a:latin typeface="Cambria Math"/>
                      </a:rPr>
                      <m:t>=</m:t>
                    </m:r>
                    <m:sSub>
                      <m:sSubPr>
                        <m:ctrlPr>
                          <a:rPr lang="nl-NL" i="1" smtClean="0">
                            <a:latin typeface="Cambria Math"/>
                          </a:rPr>
                        </m:ctrlPr>
                      </m:sSubPr>
                      <m:e>
                        <m:sSub>
                          <m:sSubPr>
                            <m:ctrlPr>
                              <a:rPr lang="nl-NL" b="0" i="1" smtClean="0">
                                <a:latin typeface="Cambria Math"/>
                              </a:rPr>
                            </m:ctrlPr>
                          </m:sSubPr>
                          <m:e>
                            <m:r>
                              <a:rPr lang="nl-NL" b="0" i="1" smtClean="0">
                                <a:latin typeface="Cambria Math"/>
                              </a:rPr>
                              <m:t>𝑤</m:t>
                            </m:r>
                          </m:e>
                          <m:sub>
                            <m:r>
                              <a:rPr lang="nl-NL" b="0" i="1" smtClean="0">
                                <a:latin typeface="Cambria Math"/>
                              </a:rPr>
                              <m:t>𝑖</m:t>
                            </m:r>
                          </m:sub>
                        </m:sSub>
                        <m:r>
                          <a:rPr lang="nl-NL" i="1" smtClean="0">
                            <a:latin typeface="Cambria Math"/>
                            <a:ea typeface="Cambria Math"/>
                          </a:rPr>
                          <m:t>𝜌</m:t>
                        </m:r>
                      </m:e>
                      <m:sub>
                        <m:r>
                          <a:rPr lang="nl-NL" b="0" i="1" smtClean="0">
                            <a:latin typeface="Cambria Math"/>
                          </a:rPr>
                          <m:t>𝑖𝑃</m:t>
                        </m:r>
                      </m:sub>
                    </m:sSub>
                    <m:sSub>
                      <m:sSubPr>
                        <m:ctrlPr>
                          <a:rPr lang="nl-NL" i="1" smtClean="0">
                            <a:latin typeface="Cambria Math"/>
                          </a:rPr>
                        </m:ctrlPr>
                      </m:sSubPr>
                      <m:e>
                        <m:r>
                          <a:rPr lang="nl-NL" i="1" smtClean="0">
                            <a:latin typeface="Cambria Math"/>
                            <a:ea typeface="Cambria Math"/>
                          </a:rPr>
                          <m:t>𝜎</m:t>
                        </m:r>
                      </m:e>
                      <m:sub>
                        <m:r>
                          <a:rPr lang="nl-NL" b="0" i="1" smtClean="0">
                            <a:latin typeface="Cambria Math"/>
                          </a:rPr>
                          <m:t>𝑖</m:t>
                        </m:r>
                      </m:sub>
                    </m:sSub>
                  </m:oMath>
                </a14:m>
                <a:endParaRPr lang="nl-NL" dirty="0" smtClean="0"/>
              </a:p>
              <a:p>
                <a:endParaRPr lang="nl-NL" dirty="0"/>
              </a:p>
              <a:p>
                <a:r>
                  <a:rPr lang="nl-NL" dirty="0" smtClean="0"/>
                  <a:t>We </a:t>
                </a:r>
                <a:r>
                  <a:rPr lang="nl-NL" dirty="0" err="1" smtClean="0"/>
                  <a:t>can</a:t>
                </a:r>
                <a:r>
                  <a:rPr lang="nl-NL" dirty="0" smtClean="0"/>
                  <a:t> </a:t>
                </a:r>
                <a:r>
                  <a:rPr lang="nl-NL" dirty="0" err="1" smtClean="0"/>
                  <a:t>now</a:t>
                </a:r>
                <a:r>
                  <a:rPr lang="nl-NL" dirty="0" smtClean="0"/>
                  <a:t> present a break down of </a:t>
                </a:r>
                <a:r>
                  <a:rPr lang="nl-NL" dirty="0" err="1" smtClean="0"/>
                  <a:t>VaR</a:t>
                </a:r>
                <a:r>
                  <a:rPr lang="nl-NL" dirty="0" smtClean="0"/>
                  <a:t> (or TE, or ES) </a:t>
                </a:r>
                <a:r>
                  <a:rPr lang="nl-NL" dirty="0" err="1" smtClean="0"/>
                  <a:t>that</a:t>
                </a:r>
                <a:r>
                  <a:rPr lang="nl-NL" dirty="0" smtClean="0"/>
                  <a:t> </a:t>
                </a:r>
                <a:r>
                  <a:rPr lang="nl-NL" dirty="0" err="1" smtClean="0"/>
                  <a:t>sums</a:t>
                </a:r>
                <a:r>
                  <a:rPr lang="nl-NL" dirty="0" smtClean="0"/>
                  <a:t> </a:t>
                </a:r>
                <a:r>
                  <a:rPr lang="nl-NL" dirty="0" err="1" smtClean="0"/>
                  <a:t>to</a:t>
                </a:r>
                <a:r>
                  <a:rPr lang="nl-NL" dirty="0" smtClean="0"/>
                  <a:t> portfolio </a:t>
                </a:r>
                <a:r>
                  <a:rPr lang="nl-NL" dirty="0" err="1" smtClean="0"/>
                  <a:t>VaR</a:t>
                </a:r>
                <a:endParaRPr lang="nl-N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25" t="-3483" b="-4270"/>
                </a:stretch>
              </a:blipFill>
            </p:spPr>
            <p:txBody>
              <a:bodyPr/>
              <a:lstStyle/>
              <a:p>
                <a:r>
                  <a:rPr lang="nl-NL">
                    <a:noFill/>
                  </a:rPr>
                  <a:t> </a:t>
                </a:r>
              </a:p>
            </p:txBody>
          </p:sp>
        </mc:Fallback>
      </mc:AlternateContent>
      <p:sp>
        <p:nvSpPr>
          <p:cNvPr id="4" name="Slide Number Placeholder 3"/>
          <p:cNvSpPr>
            <a:spLocks noGrp="1"/>
          </p:cNvSpPr>
          <p:nvPr>
            <p:ph type="sldNum" sz="quarter" idx="12"/>
          </p:nvPr>
        </p:nvSpPr>
        <p:spPr/>
        <p:txBody>
          <a:bodyPr/>
          <a:lstStyle/>
          <a:p>
            <a:fld id="{1336C48C-F87C-4E4B-81EF-5027B17D1F61}" type="slidenum">
              <a:rPr lang="nl-NL" smtClean="0"/>
              <a:pPr/>
              <a:t>15</a:t>
            </a:fld>
            <a:endParaRPr lang="nl-NL"/>
          </a:p>
        </p:txBody>
      </p:sp>
    </p:spTree>
    <p:extLst>
      <p:ext uri="{BB962C8B-B14F-4D97-AF65-F5344CB8AC3E}">
        <p14:creationId xmlns:p14="http://schemas.microsoft.com/office/powerpoint/2010/main" val="293478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Incorporating</a:t>
            </a:r>
            <a:r>
              <a:rPr lang="nl-NL" dirty="0" smtClean="0"/>
              <a:t> </a:t>
            </a:r>
            <a:r>
              <a:rPr lang="nl-NL" dirty="0" err="1" smtClean="0"/>
              <a:t>allocation</a:t>
            </a:r>
            <a:r>
              <a:rPr lang="nl-NL" dirty="0" smtClean="0"/>
              <a:t> </a:t>
            </a:r>
            <a:r>
              <a:rPr lang="nl-NL" dirty="0" err="1" smtClean="0"/>
              <a:t>and</a:t>
            </a:r>
            <a:r>
              <a:rPr lang="nl-NL" dirty="0" smtClean="0"/>
              <a:t> </a:t>
            </a:r>
            <a:r>
              <a:rPr lang="nl-NL" dirty="0" err="1" smtClean="0"/>
              <a:t>selection</a:t>
            </a:r>
            <a:r>
              <a:rPr lang="nl-NL" dirty="0" smtClean="0"/>
              <a:t> effect in TE</a:t>
            </a:r>
            <a:endParaRPr lang="nl-NL"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13882" y="1905794"/>
                <a:ext cx="15462718" cy="6089199"/>
              </a:xfrm>
            </p:spPr>
            <p:txBody>
              <a:bodyPr/>
              <a:lstStyle/>
              <a:p>
                <a:r>
                  <a:rPr lang="nl-NL" dirty="0" smtClean="0"/>
                  <a:t>Example: benchmark </a:t>
                </a:r>
                <a:r>
                  <a:rPr lang="nl-NL" dirty="0" err="1" smtClean="0"/>
                  <a:t>can</a:t>
                </a:r>
                <a:r>
                  <a:rPr lang="nl-NL" dirty="0" smtClean="0"/>
                  <a:t> </a:t>
                </a:r>
                <a:r>
                  <a:rPr lang="nl-NL" dirty="0" err="1" smtClean="0"/>
                  <a:t>be</a:t>
                </a:r>
                <a:r>
                  <a:rPr lang="nl-NL" dirty="0" smtClean="0"/>
                  <a:t> </a:t>
                </a:r>
                <a:r>
                  <a:rPr lang="nl-NL" dirty="0" err="1" smtClean="0"/>
                  <a:t>divided</a:t>
                </a:r>
                <a:r>
                  <a:rPr lang="nl-NL" dirty="0" smtClean="0"/>
                  <a:t> in sectors, fund manager over/</a:t>
                </a:r>
                <a:r>
                  <a:rPr lang="nl-NL" dirty="0" err="1" smtClean="0"/>
                  <a:t>underweights</a:t>
                </a:r>
                <a:r>
                  <a:rPr lang="nl-NL" dirty="0" smtClean="0"/>
                  <a:t> sectors </a:t>
                </a:r>
                <a:r>
                  <a:rPr lang="nl-NL" dirty="0" err="1" smtClean="0"/>
                  <a:t>and</a:t>
                </a:r>
                <a:r>
                  <a:rPr lang="nl-NL" dirty="0" smtClean="0"/>
                  <a:t> over/</a:t>
                </a:r>
                <a:r>
                  <a:rPr lang="nl-NL" dirty="0" err="1" smtClean="0"/>
                  <a:t>underweights</a:t>
                </a:r>
                <a:r>
                  <a:rPr lang="nl-NL" dirty="0" smtClean="0"/>
                  <a:t> on security level</a:t>
                </a:r>
              </a:p>
              <a:p>
                <a:endParaRPr lang="nl-NL" dirty="0"/>
              </a:p>
              <a:p>
                <a:r>
                  <a:rPr lang="nl-NL" dirty="0"/>
                  <a:t>Portfolio </a:t>
                </a:r>
                <a:r>
                  <a:rPr lang="nl-NL" dirty="0" err="1"/>
                  <a:t>weight</a:t>
                </a:r>
                <a:r>
                  <a:rPr lang="nl-NL" dirty="0"/>
                  <a:t> </a:t>
                </a:r>
                <a:r>
                  <a:rPr lang="nl-NL" dirty="0" err="1"/>
                  <a:t>to</a:t>
                </a:r>
                <a:r>
                  <a:rPr lang="nl-NL" dirty="0"/>
                  <a:t> security</a:t>
                </a:r>
                <a:r>
                  <a:rPr lang="nl-NL" dirty="0" smtClean="0"/>
                  <a:t> </a:t>
                </a:r>
                <a14:m>
                  <m:oMath xmlns:m="http://schemas.openxmlformats.org/officeDocument/2006/math">
                    <m:r>
                      <a:rPr lang="nl-NL" i="1">
                        <a:latin typeface="Cambria Math"/>
                      </a:rPr>
                      <m:t>𝑖</m:t>
                    </m:r>
                  </m:oMath>
                </a14:m>
                <a:r>
                  <a:rPr lang="nl-NL" dirty="0"/>
                  <a:t>:	 </a:t>
                </a:r>
                <a14:m>
                  <m:oMath xmlns:m="http://schemas.openxmlformats.org/officeDocument/2006/math">
                    <m:sSubSup>
                      <m:sSubSupPr>
                        <m:ctrlPr>
                          <a:rPr lang="nl-NL" i="1">
                            <a:latin typeface="Cambria Math"/>
                          </a:rPr>
                        </m:ctrlPr>
                      </m:sSubSupPr>
                      <m:e>
                        <m:r>
                          <a:rPr lang="nl-NL" i="1">
                            <a:latin typeface="Cambria Math"/>
                          </a:rPr>
                          <m:t>𝑤</m:t>
                        </m:r>
                      </m:e>
                      <m:sub>
                        <m:r>
                          <a:rPr lang="nl-NL" i="1">
                            <a:latin typeface="Cambria Math"/>
                          </a:rPr>
                          <m:t>𝑖</m:t>
                        </m:r>
                      </m:sub>
                      <m:sup>
                        <m:r>
                          <a:rPr lang="nl-NL" i="1">
                            <a:latin typeface="Cambria Math"/>
                          </a:rPr>
                          <m:t>𝑝</m:t>
                        </m:r>
                      </m:sup>
                    </m:sSubSup>
                    <m:r>
                      <a:rPr lang="nl-NL" i="1">
                        <a:latin typeface="Cambria Math"/>
                      </a:rPr>
                      <m:t> </m:t>
                    </m:r>
                  </m:oMath>
                </a14:m>
                <a:r>
                  <a:rPr lang="nl-NL" dirty="0"/>
                  <a:t>	</a:t>
                </a:r>
                <a:endParaRPr lang="nl-NL" dirty="0">
                  <a:ea typeface="Cambria Math"/>
                </a:endParaRPr>
              </a:p>
              <a:p>
                <a:r>
                  <a:rPr lang="nl-NL" dirty="0"/>
                  <a:t>Portfolio </a:t>
                </a:r>
                <a:r>
                  <a:rPr lang="nl-NL" dirty="0" err="1"/>
                  <a:t>weight</a:t>
                </a:r>
                <a:r>
                  <a:rPr lang="nl-NL" dirty="0"/>
                  <a:t> </a:t>
                </a:r>
                <a:r>
                  <a:rPr lang="nl-NL" dirty="0" err="1"/>
                  <a:t>to</a:t>
                </a:r>
                <a:r>
                  <a:rPr lang="nl-NL" dirty="0"/>
                  <a:t> security</a:t>
                </a:r>
                <a:r>
                  <a:rPr lang="nl-NL" dirty="0" smtClean="0"/>
                  <a:t> </a:t>
                </a:r>
                <a14:m>
                  <m:oMath xmlns:m="http://schemas.openxmlformats.org/officeDocument/2006/math">
                    <m:r>
                      <a:rPr lang="nl-NL" i="1">
                        <a:latin typeface="Cambria Math"/>
                      </a:rPr>
                      <m:t>𝑖</m:t>
                    </m:r>
                  </m:oMath>
                </a14:m>
                <a:r>
                  <a:rPr lang="nl-NL" dirty="0"/>
                  <a:t>:	 </a:t>
                </a:r>
                <a14:m>
                  <m:oMath xmlns:m="http://schemas.openxmlformats.org/officeDocument/2006/math">
                    <m:sSubSup>
                      <m:sSubSupPr>
                        <m:ctrlPr>
                          <a:rPr lang="nl-NL" i="1">
                            <a:latin typeface="Cambria Math"/>
                          </a:rPr>
                        </m:ctrlPr>
                      </m:sSubSupPr>
                      <m:e>
                        <m:r>
                          <a:rPr lang="nl-NL" i="1">
                            <a:latin typeface="Cambria Math"/>
                          </a:rPr>
                          <m:t>𝑤</m:t>
                        </m:r>
                      </m:e>
                      <m:sub>
                        <m:r>
                          <a:rPr lang="nl-NL" i="1">
                            <a:latin typeface="Cambria Math"/>
                          </a:rPr>
                          <m:t>𝑖</m:t>
                        </m:r>
                      </m:sub>
                      <m:sup>
                        <m:r>
                          <a:rPr lang="nl-NL" i="1">
                            <a:latin typeface="Cambria Math"/>
                          </a:rPr>
                          <m:t>𝑏</m:t>
                        </m:r>
                      </m:sup>
                    </m:sSubSup>
                  </m:oMath>
                </a14:m>
                <a:endParaRPr lang="nl-NL" dirty="0" smtClean="0"/>
              </a:p>
              <a:p>
                <a:r>
                  <a:rPr lang="nl-NL" dirty="0" smtClean="0"/>
                  <a:t>Portfolio </a:t>
                </a:r>
                <a:r>
                  <a:rPr lang="nl-NL" dirty="0" err="1" smtClean="0"/>
                  <a:t>weight</a:t>
                </a:r>
                <a:r>
                  <a:rPr lang="nl-NL" dirty="0" smtClean="0"/>
                  <a:t> </a:t>
                </a:r>
                <a:r>
                  <a:rPr lang="nl-NL" dirty="0" err="1" smtClean="0"/>
                  <a:t>to</a:t>
                </a:r>
                <a:r>
                  <a:rPr lang="nl-NL" dirty="0" smtClean="0"/>
                  <a:t> sector</a:t>
                </a:r>
                <a:r>
                  <a:rPr lang="nl-NL" dirty="0" smtClean="0"/>
                  <a:t> </a:t>
                </a:r>
                <a14:m>
                  <m:oMath xmlns:m="http://schemas.openxmlformats.org/officeDocument/2006/math">
                    <m:r>
                      <a:rPr lang="nl-NL" i="1">
                        <a:latin typeface="Cambria Math"/>
                      </a:rPr>
                      <m:t>𝑗</m:t>
                    </m:r>
                  </m:oMath>
                </a14:m>
                <a:r>
                  <a:rPr lang="nl-NL" dirty="0" smtClean="0"/>
                  <a:t>:	</a:t>
                </a:r>
                <a:r>
                  <a:rPr lang="nl-NL" dirty="0"/>
                  <a:t> </a:t>
                </a:r>
                <a14:m>
                  <m:oMath xmlns:m="http://schemas.openxmlformats.org/officeDocument/2006/math">
                    <m:sSubSup>
                      <m:sSubSupPr>
                        <m:ctrlPr>
                          <a:rPr lang="nl-NL" i="1">
                            <a:latin typeface="Cambria Math"/>
                          </a:rPr>
                        </m:ctrlPr>
                      </m:sSubSupPr>
                      <m:e>
                        <m:r>
                          <a:rPr lang="nl-NL" i="1">
                            <a:latin typeface="Cambria Math"/>
                          </a:rPr>
                          <m:t>𝑊</m:t>
                        </m:r>
                      </m:e>
                      <m:sub>
                        <m:r>
                          <a:rPr lang="nl-NL" b="0" i="1" smtClean="0">
                            <a:latin typeface="Cambria Math"/>
                          </a:rPr>
                          <m:t>𝑖</m:t>
                        </m:r>
                      </m:sub>
                      <m:sup>
                        <m:r>
                          <a:rPr lang="nl-NL" b="0" i="1" smtClean="0">
                            <a:latin typeface="Cambria Math"/>
                          </a:rPr>
                          <m:t>𝑝</m:t>
                        </m:r>
                      </m:sup>
                    </m:sSubSup>
                    <m:r>
                      <a:rPr lang="nl-NL" b="0" i="1" smtClean="0">
                        <a:latin typeface="Cambria Math"/>
                      </a:rPr>
                      <m:t>=</m:t>
                    </m:r>
                    <m:nary>
                      <m:naryPr>
                        <m:chr m:val="∑"/>
                        <m:supHide m:val="on"/>
                        <m:ctrlPr>
                          <a:rPr lang="nl-NL" i="1">
                            <a:latin typeface="Cambria Math"/>
                          </a:rPr>
                        </m:ctrlPr>
                      </m:naryPr>
                      <m:sub>
                        <m:r>
                          <m:rPr>
                            <m:brk m:alnAt="7"/>
                          </m:rPr>
                          <a:rPr lang="nl-NL" i="1">
                            <a:latin typeface="Cambria Math"/>
                          </a:rPr>
                          <m:t>𝑖</m:t>
                        </m:r>
                        <m:r>
                          <a:rPr lang="nl-NL" i="1">
                            <a:latin typeface="Cambria Math"/>
                            <a:ea typeface="Cambria Math"/>
                          </a:rPr>
                          <m:t>∈</m:t>
                        </m:r>
                        <m:sSub>
                          <m:sSubPr>
                            <m:ctrlPr>
                              <a:rPr lang="nl-NL" i="1">
                                <a:latin typeface="Cambria Math"/>
                                <a:ea typeface="Cambria Math"/>
                              </a:rPr>
                            </m:ctrlPr>
                          </m:sSubPr>
                          <m:e>
                            <m:r>
                              <m:rPr>
                                <m:brk m:alnAt="7"/>
                              </m:rPr>
                              <a:rPr lang="nl-NL" i="1">
                                <a:latin typeface="Cambria Math"/>
                                <a:ea typeface="Cambria Math"/>
                              </a:rPr>
                              <m:t>𝑆</m:t>
                            </m:r>
                          </m:e>
                          <m:sub>
                            <m:r>
                              <m:rPr>
                                <m:brk m:alnAt="7"/>
                              </m:rPr>
                              <a:rPr lang="nl-NL" i="1">
                                <a:latin typeface="Cambria Math"/>
                                <a:ea typeface="Cambria Math"/>
                              </a:rPr>
                              <m:t>𝑗</m:t>
                            </m:r>
                          </m:sub>
                        </m:sSub>
                      </m:sub>
                      <m:sup/>
                      <m:e>
                        <m:sSubSup>
                          <m:sSubSupPr>
                            <m:ctrlPr>
                              <a:rPr lang="nl-NL" i="1">
                                <a:latin typeface="Cambria Math"/>
                              </a:rPr>
                            </m:ctrlPr>
                          </m:sSubSupPr>
                          <m:e>
                            <m:r>
                              <a:rPr lang="nl-NL" i="1">
                                <a:latin typeface="Cambria Math"/>
                              </a:rPr>
                              <m:t>𝑤</m:t>
                            </m:r>
                          </m:e>
                          <m:sub>
                            <m:r>
                              <a:rPr lang="nl-NL" i="1">
                                <a:latin typeface="Cambria Math"/>
                              </a:rPr>
                              <m:t>𝑖</m:t>
                            </m:r>
                          </m:sub>
                          <m:sup>
                            <m:r>
                              <a:rPr lang="nl-NL" b="0" i="1" smtClean="0">
                                <a:latin typeface="Cambria Math"/>
                              </a:rPr>
                              <m:t>𝑝</m:t>
                            </m:r>
                          </m:sup>
                        </m:sSubSup>
                      </m:e>
                    </m:nary>
                  </m:oMath>
                </a14:m>
                <a:r>
                  <a:rPr lang="nl-NL" dirty="0" smtClean="0"/>
                  <a:t>	</a:t>
                </a:r>
                <a:endParaRPr lang="nl-NL" dirty="0" smtClean="0">
                  <a:ea typeface="Cambria Math"/>
                </a:endParaRPr>
              </a:p>
              <a:p>
                <a:r>
                  <a:rPr lang="nl-NL" dirty="0" smtClean="0"/>
                  <a:t>Benchmark </a:t>
                </a:r>
                <a:r>
                  <a:rPr lang="nl-NL" dirty="0" err="1" smtClean="0"/>
                  <a:t>weight</a:t>
                </a:r>
                <a:r>
                  <a:rPr lang="nl-NL" dirty="0" smtClean="0"/>
                  <a:t> </a:t>
                </a:r>
                <a:r>
                  <a:rPr lang="nl-NL" dirty="0" err="1" smtClean="0"/>
                  <a:t>to</a:t>
                </a:r>
                <a:r>
                  <a:rPr lang="nl-NL" dirty="0" smtClean="0"/>
                  <a:t> sector</a:t>
                </a:r>
                <a:r>
                  <a:rPr lang="nl-NL" dirty="0" smtClean="0"/>
                  <a:t> </a:t>
                </a:r>
                <a14:m>
                  <m:oMath xmlns:m="http://schemas.openxmlformats.org/officeDocument/2006/math">
                    <m:r>
                      <a:rPr lang="nl-NL" i="1">
                        <a:latin typeface="Cambria Math"/>
                      </a:rPr>
                      <m:t>𝑗</m:t>
                    </m:r>
                  </m:oMath>
                </a14:m>
                <a:r>
                  <a:rPr lang="nl-NL" dirty="0" smtClean="0"/>
                  <a:t>:	</a:t>
                </a:r>
                <a:r>
                  <a:rPr lang="nl-NL" dirty="0" smtClean="0"/>
                  <a:t> </a:t>
                </a:r>
                <a14:m>
                  <m:oMath xmlns:m="http://schemas.openxmlformats.org/officeDocument/2006/math">
                    <m:sSubSup>
                      <m:sSubSupPr>
                        <m:ctrlPr>
                          <a:rPr lang="nl-NL" i="1">
                            <a:latin typeface="Cambria Math"/>
                          </a:rPr>
                        </m:ctrlPr>
                      </m:sSubSupPr>
                      <m:e>
                        <m:r>
                          <a:rPr lang="nl-NL" i="1">
                            <a:latin typeface="Cambria Math"/>
                          </a:rPr>
                          <m:t>𝑊</m:t>
                        </m:r>
                      </m:e>
                      <m:sub>
                        <m:r>
                          <a:rPr lang="nl-NL" i="1">
                            <a:latin typeface="Cambria Math"/>
                          </a:rPr>
                          <m:t>𝑖</m:t>
                        </m:r>
                      </m:sub>
                      <m:sup>
                        <m:r>
                          <a:rPr lang="nl-NL" b="0" i="1" smtClean="0">
                            <a:latin typeface="Cambria Math"/>
                          </a:rPr>
                          <m:t>𝑏</m:t>
                        </m:r>
                      </m:sup>
                    </m:sSubSup>
                    <m:r>
                      <a:rPr lang="nl-NL" i="1">
                        <a:latin typeface="Cambria Math"/>
                      </a:rPr>
                      <m:t>=</m:t>
                    </m:r>
                    <m:nary>
                      <m:naryPr>
                        <m:chr m:val="∑"/>
                        <m:supHide m:val="on"/>
                        <m:ctrlPr>
                          <a:rPr lang="nl-NL" i="1">
                            <a:latin typeface="Cambria Math"/>
                          </a:rPr>
                        </m:ctrlPr>
                      </m:naryPr>
                      <m:sub>
                        <m:r>
                          <m:rPr>
                            <m:brk m:alnAt="7"/>
                          </m:rPr>
                          <a:rPr lang="nl-NL" i="1">
                            <a:latin typeface="Cambria Math"/>
                          </a:rPr>
                          <m:t>𝑖</m:t>
                        </m:r>
                        <m:r>
                          <a:rPr lang="nl-NL" i="1">
                            <a:latin typeface="Cambria Math"/>
                            <a:ea typeface="Cambria Math"/>
                          </a:rPr>
                          <m:t>∈</m:t>
                        </m:r>
                        <m:sSub>
                          <m:sSubPr>
                            <m:ctrlPr>
                              <a:rPr lang="nl-NL" i="1">
                                <a:latin typeface="Cambria Math"/>
                                <a:ea typeface="Cambria Math"/>
                              </a:rPr>
                            </m:ctrlPr>
                          </m:sSubPr>
                          <m:e>
                            <m:r>
                              <m:rPr>
                                <m:brk m:alnAt="7"/>
                              </m:rPr>
                              <a:rPr lang="nl-NL" i="1">
                                <a:latin typeface="Cambria Math"/>
                                <a:ea typeface="Cambria Math"/>
                              </a:rPr>
                              <m:t>𝑆</m:t>
                            </m:r>
                          </m:e>
                          <m:sub>
                            <m:r>
                              <m:rPr>
                                <m:brk m:alnAt="7"/>
                              </m:rPr>
                              <a:rPr lang="nl-NL" i="1">
                                <a:latin typeface="Cambria Math"/>
                                <a:ea typeface="Cambria Math"/>
                              </a:rPr>
                              <m:t>𝑗</m:t>
                            </m:r>
                          </m:sub>
                        </m:sSub>
                      </m:sub>
                      <m:sup/>
                      <m:e>
                        <m:sSubSup>
                          <m:sSubSupPr>
                            <m:ctrlPr>
                              <a:rPr lang="nl-NL" i="1">
                                <a:latin typeface="Cambria Math"/>
                              </a:rPr>
                            </m:ctrlPr>
                          </m:sSubSupPr>
                          <m:e>
                            <m:r>
                              <a:rPr lang="nl-NL" i="1">
                                <a:latin typeface="Cambria Math"/>
                              </a:rPr>
                              <m:t>𝑤</m:t>
                            </m:r>
                          </m:e>
                          <m:sub>
                            <m:r>
                              <a:rPr lang="nl-NL" i="1">
                                <a:latin typeface="Cambria Math"/>
                              </a:rPr>
                              <m:t>𝑖</m:t>
                            </m:r>
                          </m:sub>
                          <m:sup>
                            <m:r>
                              <a:rPr lang="nl-NL" i="1">
                                <a:latin typeface="Cambria Math"/>
                              </a:rPr>
                              <m:t>𝑏</m:t>
                            </m:r>
                          </m:sup>
                        </m:sSubSup>
                      </m:e>
                    </m:nary>
                  </m:oMath>
                </a14:m>
                <a:endParaRPr lang="nl-NL" dirty="0" smtClean="0"/>
              </a:p>
              <a:p>
                <a:endParaRPr lang="nl-NL" dirty="0" smtClean="0"/>
              </a:p>
              <a:p>
                <a:r>
                  <a:rPr lang="nl-NL" dirty="0" smtClean="0"/>
                  <a:t>Benchmark return sector </a:t>
                </a:r>
                <a14:m>
                  <m:oMath xmlns:m="http://schemas.openxmlformats.org/officeDocument/2006/math">
                    <m:r>
                      <a:rPr lang="nl-NL" i="1">
                        <a:latin typeface="Cambria Math"/>
                      </a:rPr>
                      <m:t>𝑗</m:t>
                    </m:r>
                  </m:oMath>
                </a14:m>
                <a:r>
                  <a:rPr lang="nl-NL" dirty="0" smtClean="0"/>
                  <a:t>: </a:t>
                </a:r>
                <a:r>
                  <a:rPr lang="nl-NL" dirty="0"/>
                  <a:t>	</a:t>
                </a:r>
                <a14:m>
                  <m:oMath xmlns:m="http://schemas.openxmlformats.org/officeDocument/2006/math">
                    <m:sSub>
                      <m:sSubPr>
                        <m:ctrlPr>
                          <a:rPr lang="nl-NL" i="1" smtClean="0">
                            <a:latin typeface="Cambria Math"/>
                          </a:rPr>
                        </m:ctrlPr>
                      </m:sSubPr>
                      <m:e>
                        <m:r>
                          <a:rPr lang="nl-NL" b="0" i="1" smtClean="0">
                            <a:latin typeface="Cambria Math"/>
                          </a:rPr>
                          <m:t>𝑅</m:t>
                        </m:r>
                      </m:e>
                      <m:sub>
                        <m:r>
                          <a:rPr lang="nl-NL" b="0" i="1" smtClean="0">
                            <a:latin typeface="Cambria Math"/>
                          </a:rPr>
                          <m:t>𝑗</m:t>
                        </m:r>
                      </m:sub>
                    </m:sSub>
                    <m:r>
                      <a:rPr lang="nl-NL" i="1" smtClean="0">
                        <a:latin typeface="Cambria Math"/>
                      </a:rPr>
                      <m:t>=</m:t>
                    </m:r>
                    <m:f>
                      <m:fPr>
                        <m:ctrlPr>
                          <a:rPr lang="nl-NL" i="1" smtClean="0">
                            <a:latin typeface="Cambria Math"/>
                          </a:rPr>
                        </m:ctrlPr>
                      </m:fPr>
                      <m:num>
                        <m:r>
                          <a:rPr lang="nl-NL" b="0" i="1" smtClean="0">
                            <a:latin typeface="Cambria Math"/>
                          </a:rPr>
                          <m:t>1</m:t>
                        </m:r>
                      </m:num>
                      <m:den>
                        <m:sSubSup>
                          <m:sSubSupPr>
                            <m:ctrlPr>
                              <a:rPr lang="nl-NL" b="0" i="1" smtClean="0">
                                <a:latin typeface="Cambria Math"/>
                              </a:rPr>
                            </m:ctrlPr>
                          </m:sSubSupPr>
                          <m:e>
                            <m:r>
                              <a:rPr lang="nl-NL" b="0" i="1" smtClean="0">
                                <a:latin typeface="Cambria Math"/>
                              </a:rPr>
                              <m:t>𝑊</m:t>
                            </m:r>
                          </m:e>
                          <m:sub>
                            <m:r>
                              <a:rPr lang="nl-NL" b="0" i="1" smtClean="0">
                                <a:latin typeface="Cambria Math"/>
                              </a:rPr>
                              <m:t>𝑗</m:t>
                            </m:r>
                          </m:sub>
                          <m:sup>
                            <m:r>
                              <a:rPr lang="nl-NL" b="0" i="1" smtClean="0">
                                <a:latin typeface="Cambria Math"/>
                              </a:rPr>
                              <m:t>𝑏</m:t>
                            </m:r>
                          </m:sup>
                        </m:sSubSup>
                      </m:den>
                    </m:f>
                    <m:nary>
                      <m:naryPr>
                        <m:chr m:val="∑"/>
                        <m:supHide m:val="on"/>
                        <m:ctrlPr>
                          <a:rPr lang="nl-NL" i="1" smtClean="0">
                            <a:latin typeface="Cambria Math"/>
                          </a:rPr>
                        </m:ctrlPr>
                      </m:naryPr>
                      <m:sub>
                        <m:r>
                          <m:rPr>
                            <m:brk m:alnAt="7"/>
                          </m:rPr>
                          <a:rPr lang="nl-NL" b="0" i="1" smtClean="0">
                            <a:latin typeface="Cambria Math"/>
                          </a:rPr>
                          <m:t>𝑖</m:t>
                        </m:r>
                        <m:r>
                          <a:rPr lang="nl-NL" b="0" i="1" smtClean="0">
                            <a:latin typeface="Cambria Math"/>
                            <a:ea typeface="Cambria Math"/>
                          </a:rPr>
                          <m:t>∈</m:t>
                        </m:r>
                        <m:sSub>
                          <m:sSubPr>
                            <m:ctrlPr>
                              <a:rPr lang="nl-NL" b="0" i="1" smtClean="0">
                                <a:latin typeface="Cambria Math"/>
                                <a:ea typeface="Cambria Math"/>
                              </a:rPr>
                            </m:ctrlPr>
                          </m:sSubPr>
                          <m:e>
                            <m:r>
                              <m:rPr>
                                <m:brk m:alnAt="7"/>
                              </m:rPr>
                              <a:rPr lang="nl-NL" b="0" i="1" smtClean="0">
                                <a:latin typeface="Cambria Math"/>
                                <a:ea typeface="Cambria Math"/>
                              </a:rPr>
                              <m:t>𝑆</m:t>
                            </m:r>
                          </m:e>
                          <m:sub>
                            <m:r>
                              <m:rPr>
                                <m:brk m:alnAt="7"/>
                              </m:rPr>
                              <a:rPr lang="nl-NL" b="0" i="1" smtClean="0">
                                <a:latin typeface="Cambria Math"/>
                                <a:ea typeface="Cambria Math"/>
                              </a:rPr>
                              <m:t>𝑗</m:t>
                            </m:r>
                          </m:sub>
                        </m:sSub>
                      </m:sub>
                      <m:sup/>
                      <m:e>
                        <m:sSubSup>
                          <m:sSubSupPr>
                            <m:ctrlPr>
                              <a:rPr lang="nl-NL" i="1">
                                <a:latin typeface="Cambria Math"/>
                              </a:rPr>
                            </m:ctrlPr>
                          </m:sSubSupPr>
                          <m:e>
                            <m:r>
                              <a:rPr lang="nl-NL" i="1">
                                <a:latin typeface="Cambria Math"/>
                              </a:rPr>
                              <m:t>𝑤</m:t>
                            </m:r>
                          </m:e>
                          <m:sub>
                            <m:r>
                              <a:rPr lang="nl-NL" i="1">
                                <a:latin typeface="Cambria Math"/>
                              </a:rPr>
                              <m:t>𝑖</m:t>
                            </m:r>
                          </m:sub>
                          <m:sup>
                            <m:r>
                              <a:rPr lang="nl-NL" i="1">
                                <a:latin typeface="Cambria Math"/>
                              </a:rPr>
                              <m:t>𝑏</m:t>
                            </m:r>
                          </m:sup>
                        </m:sSubSup>
                        <m:sSubSup>
                          <m:sSubSupPr>
                            <m:ctrlPr>
                              <a:rPr lang="nl-NL" b="0" i="1" smtClean="0">
                                <a:latin typeface="Cambria Math"/>
                              </a:rPr>
                            </m:ctrlPr>
                          </m:sSubSupPr>
                          <m:e>
                            <m:r>
                              <a:rPr lang="nl-NL" b="0" i="1" smtClean="0">
                                <a:latin typeface="Cambria Math"/>
                              </a:rPr>
                              <m:t>𝑟</m:t>
                            </m:r>
                          </m:e>
                          <m:sub>
                            <m:r>
                              <a:rPr lang="nl-NL" b="0" i="1" smtClean="0">
                                <a:latin typeface="Cambria Math"/>
                              </a:rPr>
                              <m:t>𝑖</m:t>
                            </m:r>
                          </m:sub>
                          <m:sup>
                            <m:r>
                              <a:rPr lang="nl-NL" b="0" i="1" smtClean="0">
                                <a:latin typeface="Cambria Math"/>
                              </a:rPr>
                              <m:t>𝑏</m:t>
                            </m:r>
                          </m:sup>
                        </m:sSubSup>
                      </m:e>
                    </m:nary>
                  </m:oMath>
                </a14:m>
                <a:endParaRPr lang="nl-NL" dirty="0">
                  <a:ea typeface="Cambria Math"/>
                </a:endParaRPr>
              </a:p>
              <a:p>
                <a:endParaRPr lang="nl-NL" dirty="0" smtClean="0"/>
              </a:p>
              <a:p>
                <a:r>
                  <a:rPr lang="nl-NL" dirty="0" err="1" smtClean="0"/>
                  <a:t>Relative</a:t>
                </a:r>
                <a:r>
                  <a:rPr lang="nl-NL" dirty="0" smtClean="0"/>
                  <a:t> return:</a:t>
                </a:r>
                <a:endParaRPr lang="nl-NL" b="0" i="0" dirty="0" smtClean="0">
                  <a:latin typeface="Cambria Math"/>
                  <a:ea typeface="Cambria Math"/>
                </a:endParaRPr>
              </a:p>
              <a:p>
                <a:endParaRPr lang="nl-NL" b="0" i="0"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nl-NL" b="0" i="0" smtClean="0">
                          <a:latin typeface="Cambria Math"/>
                          <a:ea typeface="Cambria Math"/>
                        </a:rPr>
                        <m:t> </m:t>
                      </m:r>
                      <m:r>
                        <m:rPr>
                          <m:sty m:val="p"/>
                        </m:rPr>
                        <a:rPr lang="el-GR" i="1" smtClean="0">
                          <a:latin typeface="Cambria Math"/>
                          <a:ea typeface="Cambria Math"/>
                        </a:rPr>
                        <m:t>α</m:t>
                      </m:r>
                      <m:r>
                        <a:rPr lang="nl-NL" b="0" i="1" smtClean="0">
                          <a:latin typeface="Cambria Math"/>
                          <a:ea typeface="Cambria Math"/>
                        </a:rPr>
                        <m:t>=</m:t>
                      </m:r>
                      <m:nary>
                        <m:naryPr>
                          <m:chr m:val="∑"/>
                          <m:supHide m:val="on"/>
                          <m:ctrlPr>
                            <a:rPr lang="nl-NL" i="1" smtClean="0">
                              <a:latin typeface="Cambria Math"/>
                            </a:rPr>
                          </m:ctrlPr>
                        </m:naryPr>
                        <m:sub>
                          <m:r>
                            <m:rPr>
                              <m:brk m:alnAt="7"/>
                            </m:rPr>
                            <a:rPr lang="nl-NL" b="0" i="1" smtClean="0">
                              <a:latin typeface="Cambria Math"/>
                            </a:rPr>
                            <m:t>𝑖</m:t>
                          </m:r>
                        </m:sub>
                        <m:sup/>
                        <m:e>
                          <m:d>
                            <m:dPr>
                              <m:ctrlPr>
                                <a:rPr lang="nl-NL" i="1" smtClean="0">
                                  <a:latin typeface="Cambria Math"/>
                                </a:rPr>
                              </m:ctrlPr>
                            </m:dPr>
                            <m:e>
                              <m:sSubSup>
                                <m:sSubSupPr>
                                  <m:ctrlPr>
                                    <a:rPr lang="nl-NL" b="0" i="1" smtClean="0">
                                      <a:latin typeface="Cambria Math"/>
                                    </a:rPr>
                                  </m:ctrlPr>
                                </m:sSubSupPr>
                                <m:e>
                                  <m:r>
                                    <a:rPr lang="nl-NL" b="0" i="1" smtClean="0">
                                      <a:latin typeface="Cambria Math"/>
                                    </a:rPr>
                                    <m:t>𝑤</m:t>
                                  </m:r>
                                </m:e>
                                <m:sub>
                                  <m:r>
                                    <a:rPr lang="nl-NL" b="0" i="1" smtClean="0">
                                      <a:latin typeface="Cambria Math"/>
                                    </a:rPr>
                                    <m:t>𝑖</m:t>
                                  </m:r>
                                </m:sub>
                                <m:sup>
                                  <m:r>
                                    <a:rPr lang="nl-NL" b="0" i="1" smtClean="0">
                                      <a:latin typeface="Cambria Math"/>
                                    </a:rPr>
                                    <m:t>𝑝</m:t>
                                  </m:r>
                                </m:sup>
                              </m:sSubSup>
                              <m:r>
                                <a:rPr lang="nl-NL" b="0" i="1" smtClean="0">
                                  <a:latin typeface="Cambria Math"/>
                                </a:rPr>
                                <m:t>−</m:t>
                              </m:r>
                              <m:sSubSup>
                                <m:sSubSupPr>
                                  <m:ctrlPr>
                                    <a:rPr lang="nl-NL" b="0" i="1" smtClean="0">
                                      <a:latin typeface="Cambria Math"/>
                                    </a:rPr>
                                  </m:ctrlPr>
                                </m:sSubSupPr>
                                <m:e>
                                  <m:r>
                                    <a:rPr lang="nl-NL" b="0" i="1" smtClean="0">
                                      <a:latin typeface="Cambria Math"/>
                                    </a:rPr>
                                    <m:t>𝑤</m:t>
                                  </m:r>
                                </m:e>
                                <m:sub>
                                  <m:r>
                                    <a:rPr lang="nl-NL" b="0" i="1" smtClean="0">
                                      <a:latin typeface="Cambria Math"/>
                                    </a:rPr>
                                    <m:t>𝑖</m:t>
                                  </m:r>
                                </m:sub>
                                <m:sup>
                                  <m:r>
                                    <a:rPr lang="nl-NL" b="0" i="1" smtClean="0">
                                      <a:latin typeface="Cambria Math"/>
                                    </a:rPr>
                                    <m:t>𝑏</m:t>
                                  </m:r>
                                </m:sup>
                              </m:sSubSup>
                            </m:e>
                          </m:d>
                          <m:sSub>
                            <m:sSubPr>
                              <m:ctrlPr>
                                <a:rPr lang="nl-NL" i="1">
                                  <a:latin typeface="Cambria Math"/>
                                </a:rPr>
                              </m:ctrlPr>
                            </m:sSubPr>
                            <m:e>
                              <m:r>
                                <a:rPr lang="nl-NL" i="1">
                                  <a:latin typeface="Cambria Math"/>
                                </a:rPr>
                                <m:t>𝑟</m:t>
                              </m:r>
                            </m:e>
                            <m:sub>
                              <m:r>
                                <a:rPr lang="nl-NL" b="0" i="1" smtClean="0">
                                  <a:latin typeface="Cambria Math"/>
                                </a:rPr>
                                <m:t>𝑖</m:t>
                              </m:r>
                            </m:sub>
                          </m:sSub>
                          <m:r>
                            <a:rPr lang="nl-NL" b="0" i="1" smtClean="0">
                              <a:latin typeface="Cambria Math"/>
                            </a:rPr>
                            <m:t>=</m:t>
                          </m:r>
                          <m:nary>
                            <m:naryPr>
                              <m:chr m:val="∑"/>
                              <m:supHide m:val="on"/>
                              <m:ctrlPr>
                                <a:rPr lang="nl-NL" b="0" i="1" smtClean="0">
                                  <a:latin typeface="Cambria Math"/>
                                </a:rPr>
                              </m:ctrlPr>
                            </m:naryPr>
                            <m:sub>
                              <m:r>
                                <m:rPr>
                                  <m:brk m:alnAt="7"/>
                                </m:rPr>
                                <a:rPr lang="nl-NL" b="0" i="1" smtClean="0">
                                  <a:latin typeface="Cambria Math"/>
                                </a:rPr>
                                <m:t>𝑗</m:t>
                              </m:r>
                            </m:sub>
                            <m:sup/>
                            <m:e>
                              <m:d>
                                <m:dPr>
                                  <m:ctrlPr>
                                    <a:rPr lang="nl-NL" b="0" i="1" smtClean="0">
                                      <a:latin typeface="Cambria Math"/>
                                    </a:rPr>
                                  </m:ctrlPr>
                                </m:dPr>
                                <m:e>
                                  <m:sSubSup>
                                    <m:sSubSupPr>
                                      <m:ctrlPr>
                                        <a:rPr lang="nl-NL" b="0" i="1" smtClean="0">
                                          <a:latin typeface="Cambria Math"/>
                                        </a:rPr>
                                      </m:ctrlPr>
                                    </m:sSubSupPr>
                                    <m:e>
                                      <m:r>
                                        <a:rPr lang="nl-NL" b="0" i="1" smtClean="0">
                                          <a:latin typeface="Cambria Math"/>
                                        </a:rPr>
                                        <m:t>𝑊</m:t>
                                      </m:r>
                                    </m:e>
                                    <m:sub>
                                      <m:r>
                                        <a:rPr lang="nl-NL" b="0" i="1" smtClean="0">
                                          <a:latin typeface="Cambria Math"/>
                                        </a:rPr>
                                        <m:t>𝑗</m:t>
                                      </m:r>
                                    </m:sub>
                                    <m:sup>
                                      <m:r>
                                        <a:rPr lang="nl-NL" b="0" i="1" smtClean="0">
                                          <a:latin typeface="Cambria Math"/>
                                        </a:rPr>
                                        <m:t>𝑝</m:t>
                                      </m:r>
                                    </m:sup>
                                  </m:sSubSup>
                                  <m:r>
                                    <a:rPr lang="nl-NL" b="0" i="1" smtClean="0">
                                      <a:latin typeface="Cambria Math"/>
                                    </a:rPr>
                                    <m:t>−</m:t>
                                  </m:r>
                                  <m:sSubSup>
                                    <m:sSubSupPr>
                                      <m:ctrlPr>
                                        <a:rPr lang="nl-NL" b="0" i="1" smtClean="0">
                                          <a:latin typeface="Cambria Math"/>
                                        </a:rPr>
                                      </m:ctrlPr>
                                    </m:sSubSupPr>
                                    <m:e>
                                      <m:r>
                                        <a:rPr lang="nl-NL" b="0" i="1" smtClean="0">
                                          <a:latin typeface="Cambria Math"/>
                                        </a:rPr>
                                        <m:t>𝑊</m:t>
                                      </m:r>
                                    </m:e>
                                    <m:sub>
                                      <m:r>
                                        <a:rPr lang="nl-NL" b="0" i="1" smtClean="0">
                                          <a:latin typeface="Cambria Math"/>
                                        </a:rPr>
                                        <m:t>𝑗</m:t>
                                      </m:r>
                                    </m:sub>
                                    <m:sup>
                                      <m:r>
                                        <a:rPr lang="nl-NL" b="0" i="1" smtClean="0">
                                          <a:latin typeface="Cambria Math"/>
                                        </a:rPr>
                                        <m:t>𝑏</m:t>
                                      </m:r>
                                    </m:sup>
                                  </m:sSubSup>
                                </m:e>
                              </m:d>
                            </m:e>
                          </m:nary>
                        </m:e>
                      </m:nary>
                      <m:sSub>
                        <m:sSubPr>
                          <m:ctrlPr>
                            <a:rPr lang="nl-NL" b="0" i="1" smtClean="0">
                              <a:latin typeface="Cambria Math"/>
                            </a:rPr>
                          </m:ctrlPr>
                        </m:sSubPr>
                        <m:e>
                          <m:r>
                            <a:rPr lang="nl-NL" b="0" i="1" smtClean="0">
                              <a:latin typeface="Cambria Math"/>
                            </a:rPr>
                            <m:t>𝑅</m:t>
                          </m:r>
                        </m:e>
                        <m:sub>
                          <m:r>
                            <a:rPr lang="nl-NL" b="0" i="1" smtClean="0">
                              <a:latin typeface="Cambria Math"/>
                            </a:rPr>
                            <m:t>𝑗</m:t>
                          </m:r>
                        </m:sub>
                      </m:sSub>
                      <m:r>
                        <a:rPr lang="nl-NL" b="0" i="1" smtClean="0">
                          <a:latin typeface="Cambria Math"/>
                        </a:rPr>
                        <m:t>+</m:t>
                      </m:r>
                      <m:nary>
                        <m:naryPr>
                          <m:chr m:val="∑"/>
                          <m:supHide m:val="on"/>
                          <m:ctrlPr>
                            <a:rPr lang="nl-NL" i="1">
                              <a:latin typeface="Cambria Math"/>
                            </a:rPr>
                          </m:ctrlPr>
                        </m:naryPr>
                        <m:sub>
                          <m:r>
                            <m:rPr>
                              <m:brk m:alnAt="7"/>
                            </m:rPr>
                            <a:rPr lang="nl-NL" i="1">
                              <a:latin typeface="Cambria Math"/>
                            </a:rPr>
                            <m:t>𝑗</m:t>
                          </m:r>
                        </m:sub>
                        <m:sup/>
                        <m:e>
                          <m:nary>
                            <m:naryPr>
                              <m:chr m:val="∑"/>
                              <m:supHide m:val="on"/>
                              <m:ctrlPr>
                                <a:rPr lang="nl-NL" i="1">
                                  <a:latin typeface="Cambria Math"/>
                                </a:rPr>
                              </m:ctrlPr>
                            </m:naryPr>
                            <m:sub>
                              <m:r>
                                <m:rPr>
                                  <m:brk m:alnAt="7"/>
                                </m:rPr>
                                <a:rPr lang="nl-NL" i="1">
                                  <a:latin typeface="Cambria Math"/>
                                </a:rPr>
                                <m:t>𝑖</m:t>
                              </m:r>
                              <m:r>
                                <a:rPr lang="nl-NL" i="1">
                                  <a:latin typeface="Cambria Math"/>
                                  <a:ea typeface="Cambria Math"/>
                                </a:rPr>
                                <m:t>∈</m:t>
                              </m:r>
                              <m:sSub>
                                <m:sSubPr>
                                  <m:ctrlPr>
                                    <a:rPr lang="nl-NL" i="1">
                                      <a:latin typeface="Cambria Math"/>
                                      <a:ea typeface="Cambria Math"/>
                                    </a:rPr>
                                  </m:ctrlPr>
                                </m:sSubPr>
                                <m:e>
                                  <m:r>
                                    <m:rPr>
                                      <m:brk m:alnAt="7"/>
                                    </m:rPr>
                                    <a:rPr lang="nl-NL" i="1">
                                      <a:latin typeface="Cambria Math"/>
                                      <a:ea typeface="Cambria Math"/>
                                    </a:rPr>
                                    <m:t>𝑆</m:t>
                                  </m:r>
                                </m:e>
                                <m:sub>
                                  <m:r>
                                    <m:rPr>
                                      <m:brk m:alnAt="7"/>
                                    </m:rPr>
                                    <a:rPr lang="nl-NL" i="1">
                                      <a:latin typeface="Cambria Math"/>
                                      <a:ea typeface="Cambria Math"/>
                                    </a:rPr>
                                    <m:t>𝑗</m:t>
                                  </m:r>
                                </m:sub>
                              </m:sSub>
                            </m:sub>
                            <m:sup/>
                            <m:e>
                              <m:d>
                                <m:dPr>
                                  <m:ctrlPr>
                                    <a:rPr lang="nl-NL" i="1">
                                      <a:latin typeface="Cambria Math"/>
                                    </a:rPr>
                                  </m:ctrlPr>
                                </m:dPr>
                                <m:e>
                                  <m:sSubSup>
                                    <m:sSubSupPr>
                                      <m:ctrlPr>
                                        <a:rPr lang="nl-NL" i="1">
                                          <a:latin typeface="Cambria Math"/>
                                        </a:rPr>
                                      </m:ctrlPr>
                                    </m:sSubSupPr>
                                    <m:e>
                                      <m:r>
                                        <a:rPr lang="nl-NL" i="1">
                                          <a:latin typeface="Cambria Math"/>
                                        </a:rPr>
                                        <m:t>𝑤</m:t>
                                      </m:r>
                                    </m:e>
                                    <m:sub>
                                      <m:r>
                                        <a:rPr lang="nl-NL" i="1">
                                          <a:latin typeface="Cambria Math"/>
                                        </a:rPr>
                                        <m:t>𝑖</m:t>
                                      </m:r>
                                    </m:sub>
                                    <m:sup>
                                      <m:r>
                                        <a:rPr lang="nl-NL" i="1">
                                          <a:latin typeface="Cambria Math"/>
                                        </a:rPr>
                                        <m:t>𝑝</m:t>
                                      </m:r>
                                    </m:sup>
                                  </m:sSubSup>
                                  <m:r>
                                    <a:rPr lang="nl-NL" i="1">
                                      <a:latin typeface="Cambria Math"/>
                                    </a:rPr>
                                    <m:t>−</m:t>
                                  </m:r>
                                  <m:sSubSup>
                                    <m:sSubSupPr>
                                      <m:ctrlPr>
                                        <a:rPr lang="nl-NL" i="1">
                                          <a:latin typeface="Cambria Math"/>
                                        </a:rPr>
                                      </m:ctrlPr>
                                    </m:sSubSupPr>
                                    <m:e>
                                      <m:r>
                                        <a:rPr lang="nl-NL" i="1">
                                          <a:latin typeface="Cambria Math"/>
                                        </a:rPr>
                                        <m:t>𝑤</m:t>
                                      </m:r>
                                    </m:e>
                                    <m:sub>
                                      <m:r>
                                        <a:rPr lang="nl-NL" i="1">
                                          <a:latin typeface="Cambria Math"/>
                                        </a:rPr>
                                        <m:t>𝑖</m:t>
                                      </m:r>
                                    </m:sub>
                                    <m:sup>
                                      <m:r>
                                        <a:rPr lang="nl-NL" i="1">
                                          <a:latin typeface="Cambria Math"/>
                                        </a:rPr>
                                        <m:t>𝑏</m:t>
                                      </m:r>
                                    </m:sup>
                                  </m:sSubSup>
                                </m:e>
                              </m:d>
                              <m:d>
                                <m:dPr>
                                  <m:ctrlPr>
                                    <a:rPr lang="nl-NL" i="1">
                                      <a:latin typeface="Cambria Math"/>
                                    </a:rPr>
                                  </m:ctrlPr>
                                </m:dPr>
                                <m:e>
                                  <m:sSub>
                                    <m:sSubPr>
                                      <m:ctrlPr>
                                        <a:rPr lang="nl-NL" i="1">
                                          <a:latin typeface="Cambria Math"/>
                                        </a:rPr>
                                      </m:ctrlPr>
                                    </m:sSubPr>
                                    <m:e>
                                      <m:r>
                                        <a:rPr lang="nl-NL" i="1">
                                          <a:latin typeface="Cambria Math"/>
                                        </a:rPr>
                                        <m:t>𝑟</m:t>
                                      </m:r>
                                    </m:e>
                                    <m:sub>
                                      <m:r>
                                        <a:rPr lang="nl-NL" i="1">
                                          <a:latin typeface="Cambria Math"/>
                                        </a:rPr>
                                        <m:t>𝑖</m:t>
                                      </m:r>
                                    </m:sub>
                                  </m:sSub>
                                  <m:r>
                                    <a:rPr lang="nl-NL" i="1">
                                      <a:latin typeface="Cambria Math"/>
                                    </a:rPr>
                                    <m:t>−</m:t>
                                  </m:r>
                                  <m:sSub>
                                    <m:sSubPr>
                                      <m:ctrlPr>
                                        <a:rPr lang="nl-NL" i="1">
                                          <a:latin typeface="Cambria Math"/>
                                        </a:rPr>
                                      </m:ctrlPr>
                                    </m:sSubPr>
                                    <m:e>
                                      <m:r>
                                        <a:rPr lang="nl-NL" i="1">
                                          <a:latin typeface="Cambria Math"/>
                                        </a:rPr>
                                        <m:t>𝑅</m:t>
                                      </m:r>
                                    </m:e>
                                    <m:sub>
                                      <m:r>
                                        <a:rPr lang="nl-NL" i="1">
                                          <a:latin typeface="Cambria Math"/>
                                        </a:rPr>
                                        <m:t>𝑗</m:t>
                                      </m:r>
                                    </m:sub>
                                  </m:sSub>
                                </m:e>
                              </m:d>
                            </m:e>
                          </m:nary>
                        </m:e>
                      </m:nary>
                      <m:r>
                        <a:rPr lang="nl-NL" b="0" i="1" smtClean="0">
                          <a:latin typeface="Cambria Math"/>
                        </a:rPr>
                        <m:t>=</m:t>
                      </m:r>
                      <m:nary>
                        <m:naryPr>
                          <m:chr m:val="∑"/>
                          <m:supHide m:val="on"/>
                          <m:ctrlPr>
                            <a:rPr lang="nl-NL" b="0" i="1" smtClean="0">
                              <a:latin typeface="Cambria Math"/>
                            </a:rPr>
                          </m:ctrlPr>
                        </m:naryPr>
                        <m:sub>
                          <m:r>
                            <m:rPr>
                              <m:brk m:alnAt="7"/>
                            </m:rPr>
                            <a:rPr lang="nl-NL" b="0" i="1" smtClean="0">
                              <a:latin typeface="Cambria Math"/>
                            </a:rPr>
                            <m:t>𝑗</m:t>
                          </m:r>
                        </m:sub>
                        <m:sup/>
                        <m:e>
                          <m:d>
                            <m:dPr>
                              <m:ctrlPr>
                                <a:rPr lang="nl-NL" b="0" i="1" smtClean="0">
                                  <a:latin typeface="Cambria Math"/>
                                </a:rPr>
                              </m:ctrlPr>
                            </m:dPr>
                            <m:e>
                              <m:sSub>
                                <m:sSubPr>
                                  <m:ctrlPr>
                                    <a:rPr lang="nl-NL" b="0" i="1" smtClean="0">
                                      <a:latin typeface="Cambria Math"/>
                                    </a:rPr>
                                  </m:ctrlPr>
                                </m:sSubPr>
                                <m:e>
                                  <m:r>
                                    <a:rPr lang="nl-NL" b="0" i="1" smtClean="0">
                                      <a:latin typeface="Cambria Math"/>
                                    </a:rPr>
                                    <m:t>𝐴</m:t>
                                  </m:r>
                                </m:e>
                                <m:sub>
                                  <m:r>
                                    <a:rPr lang="nl-NL" b="0" i="1" smtClean="0">
                                      <a:latin typeface="Cambria Math"/>
                                    </a:rPr>
                                    <m:t>𝑗</m:t>
                                  </m:r>
                                </m:sub>
                              </m:sSub>
                              <m:r>
                                <a:rPr lang="nl-NL" b="0" i="1" smtClean="0">
                                  <a:latin typeface="Cambria Math"/>
                                </a:rPr>
                                <m:t>+</m:t>
                              </m:r>
                              <m:sSub>
                                <m:sSubPr>
                                  <m:ctrlPr>
                                    <a:rPr lang="nl-NL" b="0" i="1" smtClean="0">
                                      <a:latin typeface="Cambria Math"/>
                                    </a:rPr>
                                  </m:ctrlPr>
                                </m:sSubPr>
                                <m:e>
                                  <m:r>
                                    <a:rPr lang="nl-NL" b="0" i="1" smtClean="0">
                                      <a:latin typeface="Cambria Math"/>
                                    </a:rPr>
                                    <m:t>𝑆</m:t>
                                  </m:r>
                                </m:e>
                                <m:sub>
                                  <m:r>
                                    <a:rPr lang="nl-NL" b="0" i="1" smtClean="0">
                                      <a:latin typeface="Cambria Math"/>
                                    </a:rPr>
                                    <m:t>𝑗</m:t>
                                  </m:r>
                                </m:sub>
                              </m:sSub>
                            </m:e>
                          </m:d>
                        </m:e>
                      </m:nary>
                    </m:oMath>
                  </m:oMathPara>
                </a14:m>
                <a:r>
                  <a:rPr lang="nl-NL" b="0" dirty="0" smtClean="0"/>
                  <a:t/>
                </a:r>
                <a:br>
                  <a:rPr lang="nl-NL" b="0" dirty="0" smtClean="0"/>
                </a:br>
                <a:r>
                  <a:rPr lang="nl-NL" b="0" dirty="0" smtClean="0"/>
                  <a:t>   </a:t>
                </a:r>
                <a:endParaRPr lang="nl-NL" dirty="0"/>
              </a:p>
              <a:p>
                <a:endParaRPr lang="nl-NL" b="0" dirty="0" smtClean="0"/>
              </a:p>
              <a:p>
                <a:endParaRPr lang="nl-N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13882" y="1905794"/>
                <a:ext cx="15462718" cy="6089199"/>
              </a:xfrm>
              <a:blipFill rotWithShape="1">
                <a:blip r:embed="rId2"/>
                <a:stretch>
                  <a:fillRect l="-631" t="-2002" r="-907" b="-34134"/>
                </a:stretch>
              </a:blipFill>
            </p:spPr>
            <p:txBody>
              <a:bodyPr/>
              <a:lstStyle/>
              <a:p>
                <a:r>
                  <a:rPr lang="nl-NL">
                    <a:noFill/>
                  </a:rPr>
                  <a:t> </a:t>
                </a:r>
              </a:p>
            </p:txBody>
          </p:sp>
        </mc:Fallback>
      </mc:AlternateContent>
      <p:sp>
        <p:nvSpPr>
          <p:cNvPr id="4" name="Slide Number Placeholder 3"/>
          <p:cNvSpPr>
            <a:spLocks noGrp="1"/>
          </p:cNvSpPr>
          <p:nvPr>
            <p:ph type="sldNum" sz="quarter" idx="12"/>
          </p:nvPr>
        </p:nvSpPr>
        <p:spPr/>
        <p:txBody>
          <a:bodyPr/>
          <a:lstStyle/>
          <a:p>
            <a:fld id="{1336C48C-F87C-4E4B-81EF-5027B17D1F61}" type="slidenum">
              <a:rPr lang="nl-NL" smtClean="0"/>
              <a:pPr/>
              <a:t>16</a:t>
            </a:fld>
            <a:endParaRPr lang="nl-NL"/>
          </a:p>
        </p:txBody>
      </p:sp>
    </p:spTree>
    <p:extLst>
      <p:ext uri="{BB962C8B-B14F-4D97-AF65-F5344CB8AC3E}">
        <p14:creationId xmlns:p14="http://schemas.microsoft.com/office/powerpoint/2010/main" val="1206015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Incorporating</a:t>
            </a:r>
            <a:r>
              <a:rPr lang="nl-NL" dirty="0"/>
              <a:t> </a:t>
            </a:r>
            <a:r>
              <a:rPr lang="nl-NL" dirty="0" err="1"/>
              <a:t>allocation</a:t>
            </a:r>
            <a:r>
              <a:rPr lang="nl-NL" dirty="0"/>
              <a:t> </a:t>
            </a:r>
            <a:r>
              <a:rPr lang="nl-NL" dirty="0" err="1"/>
              <a:t>and</a:t>
            </a:r>
            <a:r>
              <a:rPr lang="nl-NL" dirty="0"/>
              <a:t> </a:t>
            </a:r>
            <a:r>
              <a:rPr lang="nl-NL" dirty="0" err="1"/>
              <a:t>selection</a:t>
            </a:r>
            <a:r>
              <a:rPr lang="nl-NL" dirty="0"/>
              <a:t> effect in </a:t>
            </a:r>
            <a:r>
              <a:rPr lang="nl-NL" dirty="0" smtClean="0"/>
              <a:t>TE (2)</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3883" y="1677194"/>
                <a:ext cx="13446592" cy="6317799"/>
              </a:xfrm>
            </p:spPr>
            <p:txBody>
              <a:bodyPr/>
              <a:lstStyle/>
              <a:p>
                <a:pPr algn="ctr"/>
                <a:endParaRPr lang="nl-NL" i="1" dirty="0" smtClean="0">
                  <a:latin typeface="Cambria Math"/>
                </a:endParaRPr>
              </a:p>
              <a:p>
                <a:pPr algn="ctr"/>
                <a14:m>
                  <m:oMathPara xmlns:m="http://schemas.openxmlformats.org/officeDocument/2006/math">
                    <m:oMathParaPr>
                      <m:jc m:val="centerGroup"/>
                    </m:oMathParaPr>
                    <m:oMath xmlns:m="http://schemas.openxmlformats.org/officeDocument/2006/math">
                      <m:r>
                        <m:rPr>
                          <m:nor/>
                        </m:rPr>
                        <a:rPr lang="nl-NL" b="0" i="0" smtClean="0">
                          <a:latin typeface="Cambria Math"/>
                        </a:rPr>
                        <m:t>TE</m:t>
                      </m:r>
                      <m:r>
                        <a:rPr lang="nl-NL" b="0" i="1" smtClean="0">
                          <a:latin typeface="Cambria Math"/>
                        </a:rPr>
                        <m:t>=</m:t>
                      </m:r>
                      <m:f>
                        <m:fPr>
                          <m:ctrlPr>
                            <a:rPr lang="nl-NL" b="0" i="1" smtClean="0">
                              <a:latin typeface="Cambria Math"/>
                            </a:rPr>
                          </m:ctrlPr>
                        </m:fPr>
                        <m:num>
                          <m:sSup>
                            <m:sSupPr>
                              <m:ctrlPr>
                                <a:rPr lang="nl-NL" b="0" i="1" smtClean="0">
                                  <a:latin typeface="Cambria Math"/>
                                </a:rPr>
                              </m:ctrlPr>
                            </m:sSupPr>
                            <m:e>
                              <m:r>
                                <m:rPr>
                                  <m:nor/>
                                </m:rPr>
                                <a:rPr lang="nl-NL" b="0" i="0" smtClean="0">
                                  <a:latin typeface="Cambria Math"/>
                                </a:rPr>
                                <m:t>TE</m:t>
                              </m:r>
                            </m:e>
                            <m:sup>
                              <m:r>
                                <a:rPr lang="nl-NL" b="0" i="1" smtClean="0">
                                  <a:latin typeface="Cambria Math"/>
                                </a:rPr>
                                <m:t>2</m:t>
                              </m:r>
                            </m:sup>
                          </m:sSup>
                        </m:num>
                        <m:den>
                          <m:r>
                            <m:rPr>
                              <m:nor/>
                            </m:rPr>
                            <a:rPr lang="nl-NL" b="0" i="0" smtClean="0">
                              <a:latin typeface="Cambria Math"/>
                            </a:rPr>
                            <m:t>TE</m:t>
                          </m:r>
                        </m:den>
                      </m:f>
                      <m:r>
                        <a:rPr lang="nl-NL" b="0" i="1" smtClean="0">
                          <a:latin typeface="Cambria Math"/>
                        </a:rPr>
                        <m:t>=</m:t>
                      </m:r>
                      <m:f>
                        <m:fPr>
                          <m:ctrlPr>
                            <a:rPr lang="nl-NL" b="0" i="1" smtClean="0">
                              <a:latin typeface="Cambria Math"/>
                            </a:rPr>
                          </m:ctrlPr>
                        </m:fPr>
                        <m:num>
                          <m:r>
                            <m:rPr>
                              <m:nor/>
                            </m:rPr>
                            <a:rPr lang="nl-NL" b="0" i="0" smtClean="0">
                              <a:latin typeface="Cambria Math"/>
                            </a:rPr>
                            <m:t>Cov</m:t>
                          </m:r>
                          <m:d>
                            <m:dPr>
                              <m:ctrlPr>
                                <a:rPr lang="nl-NL" b="0" i="1" smtClean="0">
                                  <a:latin typeface="Cambria Math"/>
                                </a:rPr>
                              </m:ctrlPr>
                            </m:dPr>
                            <m:e>
                              <m:r>
                                <a:rPr lang="nl-NL" b="0" i="1" smtClean="0">
                                  <a:latin typeface="Cambria Math"/>
                                  <a:ea typeface="Cambria Math"/>
                                </a:rPr>
                                <m:t>𝛼</m:t>
                              </m:r>
                              <m:r>
                                <a:rPr lang="nl-NL" b="0" i="1" smtClean="0">
                                  <a:latin typeface="Cambria Math"/>
                                  <a:ea typeface="Cambria Math"/>
                                </a:rPr>
                                <m:t>,</m:t>
                              </m:r>
                              <m:r>
                                <a:rPr lang="nl-NL" b="0" i="1" smtClean="0">
                                  <a:latin typeface="Cambria Math"/>
                                  <a:ea typeface="Cambria Math"/>
                                </a:rPr>
                                <m:t>𝛼</m:t>
                              </m:r>
                            </m:e>
                          </m:d>
                        </m:num>
                        <m:den>
                          <m:r>
                            <m:rPr>
                              <m:nor/>
                            </m:rPr>
                            <a:rPr lang="nl-NL" b="0" i="0" smtClean="0">
                              <a:latin typeface="Cambria Math"/>
                            </a:rPr>
                            <m:t>TE</m:t>
                          </m:r>
                        </m:den>
                      </m:f>
                      <m:r>
                        <a:rPr lang="nl-NL" b="0" i="1" smtClean="0">
                          <a:latin typeface="Cambria Math"/>
                        </a:rPr>
                        <m:t>=</m:t>
                      </m:r>
                      <m:nary>
                        <m:naryPr>
                          <m:chr m:val="∑"/>
                          <m:supHide m:val="on"/>
                          <m:ctrlPr>
                            <a:rPr lang="nl-NL" b="0" i="1" smtClean="0">
                              <a:latin typeface="Cambria Math"/>
                            </a:rPr>
                          </m:ctrlPr>
                        </m:naryPr>
                        <m:sub>
                          <m:r>
                            <m:rPr>
                              <m:brk m:alnAt="7"/>
                            </m:rPr>
                            <a:rPr lang="nl-NL" b="0" i="1" smtClean="0">
                              <a:latin typeface="Cambria Math"/>
                            </a:rPr>
                            <m:t>𝑗</m:t>
                          </m:r>
                        </m:sub>
                        <m:sup/>
                        <m:e>
                          <m:f>
                            <m:fPr>
                              <m:ctrlPr>
                                <a:rPr lang="nl-NL" i="1">
                                  <a:latin typeface="Cambria Math"/>
                                </a:rPr>
                              </m:ctrlPr>
                            </m:fPr>
                            <m:num>
                              <m:r>
                                <m:rPr>
                                  <m:nor/>
                                </m:rPr>
                                <a:rPr lang="nl-NL">
                                  <a:latin typeface="Cambria Math"/>
                                </a:rPr>
                                <m:t>Cov</m:t>
                              </m:r>
                              <m:d>
                                <m:dPr>
                                  <m:ctrlPr>
                                    <a:rPr lang="nl-NL" i="1">
                                      <a:latin typeface="Cambria Math"/>
                                    </a:rPr>
                                  </m:ctrlPr>
                                </m:dPr>
                                <m:e>
                                  <m:r>
                                    <a:rPr lang="nl-NL" i="1">
                                      <a:latin typeface="Cambria Math"/>
                                      <a:ea typeface="Cambria Math"/>
                                    </a:rPr>
                                    <m:t>𝛼</m:t>
                                  </m:r>
                                  <m:r>
                                    <a:rPr lang="nl-NL" i="1">
                                      <a:latin typeface="Cambria Math"/>
                                      <a:ea typeface="Cambria Math"/>
                                    </a:rPr>
                                    <m:t>,</m:t>
                                  </m:r>
                                  <m:sSub>
                                    <m:sSubPr>
                                      <m:ctrlPr>
                                        <a:rPr lang="nl-NL" b="0" i="1" smtClean="0">
                                          <a:latin typeface="Cambria Math"/>
                                          <a:ea typeface="Cambria Math"/>
                                        </a:rPr>
                                      </m:ctrlPr>
                                    </m:sSubPr>
                                    <m:e>
                                      <m:r>
                                        <a:rPr lang="nl-NL" b="0" i="1" smtClean="0">
                                          <a:latin typeface="Cambria Math"/>
                                          <a:ea typeface="Cambria Math"/>
                                        </a:rPr>
                                        <m:t>𝐴</m:t>
                                      </m:r>
                                    </m:e>
                                    <m:sub>
                                      <m:r>
                                        <a:rPr lang="nl-NL" b="0" i="1" smtClean="0">
                                          <a:latin typeface="Cambria Math"/>
                                          <a:ea typeface="Cambria Math"/>
                                        </a:rPr>
                                        <m:t>𝑗</m:t>
                                      </m:r>
                                    </m:sub>
                                  </m:sSub>
                                </m:e>
                              </m:d>
                            </m:num>
                            <m:den>
                              <m:r>
                                <m:rPr>
                                  <m:nor/>
                                </m:rPr>
                                <a:rPr lang="nl-NL">
                                  <a:latin typeface="Cambria Math"/>
                                </a:rPr>
                                <m:t>TE</m:t>
                              </m:r>
                            </m:den>
                          </m:f>
                        </m:e>
                      </m:nary>
                      <m:r>
                        <a:rPr lang="nl-NL" b="0" i="1" smtClean="0">
                          <a:latin typeface="Cambria Math"/>
                        </a:rPr>
                        <m:t>+</m:t>
                      </m:r>
                      <m:nary>
                        <m:naryPr>
                          <m:chr m:val="∑"/>
                          <m:supHide m:val="on"/>
                          <m:ctrlPr>
                            <a:rPr lang="nl-NL" i="1">
                              <a:latin typeface="Cambria Math"/>
                            </a:rPr>
                          </m:ctrlPr>
                        </m:naryPr>
                        <m:sub>
                          <m:r>
                            <m:rPr>
                              <m:brk m:alnAt="7"/>
                            </m:rPr>
                            <a:rPr lang="nl-NL" i="1">
                              <a:latin typeface="Cambria Math"/>
                            </a:rPr>
                            <m:t>𝑗</m:t>
                          </m:r>
                        </m:sub>
                        <m:sup/>
                        <m:e>
                          <m:f>
                            <m:fPr>
                              <m:ctrlPr>
                                <a:rPr lang="nl-NL" i="1">
                                  <a:latin typeface="Cambria Math"/>
                                </a:rPr>
                              </m:ctrlPr>
                            </m:fPr>
                            <m:num>
                              <m:r>
                                <m:rPr>
                                  <m:nor/>
                                </m:rPr>
                                <a:rPr lang="nl-NL">
                                  <a:latin typeface="Cambria Math"/>
                                </a:rPr>
                                <m:t>Cov</m:t>
                              </m:r>
                              <m:d>
                                <m:dPr>
                                  <m:ctrlPr>
                                    <a:rPr lang="nl-NL" i="1">
                                      <a:latin typeface="Cambria Math"/>
                                    </a:rPr>
                                  </m:ctrlPr>
                                </m:dPr>
                                <m:e>
                                  <m:r>
                                    <a:rPr lang="nl-NL" i="1">
                                      <a:latin typeface="Cambria Math"/>
                                      <a:ea typeface="Cambria Math"/>
                                    </a:rPr>
                                    <m:t>𝛼</m:t>
                                  </m:r>
                                  <m:r>
                                    <a:rPr lang="nl-NL" i="1">
                                      <a:latin typeface="Cambria Math"/>
                                      <a:ea typeface="Cambria Math"/>
                                    </a:rPr>
                                    <m:t>,</m:t>
                                  </m:r>
                                  <m:sSub>
                                    <m:sSubPr>
                                      <m:ctrlPr>
                                        <a:rPr lang="nl-NL" i="1">
                                          <a:latin typeface="Cambria Math"/>
                                          <a:ea typeface="Cambria Math"/>
                                        </a:rPr>
                                      </m:ctrlPr>
                                    </m:sSubPr>
                                    <m:e>
                                      <m:r>
                                        <a:rPr lang="nl-NL" b="0" i="1" smtClean="0">
                                          <a:latin typeface="Cambria Math"/>
                                          <a:ea typeface="Cambria Math"/>
                                        </a:rPr>
                                        <m:t>𝑆</m:t>
                                      </m:r>
                                    </m:e>
                                    <m:sub>
                                      <m:r>
                                        <a:rPr lang="nl-NL" i="1">
                                          <a:latin typeface="Cambria Math"/>
                                          <a:ea typeface="Cambria Math"/>
                                        </a:rPr>
                                        <m:t>𝑗</m:t>
                                      </m:r>
                                    </m:sub>
                                  </m:sSub>
                                </m:e>
                              </m:d>
                            </m:num>
                            <m:den>
                              <m:r>
                                <m:rPr>
                                  <m:nor/>
                                </m:rPr>
                                <a:rPr lang="nl-NL">
                                  <a:latin typeface="Cambria Math"/>
                                </a:rPr>
                                <m:t>TE</m:t>
                              </m:r>
                            </m:den>
                          </m:f>
                        </m:e>
                      </m:nary>
                    </m:oMath>
                  </m:oMathPara>
                </a14:m>
                <a:endParaRPr lang="nl-NL" dirty="0" smtClean="0"/>
              </a:p>
              <a:p>
                <a:pPr algn="just"/>
                <a:endParaRPr lang="nl-NL" dirty="0" smtClean="0"/>
              </a:p>
              <a:p>
                <a:pPr algn="just"/>
                <a:r>
                  <a:rPr lang="nl-NL" dirty="0" smtClean="0"/>
                  <a:t>The </a:t>
                </a:r>
                <a:r>
                  <a:rPr lang="nl-NL" dirty="0" err="1" smtClean="0"/>
                  <a:t>same</a:t>
                </a:r>
                <a:r>
                  <a:rPr lang="nl-NL" dirty="0" smtClean="0"/>
                  <a:t> </a:t>
                </a:r>
                <a:r>
                  <a:rPr lang="nl-NL" dirty="0" err="1" smtClean="0"/>
                  <a:t>results</a:t>
                </a:r>
                <a:r>
                  <a:rPr lang="nl-NL" dirty="0" smtClean="0"/>
                  <a:t> </a:t>
                </a:r>
                <a:r>
                  <a:rPr lang="nl-NL" dirty="0" err="1" smtClean="0"/>
                  <a:t>can</a:t>
                </a:r>
                <a:r>
                  <a:rPr lang="nl-NL" dirty="0" smtClean="0"/>
                  <a:t> </a:t>
                </a:r>
                <a:r>
                  <a:rPr lang="nl-NL" dirty="0" err="1" smtClean="0"/>
                  <a:t>be</a:t>
                </a:r>
                <a:r>
                  <a:rPr lang="nl-NL" dirty="0" smtClean="0"/>
                  <a:t> </a:t>
                </a:r>
                <a:r>
                  <a:rPr lang="nl-NL" dirty="0" err="1" smtClean="0"/>
                  <a:t>obtained</a:t>
                </a:r>
                <a:r>
                  <a:rPr lang="nl-NL" dirty="0" smtClean="0"/>
                  <a:t> </a:t>
                </a:r>
                <a:r>
                  <a:rPr lang="nl-NL" dirty="0" err="1" smtClean="0"/>
                  <a:t>for</a:t>
                </a:r>
                <a:r>
                  <a:rPr lang="nl-NL" dirty="0"/>
                  <a:t> </a:t>
                </a:r>
                <a:r>
                  <a:rPr lang="nl-NL" dirty="0" err="1" smtClean="0"/>
                  <a:t>VaR</a:t>
                </a:r>
                <a:r>
                  <a:rPr lang="nl-NL" dirty="0" smtClean="0"/>
                  <a:t> </a:t>
                </a:r>
                <a:r>
                  <a:rPr lang="nl-NL" dirty="0" err="1" smtClean="0"/>
                  <a:t>using</a:t>
                </a:r>
                <a:r>
                  <a:rPr lang="nl-NL" dirty="0" smtClean="0"/>
                  <a:t> </a:t>
                </a:r>
                <a:r>
                  <a:rPr lang="nl-NL" dirty="0" err="1" smtClean="0"/>
                  <a:t>marginal</a:t>
                </a:r>
                <a:r>
                  <a:rPr lang="nl-NL" dirty="0" smtClean="0"/>
                  <a:t> </a:t>
                </a:r>
                <a:r>
                  <a:rPr lang="nl-NL" dirty="0" err="1" smtClean="0"/>
                  <a:t>VaRs</a:t>
                </a:r>
                <a:r>
                  <a:rPr lang="nl-NL" dirty="0" smtClean="0"/>
                  <a:t>:</a:t>
                </a:r>
              </a:p>
              <a:p>
                <a:pPr algn="just"/>
                <a:endParaRPr lang="nl-NL" dirty="0" smtClean="0"/>
              </a:p>
              <a:p>
                <a:pPr algn="ctr"/>
                <a:r>
                  <a:rPr lang="nl-NL" dirty="0"/>
                  <a:t> </a:t>
                </a:r>
                <a14:m>
                  <m:oMath xmlns:m="http://schemas.openxmlformats.org/officeDocument/2006/math">
                    <m:r>
                      <m:rPr>
                        <m:nor/>
                      </m:rPr>
                      <a:rPr lang="nl-NL" b="0" i="0" smtClean="0">
                        <a:latin typeface="Cambria Math"/>
                      </a:rPr>
                      <m:t>VaR</m:t>
                    </m:r>
                    <m:r>
                      <a:rPr lang="nl-NL" i="1" smtClean="0">
                        <a:latin typeface="Cambria Math"/>
                      </a:rPr>
                      <m:t>=</m:t>
                    </m:r>
                    <m:nary>
                      <m:naryPr>
                        <m:chr m:val="∑"/>
                        <m:supHide m:val="on"/>
                        <m:ctrlPr>
                          <a:rPr lang="nl-NL" i="1" smtClean="0">
                            <a:latin typeface="Cambria Math"/>
                          </a:rPr>
                        </m:ctrlPr>
                      </m:naryPr>
                      <m:sub>
                        <m:r>
                          <m:rPr>
                            <m:brk m:alnAt="7"/>
                          </m:rPr>
                          <a:rPr lang="nl-NL" b="0" i="1" smtClean="0">
                            <a:latin typeface="Cambria Math"/>
                          </a:rPr>
                          <m:t>𝑗</m:t>
                        </m:r>
                      </m:sub>
                      <m:sup/>
                      <m:e>
                        <m:nary>
                          <m:naryPr>
                            <m:chr m:val="∑"/>
                            <m:supHide m:val="on"/>
                            <m:ctrlPr>
                              <a:rPr lang="nl-NL" i="1" smtClean="0">
                                <a:latin typeface="Cambria Math"/>
                              </a:rPr>
                            </m:ctrlPr>
                          </m:naryPr>
                          <m:sub>
                            <m:r>
                              <m:rPr>
                                <m:brk m:alnAt="7"/>
                              </m:rPr>
                              <a:rPr lang="nl-NL" b="0" i="1" smtClean="0">
                                <a:latin typeface="Cambria Math"/>
                              </a:rPr>
                              <m:t>𝑖</m:t>
                            </m:r>
                          </m:sub>
                          <m:sup/>
                          <m:e>
                            <m:sSub>
                              <m:sSubPr>
                                <m:ctrlPr>
                                  <a:rPr lang="nl-NL" i="1" smtClean="0">
                                    <a:latin typeface="Cambria Math"/>
                                    <a:ea typeface="Cambria Math"/>
                                  </a:rPr>
                                </m:ctrlPr>
                              </m:sSubPr>
                              <m:e>
                                <m:r>
                                  <a:rPr lang="nl-NL" i="1">
                                    <a:latin typeface="Cambria Math"/>
                                    <a:ea typeface="Cambria Math"/>
                                  </a:rPr>
                                  <m:t>𝜑</m:t>
                                </m:r>
                              </m:e>
                              <m:sub>
                                <m:r>
                                  <a:rPr lang="nl-NL" i="1">
                                    <a:latin typeface="Cambria Math"/>
                                    <a:ea typeface="Cambria Math"/>
                                  </a:rPr>
                                  <m:t>𝑗</m:t>
                                </m:r>
                              </m:sub>
                            </m:sSub>
                            <m:d>
                              <m:dPr>
                                <m:ctrlPr>
                                  <a:rPr lang="nl-NL" i="1">
                                    <a:latin typeface="Cambria Math"/>
                                    <a:ea typeface="Cambria Math"/>
                                  </a:rPr>
                                </m:ctrlPr>
                              </m:dPr>
                              <m:e>
                                <m:r>
                                  <a:rPr lang="nl-NL" i="1">
                                    <a:latin typeface="Cambria Math"/>
                                    <a:ea typeface="Cambria Math"/>
                                  </a:rPr>
                                  <m:t>𝑖</m:t>
                                </m:r>
                              </m:e>
                            </m:d>
                          </m:e>
                        </m:nary>
                        <m:r>
                          <m:rPr>
                            <m:nor/>
                          </m:rPr>
                          <a:rPr lang="nl-NL" b="0" i="0" smtClean="0">
                            <a:latin typeface="Cambria Math"/>
                          </a:rPr>
                          <m:t>MVaR</m:t>
                        </m:r>
                      </m:e>
                    </m:nary>
                    <m:d>
                      <m:dPr>
                        <m:ctrlPr>
                          <a:rPr lang="nl-NL" i="1" smtClean="0">
                            <a:latin typeface="Cambria Math"/>
                          </a:rPr>
                        </m:ctrlPr>
                      </m:dPr>
                      <m:e>
                        <m:r>
                          <a:rPr lang="nl-NL" b="0" i="1" smtClean="0">
                            <a:latin typeface="Cambria Math"/>
                          </a:rPr>
                          <m:t>𝑖</m:t>
                        </m:r>
                      </m:e>
                    </m:d>
                    <m:r>
                      <a:rPr lang="nl-NL" b="0" i="1" smtClean="0">
                        <a:latin typeface="Cambria Math"/>
                      </a:rPr>
                      <m:t>+</m:t>
                    </m:r>
                    <m:nary>
                      <m:naryPr>
                        <m:chr m:val="∑"/>
                        <m:supHide m:val="on"/>
                        <m:ctrlPr>
                          <a:rPr lang="nl-NL" i="1">
                            <a:latin typeface="Cambria Math"/>
                          </a:rPr>
                        </m:ctrlPr>
                      </m:naryPr>
                      <m:sub>
                        <m:r>
                          <m:rPr>
                            <m:brk m:alnAt="7"/>
                          </m:rPr>
                          <a:rPr lang="nl-NL" i="1">
                            <a:latin typeface="Cambria Math"/>
                          </a:rPr>
                          <m:t>𝑗</m:t>
                        </m:r>
                      </m:sub>
                      <m:sup/>
                      <m:e>
                        <m:nary>
                          <m:naryPr>
                            <m:chr m:val="∑"/>
                            <m:supHide m:val="on"/>
                            <m:ctrlPr>
                              <a:rPr lang="nl-NL" i="1">
                                <a:latin typeface="Cambria Math"/>
                              </a:rPr>
                            </m:ctrlPr>
                          </m:naryPr>
                          <m:sub>
                            <m:r>
                              <m:rPr>
                                <m:brk m:alnAt="7"/>
                              </m:rPr>
                              <a:rPr lang="nl-NL" i="1">
                                <a:latin typeface="Cambria Math"/>
                              </a:rPr>
                              <m:t>𝑖</m:t>
                            </m:r>
                          </m:sub>
                          <m:sup/>
                          <m:e>
                            <m:sSub>
                              <m:sSubPr>
                                <m:ctrlPr>
                                  <a:rPr lang="nl-NL" i="1">
                                    <a:latin typeface="Cambria Math"/>
                                    <a:ea typeface="Cambria Math"/>
                                  </a:rPr>
                                </m:ctrlPr>
                              </m:sSubPr>
                              <m:e>
                                <m:r>
                                  <a:rPr lang="nl-NL" i="1" smtClean="0">
                                    <a:latin typeface="Cambria Math"/>
                                    <a:ea typeface="Cambria Math"/>
                                  </a:rPr>
                                  <m:t>𝜃</m:t>
                                </m:r>
                              </m:e>
                              <m:sub>
                                <m:r>
                                  <a:rPr lang="nl-NL" i="1">
                                    <a:latin typeface="Cambria Math"/>
                                    <a:ea typeface="Cambria Math"/>
                                  </a:rPr>
                                  <m:t>𝑗</m:t>
                                </m:r>
                              </m:sub>
                            </m:sSub>
                            <m:d>
                              <m:dPr>
                                <m:ctrlPr>
                                  <a:rPr lang="nl-NL" i="1">
                                    <a:latin typeface="Cambria Math"/>
                                    <a:ea typeface="Cambria Math"/>
                                  </a:rPr>
                                </m:ctrlPr>
                              </m:dPr>
                              <m:e>
                                <m:r>
                                  <a:rPr lang="nl-NL" i="1">
                                    <a:latin typeface="Cambria Math"/>
                                    <a:ea typeface="Cambria Math"/>
                                  </a:rPr>
                                  <m:t>𝑖</m:t>
                                </m:r>
                              </m:e>
                            </m:d>
                          </m:e>
                        </m:nary>
                        <m:r>
                          <m:rPr>
                            <m:nor/>
                          </m:rPr>
                          <a:rPr lang="nl-NL">
                            <a:latin typeface="Cambria Math"/>
                          </a:rPr>
                          <m:t>MVaR</m:t>
                        </m:r>
                      </m:e>
                    </m:nary>
                    <m:d>
                      <m:dPr>
                        <m:ctrlPr>
                          <a:rPr lang="nl-NL" i="1">
                            <a:latin typeface="Cambria Math"/>
                          </a:rPr>
                        </m:ctrlPr>
                      </m:dPr>
                      <m:e>
                        <m:r>
                          <a:rPr lang="nl-NL" i="1">
                            <a:latin typeface="Cambria Math"/>
                          </a:rPr>
                          <m:t>𝑖</m:t>
                        </m:r>
                      </m:e>
                    </m:d>
                  </m:oMath>
                </a14:m>
                <a:endParaRPr lang="nl-NL" dirty="0" smtClean="0"/>
              </a:p>
              <a:p>
                <a:pPr algn="ctr"/>
                <a:endParaRPr lang="nl-NL" dirty="0" smtClean="0"/>
              </a:p>
              <a:p>
                <a:pPr algn="just"/>
                <a:endParaRPr lang="nl-NL" dirty="0" smtClean="0"/>
              </a:p>
              <a:p>
                <a:pPr algn="just"/>
                <a:endParaRPr lang="nl-NL" dirty="0"/>
              </a:p>
              <a:p>
                <a:pPr algn="just"/>
                <a:r>
                  <a:rPr lang="nl-NL" dirty="0" err="1" smtClean="0"/>
                  <a:t>With</a:t>
                </a:r>
                <a:r>
                  <a:rPr lang="nl-NL" dirty="0" smtClean="0"/>
                  <a:t>: 		</a:t>
                </a:r>
                <a14:m>
                  <m:oMath xmlns:m="http://schemas.openxmlformats.org/officeDocument/2006/math">
                    <m:sSub>
                      <m:sSubPr>
                        <m:ctrlPr>
                          <a:rPr lang="nl-NL" b="0" i="1" smtClean="0">
                            <a:latin typeface="Cambria Math"/>
                            <a:ea typeface="Cambria Math"/>
                          </a:rPr>
                        </m:ctrlPr>
                      </m:sSubPr>
                      <m:e>
                        <m:r>
                          <a:rPr lang="nl-NL" i="1" smtClean="0">
                            <a:latin typeface="Cambria Math"/>
                            <a:ea typeface="Cambria Math"/>
                          </a:rPr>
                          <m:t>𝜑</m:t>
                        </m:r>
                      </m:e>
                      <m:sub>
                        <m:r>
                          <a:rPr lang="nl-NL" b="0" i="1" smtClean="0">
                            <a:latin typeface="Cambria Math"/>
                            <a:ea typeface="Cambria Math"/>
                          </a:rPr>
                          <m:t>𝑗</m:t>
                        </m:r>
                      </m:sub>
                    </m:sSub>
                    <m:d>
                      <m:dPr>
                        <m:ctrlPr>
                          <a:rPr lang="nl-NL" b="0" i="1" smtClean="0">
                            <a:latin typeface="Cambria Math"/>
                            <a:ea typeface="Cambria Math"/>
                          </a:rPr>
                        </m:ctrlPr>
                      </m:dPr>
                      <m:e>
                        <m:r>
                          <a:rPr lang="nl-NL" b="0" i="1" smtClean="0">
                            <a:latin typeface="Cambria Math"/>
                            <a:ea typeface="Cambria Math"/>
                          </a:rPr>
                          <m:t>𝑖</m:t>
                        </m:r>
                      </m:e>
                    </m:d>
                    <m:r>
                      <a:rPr lang="nl-NL" b="0" i="1" smtClean="0">
                        <a:latin typeface="Cambria Math"/>
                        <a:ea typeface="Cambria Math"/>
                      </a:rPr>
                      <m:t>=</m:t>
                    </m:r>
                    <m:d>
                      <m:dPr>
                        <m:begChr m:val="{"/>
                        <m:endChr m:val=""/>
                        <m:ctrlPr>
                          <a:rPr lang="nl-NL" b="0" i="1" smtClean="0">
                            <a:latin typeface="Cambria Math"/>
                            <a:ea typeface="Cambria Math"/>
                          </a:rPr>
                        </m:ctrlPr>
                      </m:dPr>
                      <m:e>
                        <m:eqArr>
                          <m:eqArrPr>
                            <m:ctrlPr>
                              <a:rPr lang="nl-NL" b="0" i="1" smtClean="0">
                                <a:latin typeface="Cambria Math"/>
                                <a:ea typeface="Cambria Math"/>
                              </a:rPr>
                            </m:ctrlPr>
                          </m:eqArrPr>
                          <m:e>
                            <m:d>
                              <m:dPr>
                                <m:ctrlPr>
                                  <a:rPr lang="nl-NL" b="0" i="1" smtClean="0">
                                    <a:latin typeface="Cambria Math"/>
                                    <a:ea typeface="Cambria Math"/>
                                  </a:rPr>
                                </m:ctrlPr>
                              </m:dPr>
                              <m:e>
                                <m:sSubSup>
                                  <m:sSubSupPr>
                                    <m:ctrlPr>
                                      <a:rPr lang="nl-NL" b="0" i="1" smtClean="0">
                                        <a:latin typeface="Cambria Math"/>
                                        <a:ea typeface="Cambria Math"/>
                                      </a:rPr>
                                    </m:ctrlPr>
                                  </m:sSubSupPr>
                                  <m:e>
                                    <m:r>
                                      <a:rPr lang="nl-NL" b="0" i="1" smtClean="0">
                                        <a:latin typeface="Cambria Math"/>
                                        <a:ea typeface="Cambria Math"/>
                                      </a:rPr>
                                      <m:t>𝑊</m:t>
                                    </m:r>
                                  </m:e>
                                  <m:sub>
                                    <m:r>
                                      <a:rPr lang="nl-NL" b="0" i="1" smtClean="0">
                                        <a:latin typeface="Cambria Math"/>
                                        <a:ea typeface="Cambria Math"/>
                                      </a:rPr>
                                      <m:t>𝑗</m:t>
                                    </m:r>
                                  </m:sub>
                                  <m:sup>
                                    <m:r>
                                      <a:rPr lang="nl-NL" b="0" i="1" smtClean="0">
                                        <a:latin typeface="Cambria Math"/>
                                        <a:ea typeface="Cambria Math"/>
                                      </a:rPr>
                                      <m:t>𝑝</m:t>
                                    </m:r>
                                  </m:sup>
                                </m:sSubSup>
                                <m:r>
                                  <a:rPr lang="nl-NL" b="0" i="1" smtClean="0">
                                    <a:latin typeface="Cambria Math"/>
                                    <a:ea typeface="Cambria Math"/>
                                  </a:rPr>
                                  <m:t>−</m:t>
                                </m:r>
                                <m:sSubSup>
                                  <m:sSubSupPr>
                                    <m:ctrlPr>
                                      <a:rPr lang="nl-NL" b="0" i="1" smtClean="0">
                                        <a:latin typeface="Cambria Math"/>
                                        <a:ea typeface="Cambria Math"/>
                                      </a:rPr>
                                    </m:ctrlPr>
                                  </m:sSubSupPr>
                                  <m:e>
                                    <m:r>
                                      <a:rPr lang="nl-NL" b="0" i="1" smtClean="0">
                                        <a:latin typeface="Cambria Math"/>
                                        <a:ea typeface="Cambria Math"/>
                                      </a:rPr>
                                      <m:t>𝑊</m:t>
                                    </m:r>
                                  </m:e>
                                  <m:sub>
                                    <m:r>
                                      <a:rPr lang="nl-NL" b="0" i="1" smtClean="0">
                                        <a:latin typeface="Cambria Math"/>
                                        <a:ea typeface="Cambria Math"/>
                                      </a:rPr>
                                      <m:t>𝑗</m:t>
                                    </m:r>
                                  </m:sub>
                                  <m:sup>
                                    <m:r>
                                      <a:rPr lang="nl-NL" b="0" i="1" smtClean="0">
                                        <a:latin typeface="Cambria Math"/>
                                        <a:ea typeface="Cambria Math"/>
                                      </a:rPr>
                                      <m:t>𝑏</m:t>
                                    </m:r>
                                  </m:sup>
                                </m:sSubSup>
                              </m:e>
                            </m:d>
                            <m:d>
                              <m:dPr>
                                <m:ctrlPr>
                                  <a:rPr lang="nl-NL" b="0" i="1" smtClean="0">
                                    <a:latin typeface="Cambria Math"/>
                                    <a:ea typeface="Cambria Math"/>
                                  </a:rPr>
                                </m:ctrlPr>
                              </m:dPr>
                              <m:e>
                                <m:f>
                                  <m:fPr>
                                    <m:ctrlPr>
                                      <a:rPr lang="nl-NL" b="0" i="1" smtClean="0">
                                        <a:latin typeface="Cambria Math"/>
                                        <a:ea typeface="Cambria Math"/>
                                      </a:rPr>
                                    </m:ctrlPr>
                                  </m:fPr>
                                  <m:num>
                                    <m:sSubSup>
                                      <m:sSubSupPr>
                                        <m:ctrlPr>
                                          <a:rPr lang="nl-NL" b="0" i="1" smtClean="0">
                                            <a:latin typeface="Cambria Math"/>
                                            <a:ea typeface="Cambria Math"/>
                                          </a:rPr>
                                        </m:ctrlPr>
                                      </m:sSubSupPr>
                                      <m:e>
                                        <m:r>
                                          <a:rPr lang="nl-NL" b="0" i="1" smtClean="0">
                                            <a:latin typeface="Cambria Math"/>
                                            <a:ea typeface="Cambria Math"/>
                                          </a:rPr>
                                          <m:t>𝑤</m:t>
                                        </m:r>
                                      </m:e>
                                      <m:sub>
                                        <m:r>
                                          <a:rPr lang="nl-NL" b="0" i="1" smtClean="0">
                                            <a:latin typeface="Cambria Math"/>
                                            <a:ea typeface="Cambria Math"/>
                                          </a:rPr>
                                          <m:t>𝑖</m:t>
                                        </m:r>
                                      </m:sub>
                                      <m:sup>
                                        <m:r>
                                          <a:rPr lang="nl-NL" b="0" i="1" smtClean="0">
                                            <a:latin typeface="Cambria Math"/>
                                            <a:ea typeface="Cambria Math"/>
                                          </a:rPr>
                                          <m:t>𝑏</m:t>
                                        </m:r>
                                      </m:sup>
                                    </m:sSubSup>
                                  </m:num>
                                  <m:den>
                                    <m:sSubSup>
                                      <m:sSubSupPr>
                                        <m:ctrlPr>
                                          <a:rPr lang="nl-NL" b="0" i="1" smtClean="0">
                                            <a:latin typeface="Cambria Math"/>
                                            <a:ea typeface="Cambria Math"/>
                                          </a:rPr>
                                        </m:ctrlPr>
                                      </m:sSubSupPr>
                                      <m:e>
                                        <m:r>
                                          <a:rPr lang="nl-NL" b="0" i="1" smtClean="0">
                                            <a:latin typeface="Cambria Math"/>
                                            <a:ea typeface="Cambria Math"/>
                                          </a:rPr>
                                          <m:t>𝑊</m:t>
                                        </m:r>
                                      </m:e>
                                      <m:sub>
                                        <m:r>
                                          <a:rPr lang="nl-NL" b="0" i="1" smtClean="0">
                                            <a:latin typeface="Cambria Math"/>
                                            <a:ea typeface="Cambria Math"/>
                                          </a:rPr>
                                          <m:t>𝑗</m:t>
                                        </m:r>
                                      </m:sub>
                                      <m:sup>
                                        <m:r>
                                          <a:rPr lang="nl-NL" b="0" i="1" smtClean="0">
                                            <a:latin typeface="Cambria Math"/>
                                            <a:ea typeface="Cambria Math"/>
                                          </a:rPr>
                                          <m:t>𝑏</m:t>
                                        </m:r>
                                      </m:sup>
                                    </m:sSubSup>
                                  </m:den>
                                </m:f>
                                <m:r>
                                  <a:rPr lang="nl-NL" b="0" i="1" smtClean="0">
                                    <a:latin typeface="Cambria Math"/>
                                    <a:ea typeface="Cambria Math"/>
                                  </a:rPr>
                                  <m:t>−</m:t>
                                </m:r>
                                <m:sSubSup>
                                  <m:sSubSupPr>
                                    <m:ctrlPr>
                                      <a:rPr lang="nl-NL" b="0" i="1" smtClean="0">
                                        <a:latin typeface="Cambria Math"/>
                                        <a:ea typeface="Cambria Math"/>
                                      </a:rPr>
                                    </m:ctrlPr>
                                  </m:sSubSupPr>
                                  <m:e>
                                    <m:r>
                                      <a:rPr lang="nl-NL" b="0" i="1" smtClean="0">
                                        <a:latin typeface="Cambria Math"/>
                                        <a:ea typeface="Cambria Math"/>
                                      </a:rPr>
                                      <m:t>𝑤</m:t>
                                    </m:r>
                                  </m:e>
                                  <m:sub>
                                    <m:r>
                                      <a:rPr lang="nl-NL" b="0" i="1" smtClean="0">
                                        <a:latin typeface="Cambria Math"/>
                                        <a:ea typeface="Cambria Math"/>
                                      </a:rPr>
                                      <m:t>𝑖</m:t>
                                    </m:r>
                                  </m:sub>
                                  <m:sup>
                                    <m:r>
                                      <a:rPr lang="nl-NL" b="0" i="1" smtClean="0">
                                        <a:latin typeface="Cambria Math"/>
                                        <a:ea typeface="Cambria Math"/>
                                      </a:rPr>
                                      <m:t>𝑏</m:t>
                                    </m:r>
                                  </m:sup>
                                </m:sSubSup>
                              </m:e>
                            </m:d>
                            <m:r>
                              <a:rPr lang="nl-NL" b="0" i="1" smtClean="0">
                                <a:latin typeface="Cambria Math"/>
                                <a:ea typeface="Cambria Math"/>
                              </a:rPr>
                              <m:t>, </m:t>
                            </m:r>
                            <m:r>
                              <a:rPr lang="nl-NL" b="0" i="1" smtClean="0">
                                <a:latin typeface="Cambria Math"/>
                                <a:ea typeface="Cambria Math"/>
                              </a:rPr>
                              <m:t>𝑖</m:t>
                            </m:r>
                            <m:r>
                              <a:rPr lang="nl-NL" b="0" i="1" smtClean="0">
                                <a:latin typeface="Cambria Math"/>
                                <a:ea typeface="Cambria Math"/>
                              </a:rPr>
                              <m:t>∈</m:t>
                            </m:r>
                            <m:sSub>
                              <m:sSubPr>
                                <m:ctrlPr>
                                  <a:rPr lang="nl-NL" b="0" i="1" smtClean="0">
                                    <a:latin typeface="Cambria Math"/>
                                    <a:ea typeface="Cambria Math"/>
                                  </a:rPr>
                                </m:ctrlPr>
                              </m:sSubPr>
                              <m:e>
                                <m:r>
                                  <a:rPr lang="nl-NL" b="0" i="1" smtClean="0">
                                    <a:latin typeface="Cambria Math"/>
                                    <a:ea typeface="Cambria Math"/>
                                  </a:rPr>
                                  <m:t>𝑆</m:t>
                                </m:r>
                              </m:e>
                              <m:sub>
                                <m:r>
                                  <a:rPr lang="nl-NL" b="0" i="1" smtClean="0">
                                    <a:latin typeface="Cambria Math"/>
                                    <a:ea typeface="Cambria Math"/>
                                  </a:rPr>
                                  <m:t>𝑗</m:t>
                                </m:r>
                              </m:sub>
                            </m:sSub>
                          </m:e>
                          <m:e>
                            <m:r>
                              <a:rPr lang="nl-NL" b="0" i="1" smtClean="0">
                                <a:latin typeface="Cambria Math"/>
                                <a:ea typeface="Cambria Math"/>
                              </a:rPr>
                              <m:t>−</m:t>
                            </m:r>
                            <m:d>
                              <m:dPr>
                                <m:ctrlPr>
                                  <a:rPr lang="nl-NL" b="0" i="1" smtClean="0">
                                    <a:latin typeface="Cambria Math"/>
                                    <a:ea typeface="Cambria Math"/>
                                  </a:rPr>
                                </m:ctrlPr>
                              </m:dPr>
                              <m:e>
                                <m:sSubSup>
                                  <m:sSubSupPr>
                                    <m:ctrlPr>
                                      <a:rPr lang="nl-NL" b="0" i="1" smtClean="0">
                                        <a:latin typeface="Cambria Math"/>
                                        <a:ea typeface="Cambria Math"/>
                                      </a:rPr>
                                    </m:ctrlPr>
                                  </m:sSubSupPr>
                                  <m:e>
                                    <m:r>
                                      <a:rPr lang="nl-NL" b="0" i="1" smtClean="0">
                                        <a:latin typeface="Cambria Math"/>
                                        <a:ea typeface="Cambria Math"/>
                                      </a:rPr>
                                      <m:t>𝑊</m:t>
                                    </m:r>
                                  </m:e>
                                  <m:sub>
                                    <m:r>
                                      <a:rPr lang="nl-NL" b="0" i="1" smtClean="0">
                                        <a:latin typeface="Cambria Math"/>
                                        <a:ea typeface="Cambria Math"/>
                                      </a:rPr>
                                      <m:t>𝑗</m:t>
                                    </m:r>
                                  </m:sub>
                                  <m:sup>
                                    <m:r>
                                      <a:rPr lang="nl-NL" b="0" i="1" smtClean="0">
                                        <a:latin typeface="Cambria Math"/>
                                        <a:ea typeface="Cambria Math"/>
                                      </a:rPr>
                                      <m:t>𝑝</m:t>
                                    </m:r>
                                  </m:sup>
                                </m:sSubSup>
                                <m:r>
                                  <a:rPr lang="nl-NL" b="0" i="1" smtClean="0">
                                    <a:latin typeface="Cambria Math"/>
                                    <a:ea typeface="Cambria Math"/>
                                  </a:rPr>
                                  <m:t>−</m:t>
                                </m:r>
                                <m:sSubSup>
                                  <m:sSubSupPr>
                                    <m:ctrlPr>
                                      <a:rPr lang="nl-NL" b="0" i="1" smtClean="0">
                                        <a:latin typeface="Cambria Math"/>
                                        <a:ea typeface="Cambria Math"/>
                                      </a:rPr>
                                    </m:ctrlPr>
                                  </m:sSubSupPr>
                                  <m:e>
                                    <m:r>
                                      <a:rPr lang="nl-NL" b="0" i="1" smtClean="0">
                                        <a:latin typeface="Cambria Math"/>
                                        <a:ea typeface="Cambria Math"/>
                                      </a:rPr>
                                      <m:t>𝑊</m:t>
                                    </m:r>
                                  </m:e>
                                  <m:sub>
                                    <m:r>
                                      <a:rPr lang="nl-NL" b="0" i="1" smtClean="0">
                                        <a:latin typeface="Cambria Math"/>
                                        <a:ea typeface="Cambria Math"/>
                                      </a:rPr>
                                      <m:t>𝑗</m:t>
                                    </m:r>
                                  </m:sub>
                                  <m:sup>
                                    <m:r>
                                      <a:rPr lang="nl-NL" b="0" i="1" smtClean="0">
                                        <a:latin typeface="Cambria Math"/>
                                        <a:ea typeface="Cambria Math"/>
                                      </a:rPr>
                                      <m:t>𝑏</m:t>
                                    </m:r>
                                  </m:sup>
                                </m:sSubSup>
                              </m:e>
                            </m:d>
                            <m:sSubSup>
                              <m:sSubSupPr>
                                <m:ctrlPr>
                                  <a:rPr lang="nl-NL" b="0" i="1" smtClean="0">
                                    <a:latin typeface="Cambria Math"/>
                                    <a:ea typeface="Cambria Math"/>
                                  </a:rPr>
                                </m:ctrlPr>
                              </m:sSubSupPr>
                              <m:e>
                                <m:r>
                                  <a:rPr lang="nl-NL" b="0" i="1" smtClean="0">
                                    <a:latin typeface="Cambria Math"/>
                                    <a:ea typeface="Cambria Math"/>
                                  </a:rPr>
                                  <m:t>𝑤</m:t>
                                </m:r>
                              </m:e>
                              <m:sub>
                                <m:r>
                                  <a:rPr lang="nl-NL" b="0" i="1" smtClean="0">
                                    <a:latin typeface="Cambria Math"/>
                                    <a:ea typeface="Cambria Math"/>
                                  </a:rPr>
                                  <m:t>𝑖</m:t>
                                </m:r>
                              </m:sub>
                              <m:sup>
                                <m:r>
                                  <a:rPr lang="nl-NL" b="0" i="1" smtClean="0">
                                    <a:latin typeface="Cambria Math"/>
                                    <a:ea typeface="Cambria Math"/>
                                  </a:rPr>
                                  <m:t>𝑏</m:t>
                                </m:r>
                              </m:sup>
                            </m:sSubSup>
                            <m:r>
                              <a:rPr lang="nl-NL" b="0" i="1" smtClean="0">
                                <a:latin typeface="Cambria Math"/>
                                <a:ea typeface="Cambria Math"/>
                              </a:rPr>
                              <m:t>, </m:t>
                            </m:r>
                            <m:r>
                              <a:rPr lang="nl-NL" b="0" i="1" smtClean="0">
                                <a:latin typeface="Cambria Math"/>
                                <a:ea typeface="Cambria Math"/>
                              </a:rPr>
                              <m:t>𝑖</m:t>
                            </m:r>
                            <m:r>
                              <a:rPr lang="nl-NL" b="0" i="1" smtClean="0">
                                <a:latin typeface="Cambria Math"/>
                                <a:ea typeface="Cambria Math"/>
                              </a:rPr>
                              <m:t>∉</m:t>
                            </m:r>
                            <m:sSub>
                              <m:sSubPr>
                                <m:ctrlPr>
                                  <a:rPr lang="nl-NL" b="0" i="1" smtClean="0">
                                    <a:latin typeface="Cambria Math"/>
                                    <a:ea typeface="Cambria Math"/>
                                  </a:rPr>
                                </m:ctrlPr>
                              </m:sSubPr>
                              <m:e>
                                <m:r>
                                  <a:rPr lang="nl-NL" b="0" i="1" smtClean="0">
                                    <a:latin typeface="Cambria Math"/>
                                    <a:ea typeface="Cambria Math"/>
                                  </a:rPr>
                                  <m:t>𝑆</m:t>
                                </m:r>
                              </m:e>
                              <m:sub>
                                <m:r>
                                  <a:rPr lang="nl-NL" b="0" i="1" smtClean="0">
                                    <a:latin typeface="Cambria Math"/>
                                    <a:ea typeface="Cambria Math"/>
                                  </a:rPr>
                                  <m:t>𝑗</m:t>
                                </m:r>
                              </m:sub>
                            </m:sSub>
                          </m:e>
                        </m:eqArr>
                      </m:e>
                    </m:d>
                  </m:oMath>
                </a14:m>
                <a:endParaRPr lang="nl-NL" dirty="0" smtClean="0"/>
              </a:p>
              <a:p>
                <a:pPr algn="just"/>
                <a:endParaRPr lang="nl-NL" dirty="0"/>
              </a:p>
              <a:p>
                <a:pPr algn="just"/>
                <a:endParaRPr lang="nl-NL" dirty="0" smtClean="0"/>
              </a:p>
              <a:p>
                <a:pPr algn="just"/>
                <a:endParaRPr lang="nl-NL" dirty="0" smtClean="0"/>
              </a:p>
              <a:p>
                <a:pPr algn="just"/>
                <a:r>
                  <a:rPr lang="nl-NL" dirty="0" err="1" smtClean="0"/>
                  <a:t>and</a:t>
                </a:r>
                <a:r>
                  <a:rPr lang="nl-NL" dirty="0" smtClean="0"/>
                  <a:t> 		</a:t>
                </a:r>
                <a14:m>
                  <m:oMath xmlns:m="http://schemas.openxmlformats.org/officeDocument/2006/math">
                    <m:sSub>
                      <m:sSubPr>
                        <m:ctrlPr>
                          <a:rPr lang="nl-NL" b="0" i="1" smtClean="0">
                            <a:latin typeface="Cambria Math"/>
                            <a:ea typeface="Cambria Math"/>
                          </a:rPr>
                        </m:ctrlPr>
                      </m:sSubPr>
                      <m:e>
                        <m:r>
                          <a:rPr lang="nl-NL" i="1" smtClean="0">
                            <a:latin typeface="Cambria Math"/>
                            <a:ea typeface="Cambria Math"/>
                          </a:rPr>
                          <m:t>𝜃</m:t>
                        </m:r>
                      </m:e>
                      <m:sub>
                        <m:r>
                          <a:rPr lang="nl-NL" b="0" i="1" smtClean="0">
                            <a:latin typeface="Cambria Math"/>
                            <a:ea typeface="Cambria Math"/>
                          </a:rPr>
                          <m:t>𝑗</m:t>
                        </m:r>
                      </m:sub>
                    </m:sSub>
                    <m:d>
                      <m:dPr>
                        <m:ctrlPr>
                          <a:rPr lang="nl-NL" i="1">
                            <a:latin typeface="Cambria Math"/>
                            <a:ea typeface="Cambria Math"/>
                          </a:rPr>
                        </m:ctrlPr>
                      </m:dPr>
                      <m:e>
                        <m:r>
                          <a:rPr lang="nl-NL" i="1">
                            <a:latin typeface="Cambria Math"/>
                            <a:ea typeface="Cambria Math"/>
                          </a:rPr>
                          <m:t>𝑖</m:t>
                        </m:r>
                      </m:e>
                    </m:d>
                    <m:r>
                      <a:rPr lang="nl-NL" i="1">
                        <a:latin typeface="Cambria Math"/>
                        <a:ea typeface="Cambria Math"/>
                      </a:rPr>
                      <m:t>=</m:t>
                    </m:r>
                    <m:d>
                      <m:dPr>
                        <m:begChr m:val="{"/>
                        <m:endChr m:val=""/>
                        <m:ctrlPr>
                          <a:rPr lang="nl-NL" i="1">
                            <a:latin typeface="Cambria Math"/>
                            <a:ea typeface="Cambria Math"/>
                          </a:rPr>
                        </m:ctrlPr>
                      </m:dPr>
                      <m:e>
                        <m:eqArr>
                          <m:eqArrPr>
                            <m:ctrlPr>
                              <a:rPr lang="nl-NL" i="1">
                                <a:latin typeface="Cambria Math"/>
                                <a:ea typeface="Cambria Math"/>
                              </a:rPr>
                            </m:ctrlPr>
                          </m:eqArrPr>
                          <m:e>
                            <m:d>
                              <m:dPr>
                                <m:ctrlPr>
                                  <a:rPr lang="nl-NL" i="1">
                                    <a:latin typeface="Cambria Math"/>
                                    <a:ea typeface="Cambria Math"/>
                                  </a:rPr>
                                </m:ctrlPr>
                              </m:dPr>
                              <m:e>
                                <m:sSubSup>
                                  <m:sSubSupPr>
                                    <m:ctrlPr>
                                      <a:rPr lang="nl-NL" i="1">
                                        <a:latin typeface="Cambria Math"/>
                                        <a:ea typeface="Cambria Math"/>
                                      </a:rPr>
                                    </m:ctrlPr>
                                  </m:sSubSupPr>
                                  <m:e>
                                    <m:r>
                                      <a:rPr lang="nl-NL" i="1">
                                        <a:latin typeface="Cambria Math"/>
                                        <a:ea typeface="Cambria Math"/>
                                      </a:rPr>
                                      <m:t>𝑊</m:t>
                                    </m:r>
                                  </m:e>
                                  <m:sub>
                                    <m:r>
                                      <a:rPr lang="nl-NL" i="1">
                                        <a:latin typeface="Cambria Math"/>
                                        <a:ea typeface="Cambria Math"/>
                                      </a:rPr>
                                      <m:t>𝑗</m:t>
                                    </m:r>
                                  </m:sub>
                                  <m:sup>
                                    <m:r>
                                      <a:rPr lang="nl-NL" i="1">
                                        <a:latin typeface="Cambria Math"/>
                                        <a:ea typeface="Cambria Math"/>
                                      </a:rPr>
                                      <m:t>𝑝</m:t>
                                    </m:r>
                                  </m:sup>
                                </m:sSubSup>
                                <m:r>
                                  <a:rPr lang="nl-NL" i="1">
                                    <a:latin typeface="Cambria Math"/>
                                    <a:ea typeface="Cambria Math"/>
                                  </a:rPr>
                                  <m:t>−</m:t>
                                </m:r>
                                <m:sSubSup>
                                  <m:sSubSupPr>
                                    <m:ctrlPr>
                                      <a:rPr lang="nl-NL" i="1">
                                        <a:latin typeface="Cambria Math"/>
                                        <a:ea typeface="Cambria Math"/>
                                      </a:rPr>
                                    </m:ctrlPr>
                                  </m:sSubSupPr>
                                  <m:e>
                                    <m:f>
                                      <m:fPr>
                                        <m:ctrlPr>
                                          <a:rPr lang="nl-NL" i="1" smtClean="0">
                                            <a:latin typeface="Cambria Math"/>
                                            <a:ea typeface="Cambria Math"/>
                                          </a:rPr>
                                        </m:ctrlPr>
                                      </m:fPr>
                                      <m:num>
                                        <m:sSubSup>
                                          <m:sSubSupPr>
                                            <m:ctrlPr>
                                              <a:rPr lang="nl-NL" b="0" i="1" smtClean="0">
                                                <a:latin typeface="Cambria Math"/>
                                                <a:ea typeface="Cambria Math"/>
                                              </a:rPr>
                                            </m:ctrlPr>
                                          </m:sSubSupPr>
                                          <m:e>
                                            <m:r>
                                              <a:rPr lang="nl-NL" b="0" i="1" smtClean="0">
                                                <a:latin typeface="Cambria Math"/>
                                                <a:ea typeface="Cambria Math"/>
                                              </a:rPr>
                                              <m:t>𝑊</m:t>
                                            </m:r>
                                          </m:e>
                                          <m:sub>
                                            <m:r>
                                              <a:rPr lang="nl-NL" b="0" i="1" smtClean="0">
                                                <a:latin typeface="Cambria Math"/>
                                                <a:ea typeface="Cambria Math"/>
                                              </a:rPr>
                                              <m:t>𝑗</m:t>
                                            </m:r>
                                          </m:sub>
                                          <m:sup>
                                            <m:r>
                                              <a:rPr lang="nl-NL" b="0" i="1" smtClean="0">
                                                <a:latin typeface="Cambria Math"/>
                                                <a:ea typeface="Cambria Math"/>
                                              </a:rPr>
                                              <m:t>𝑝</m:t>
                                            </m:r>
                                          </m:sup>
                                        </m:sSubSup>
                                      </m:num>
                                      <m:den>
                                        <m:sSubSup>
                                          <m:sSubSupPr>
                                            <m:ctrlPr>
                                              <a:rPr lang="nl-NL" b="0" i="1" smtClean="0">
                                                <a:latin typeface="Cambria Math"/>
                                                <a:ea typeface="Cambria Math"/>
                                              </a:rPr>
                                            </m:ctrlPr>
                                          </m:sSubSupPr>
                                          <m:e>
                                            <m:r>
                                              <a:rPr lang="nl-NL" b="0" i="1" smtClean="0">
                                                <a:latin typeface="Cambria Math"/>
                                                <a:ea typeface="Cambria Math"/>
                                              </a:rPr>
                                              <m:t>𝑊</m:t>
                                            </m:r>
                                          </m:e>
                                          <m:sub>
                                            <m:r>
                                              <a:rPr lang="nl-NL" b="0" i="1" smtClean="0">
                                                <a:latin typeface="Cambria Math"/>
                                                <a:ea typeface="Cambria Math"/>
                                              </a:rPr>
                                              <m:t>𝑗</m:t>
                                            </m:r>
                                          </m:sub>
                                          <m:sup>
                                            <m:r>
                                              <a:rPr lang="nl-NL" b="0" i="1" smtClean="0">
                                                <a:latin typeface="Cambria Math"/>
                                                <a:ea typeface="Cambria Math"/>
                                              </a:rPr>
                                              <m:t>𝑏</m:t>
                                            </m:r>
                                          </m:sup>
                                        </m:sSubSup>
                                      </m:den>
                                    </m:f>
                                    <m:r>
                                      <a:rPr lang="nl-NL" i="1">
                                        <a:latin typeface="Cambria Math"/>
                                        <a:ea typeface="Cambria Math"/>
                                      </a:rPr>
                                      <m:t>𝑊</m:t>
                                    </m:r>
                                  </m:e>
                                  <m:sub>
                                    <m:r>
                                      <a:rPr lang="nl-NL" i="1">
                                        <a:latin typeface="Cambria Math"/>
                                        <a:ea typeface="Cambria Math"/>
                                      </a:rPr>
                                      <m:t>𝑗</m:t>
                                    </m:r>
                                  </m:sub>
                                  <m:sup>
                                    <m:r>
                                      <a:rPr lang="nl-NL" i="1">
                                        <a:latin typeface="Cambria Math"/>
                                        <a:ea typeface="Cambria Math"/>
                                      </a:rPr>
                                      <m:t>𝑏</m:t>
                                    </m:r>
                                  </m:sup>
                                </m:sSubSup>
                              </m:e>
                            </m:d>
                            <m:r>
                              <a:rPr lang="nl-NL" i="1">
                                <a:latin typeface="Cambria Math"/>
                                <a:ea typeface="Cambria Math"/>
                              </a:rPr>
                              <m:t>, </m:t>
                            </m:r>
                            <m:r>
                              <a:rPr lang="nl-NL" i="1">
                                <a:latin typeface="Cambria Math"/>
                                <a:ea typeface="Cambria Math"/>
                              </a:rPr>
                              <m:t>𝑖</m:t>
                            </m:r>
                            <m:r>
                              <a:rPr lang="nl-NL" i="1">
                                <a:latin typeface="Cambria Math"/>
                                <a:ea typeface="Cambria Math"/>
                              </a:rPr>
                              <m:t>∈</m:t>
                            </m:r>
                            <m:sSub>
                              <m:sSubPr>
                                <m:ctrlPr>
                                  <a:rPr lang="nl-NL" i="1">
                                    <a:latin typeface="Cambria Math"/>
                                    <a:ea typeface="Cambria Math"/>
                                  </a:rPr>
                                </m:ctrlPr>
                              </m:sSubPr>
                              <m:e>
                                <m:r>
                                  <a:rPr lang="nl-NL" i="1">
                                    <a:latin typeface="Cambria Math"/>
                                    <a:ea typeface="Cambria Math"/>
                                  </a:rPr>
                                  <m:t>𝑆</m:t>
                                </m:r>
                              </m:e>
                              <m:sub>
                                <m:r>
                                  <a:rPr lang="nl-NL" i="1">
                                    <a:latin typeface="Cambria Math"/>
                                    <a:ea typeface="Cambria Math"/>
                                  </a:rPr>
                                  <m:t>𝑗</m:t>
                                </m:r>
                              </m:sub>
                            </m:sSub>
                          </m:e>
                          <m:e>
                            <m:r>
                              <a:rPr lang="nl-NL" b="0" i="1" smtClean="0">
                                <a:latin typeface="Cambria Math"/>
                                <a:ea typeface="Cambria Math"/>
                              </a:rPr>
                              <m:t>0</m:t>
                            </m:r>
                            <m:r>
                              <a:rPr lang="nl-NL" i="1">
                                <a:latin typeface="Cambria Math"/>
                                <a:ea typeface="Cambria Math"/>
                              </a:rPr>
                              <m:t>, </m:t>
                            </m:r>
                            <m:r>
                              <a:rPr lang="nl-NL" i="1">
                                <a:latin typeface="Cambria Math"/>
                                <a:ea typeface="Cambria Math"/>
                              </a:rPr>
                              <m:t>𝑖</m:t>
                            </m:r>
                            <m:r>
                              <a:rPr lang="nl-NL" i="1">
                                <a:latin typeface="Cambria Math"/>
                                <a:ea typeface="Cambria Math"/>
                              </a:rPr>
                              <m:t>∉</m:t>
                            </m:r>
                            <m:sSub>
                              <m:sSubPr>
                                <m:ctrlPr>
                                  <a:rPr lang="nl-NL" i="1">
                                    <a:latin typeface="Cambria Math"/>
                                    <a:ea typeface="Cambria Math"/>
                                  </a:rPr>
                                </m:ctrlPr>
                              </m:sSubPr>
                              <m:e>
                                <m:r>
                                  <a:rPr lang="nl-NL" i="1">
                                    <a:latin typeface="Cambria Math"/>
                                    <a:ea typeface="Cambria Math"/>
                                  </a:rPr>
                                  <m:t>𝑆</m:t>
                                </m:r>
                              </m:e>
                              <m:sub>
                                <m:r>
                                  <a:rPr lang="nl-NL" i="1">
                                    <a:latin typeface="Cambria Math"/>
                                    <a:ea typeface="Cambria Math"/>
                                  </a:rPr>
                                  <m:t>𝑗</m:t>
                                </m:r>
                              </m:sub>
                            </m:sSub>
                          </m:e>
                        </m:eqArr>
                      </m:e>
                    </m:d>
                  </m:oMath>
                </a14:m>
                <a:endParaRPr lang="nl-NL" dirty="0" smtClean="0"/>
              </a:p>
              <a:p>
                <a:pPr algn="just"/>
                <a:endParaRPr lang="nl-N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3883" y="1677194"/>
                <a:ext cx="13446592" cy="6317799"/>
              </a:xfrm>
              <a:blipFill rotWithShape="1">
                <a:blip r:embed="rId2"/>
                <a:stretch>
                  <a:fillRect l="-725" t="-24397" b="-5207"/>
                </a:stretch>
              </a:blipFill>
            </p:spPr>
            <p:txBody>
              <a:bodyPr/>
              <a:lstStyle/>
              <a:p>
                <a:r>
                  <a:rPr lang="nl-NL">
                    <a:noFill/>
                  </a:rPr>
                  <a:t> </a:t>
                </a:r>
              </a:p>
            </p:txBody>
          </p:sp>
        </mc:Fallback>
      </mc:AlternateContent>
      <p:sp>
        <p:nvSpPr>
          <p:cNvPr id="4" name="Slide Number Placeholder 3"/>
          <p:cNvSpPr>
            <a:spLocks noGrp="1"/>
          </p:cNvSpPr>
          <p:nvPr>
            <p:ph type="sldNum" sz="quarter" idx="12"/>
          </p:nvPr>
        </p:nvSpPr>
        <p:spPr/>
        <p:txBody>
          <a:bodyPr/>
          <a:lstStyle/>
          <a:p>
            <a:fld id="{1336C48C-F87C-4E4B-81EF-5027B17D1F61}" type="slidenum">
              <a:rPr lang="nl-NL" smtClean="0"/>
              <a:pPr/>
              <a:t>17</a:t>
            </a:fld>
            <a:endParaRPr lang="nl-NL"/>
          </a:p>
        </p:txBody>
      </p:sp>
      <p:sp>
        <p:nvSpPr>
          <p:cNvPr id="5" name="TextBox 4"/>
          <p:cNvSpPr txBox="1"/>
          <p:nvPr/>
        </p:nvSpPr>
        <p:spPr>
          <a:xfrm>
            <a:off x="11785600" y="5106194"/>
            <a:ext cx="3886200" cy="830997"/>
          </a:xfrm>
          <a:prstGeom prst="rect">
            <a:avLst/>
          </a:prstGeom>
          <a:noFill/>
          <a:ln>
            <a:solidFill>
              <a:schemeClr val="accent1"/>
            </a:solidFill>
          </a:ln>
        </p:spPr>
        <p:txBody>
          <a:bodyPr wrap="square" rtlCol="0">
            <a:spAutoFit/>
          </a:bodyPr>
          <a:lstStyle/>
          <a:p>
            <a:r>
              <a:rPr lang="nl-NL" sz="1600" dirty="0" smtClean="0"/>
              <a:t>See RiskMetrics </a:t>
            </a:r>
            <a:r>
              <a:rPr lang="nl-NL" sz="1600" dirty="0" err="1" smtClean="0"/>
              <a:t>working</a:t>
            </a:r>
            <a:r>
              <a:rPr lang="nl-NL" sz="1600" dirty="0" smtClean="0"/>
              <a:t> paper ‘Risk </a:t>
            </a:r>
            <a:r>
              <a:rPr lang="nl-NL" sz="1600" dirty="0" err="1" smtClean="0"/>
              <a:t>attribution</a:t>
            </a:r>
            <a:r>
              <a:rPr lang="nl-NL" sz="1600" dirty="0" smtClean="0"/>
              <a:t> </a:t>
            </a:r>
            <a:r>
              <a:rPr lang="nl-NL" sz="1600" dirty="0" err="1" smtClean="0"/>
              <a:t>for</a:t>
            </a:r>
            <a:r>
              <a:rPr lang="nl-NL" sz="1600" dirty="0" smtClean="0"/>
              <a:t> </a:t>
            </a:r>
            <a:r>
              <a:rPr lang="nl-NL" sz="1600" dirty="0" err="1" smtClean="0"/>
              <a:t>asset</a:t>
            </a:r>
            <a:r>
              <a:rPr lang="nl-NL" sz="1600" dirty="0" smtClean="0"/>
              <a:t> managers’ </a:t>
            </a:r>
            <a:r>
              <a:rPr lang="nl-NL" sz="1600" dirty="0" err="1" smtClean="0"/>
              <a:t>by</a:t>
            </a:r>
            <a:r>
              <a:rPr lang="nl-NL" sz="1600" dirty="0" smtClean="0"/>
              <a:t> </a:t>
            </a:r>
            <a:r>
              <a:rPr lang="nl-NL" sz="1600" dirty="0" err="1" smtClean="0"/>
              <a:t>Jorge</a:t>
            </a:r>
            <a:r>
              <a:rPr lang="nl-NL" sz="1600" dirty="0" smtClean="0"/>
              <a:t> Mina (2002)</a:t>
            </a:r>
            <a:endParaRPr lang="nl-NL" sz="1600" dirty="0"/>
          </a:p>
        </p:txBody>
      </p:sp>
    </p:spTree>
    <p:extLst>
      <p:ext uri="{BB962C8B-B14F-4D97-AF65-F5344CB8AC3E}">
        <p14:creationId xmlns:p14="http://schemas.microsoft.com/office/powerpoint/2010/main" val="235464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Dynamic</a:t>
            </a:r>
            <a:r>
              <a:rPr lang="nl-NL" dirty="0" smtClean="0"/>
              <a:t> risk </a:t>
            </a:r>
            <a:r>
              <a:rPr lang="nl-NL" dirty="0" err="1" smtClean="0"/>
              <a:t>attribution</a:t>
            </a:r>
            <a:endParaRPr lang="nl-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7084866"/>
              </p:ext>
            </p:extLst>
          </p:nvPr>
        </p:nvGraphicFramePr>
        <p:xfrm>
          <a:off x="508000" y="1829594"/>
          <a:ext cx="13446125" cy="2667000"/>
        </p:xfrm>
        <a:graphic>
          <a:graphicData uri="http://schemas.openxmlformats.org/drawingml/2006/table">
            <a:tbl>
              <a:tblPr firstRow="1" bandRow="1">
                <a:tableStyleId>{5C22544A-7EE6-4342-B048-85BDC9FD1C3A}</a:tableStyleId>
              </a:tblPr>
              <a:tblGrid>
                <a:gridCol w="1365250"/>
                <a:gridCol w="2476500"/>
                <a:gridCol w="1920875"/>
                <a:gridCol w="1920875"/>
                <a:gridCol w="1920875"/>
                <a:gridCol w="1920875"/>
                <a:gridCol w="1920875"/>
              </a:tblGrid>
              <a:tr h="370840">
                <a:tc>
                  <a:txBody>
                    <a:bodyPr/>
                    <a:lstStyle/>
                    <a:p>
                      <a:r>
                        <a:rPr lang="nl-NL" dirty="0" err="1" smtClean="0"/>
                        <a:t>Asset</a:t>
                      </a:r>
                      <a:endParaRPr lang="nl-NL" dirty="0"/>
                    </a:p>
                  </a:txBody>
                  <a:tcPr/>
                </a:tc>
                <a:tc>
                  <a:txBody>
                    <a:bodyPr/>
                    <a:lstStyle/>
                    <a:p>
                      <a:r>
                        <a:rPr lang="nl-NL" dirty="0" smtClean="0"/>
                        <a:t>MW</a:t>
                      </a:r>
                      <a:endParaRPr lang="nl-NL" dirty="0"/>
                    </a:p>
                  </a:txBody>
                  <a:tcPr/>
                </a:tc>
                <a:tc>
                  <a:txBody>
                    <a:bodyPr/>
                    <a:lstStyle/>
                    <a:p>
                      <a:r>
                        <a:rPr lang="nl-NL" dirty="0" smtClean="0"/>
                        <a:t>Vol(%)</a:t>
                      </a:r>
                      <a:endParaRPr lang="nl-NL" dirty="0"/>
                    </a:p>
                  </a:txBody>
                  <a:tcPr/>
                </a:tc>
                <a:tc gridSpan="4">
                  <a:txBody>
                    <a:bodyPr/>
                    <a:lstStyle/>
                    <a:p>
                      <a:r>
                        <a:rPr lang="nl-NL" dirty="0" err="1" smtClean="0"/>
                        <a:t>Correlations</a:t>
                      </a:r>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r>
              <a:tr h="370840">
                <a:tc>
                  <a:txBody>
                    <a:bodyPr/>
                    <a:lstStyle/>
                    <a:p>
                      <a:pPr algn="ctr"/>
                      <a:r>
                        <a:rPr lang="nl-NL" dirty="0" smtClean="0"/>
                        <a:t>1</a:t>
                      </a:r>
                      <a:endParaRPr lang="nl-NL" dirty="0"/>
                    </a:p>
                  </a:txBody>
                  <a:tcPr/>
                </a:tc>
                <a:tc>
                  <a:txBody>
                    <a:bodyPr/>
                    <a:lstStyle/>
                    <a:p>
                      <a:pPr algn="ctr"/>
                      <a:r>
                        <a:rPr lang="nl-NL" dirty="0" smtClean="0"/>
                        <a:t>30</a:t>
                      </a:r>
                      <a:endParaRPr lang="nl-NL" dirty="0"/>
                    </a:p>
                  </a:txBody>
                  <a:tcPr/>
                </a:tc>
                <a:tc>
                  <a:txBody>
                    <a:bodyPr/>
                    <a:lstStyle/>
                    <a:p>
                      <a:pPr algn="ctr"/>
                      <a:r>
                        <a:rPr lang="nl-NL" dirty="0" smtClean="0"/>
                        <a:t>10%</a:t>
                      </a:r>
                      <a:endParaRPr lang="nl-NL" dirty="0"/>
                    </a:p>
                  </a:txBody>
                  <a:tcPr/>
                </a:tc>
                <a:tc>
                  <a:txBody>
                    <a:bodyPr/>
                    <a:lstStyle/>
                    <a:p>
                      <a:pPr algn="ctr"/>
                      <a:r>
                        <a:rPr lang="nl-NL" dirty="0" smtClean="0"/>
                        <a:t>1.0</a:t>
                      </a:r>
                      <a:endParaRPr lang="nl-NL" dirty="0"/>
                    </a:p>
                  </a:txBody>
                  <a:tcPr/>
                </a:tc>
                <a:tc>
                  <a:txBody>
                    <a:bodyPr/>
                    <a:lstStyle/>
                    <a:p>
                      <a:pPr algn="ctr"/>
                      <a:r>
                        <a:rPr lang="nl-NL" dirty="0" smtClean="0"/>
                        <a:t>0.5</a:t>
                      </a:r>
                      <a:endParaRPr lang="nl-NL" dirty="0"/>
                    </a:p>
                  </a:txBody>
                  <a:tcPr/>
                </a:tc>
                <a:tc>
                  <a:txBody>
                    <a:bodyPr/>
                    <a:lstStyle/>
                    <a:p>
                      <a:pPr algn="ctr"/>
                      <a:r>
                        <a:rPr lang="nl-NL" dirty="0" smtClean="0"/>
                        <a:t>0.5</a:t>
                      </a:r>
                      <a:endParaRPr lang="nl-NL" dirty="0"/>
                    </a:p>
                  </a:txBody>
                  <a:tcPr/>
                </a:tc>
                <a:tc>
                  <a:txBody>
                    <a:bodyPr/>
                    <a:lstStyle/>
                    <a:p>
                      <a:pPr algn="ctr"/>
                      <a:r>
                        <a:rPr lang="nl-NL" dirty="0" smtClean="0"/>
                        <a:t>0.5</a:t>
                      </a:r>
                      <a:endParaRPr lang="nl-NL" dirty="0"/>
                    </a:p>
                  </a:txBody>
                  <a:tcPr/>
                </a:tc>
              </a:tr>
              <a:tr h="370840">
                <a:tc>
                  <a:txBody>
                    <a:bodyPr/>
                    <a:lstStyle/>
                    <a:p>
                      <a:pPr algn="ctr"/>
                      <a:r>
                        <a:rPr lang="nl-NL" dirty="0" smtClean="0"/>
                        <a:t>2</a:t>
                      </a:r>
                      <a:endParaRPr lang="nl-NL" dirty="0"/>
                    </a:p>
                  </a:txBody>
                  <a:tcPr/>
                </a:tc>
                <a:tc>
                  <a:txBody>
                    <a:bodyPr/>
                    <a:lstStyle/>
                    <a:p>
                      <a:pPr algn="ctr"/>
                      <a:r>
                        <a:rPr lang="nl-NL" dirty="0" smtClean="0"/>
                        <a:t>40</a:t>
                      </a:r>
                      <a:endParaRPr lang="nl-NL" dirty="0"/>
                    </a:p>
                  </a:txBody>
                  <a:tcPr/>
                </a:tc>
                <a:tc>
                  <a:txBody>
                    <a:bodyPr/>
                    <a:lstStyle/>
                    <a:p>
                      <a:pPr algn="ctr"/>
                      <a:r>
                        <a:rPr lang="nl-NL" dirty="0" smtClean="0"/>
                        <a:t>15%</a:t>
                      </a:r>
                      <a:endParaRPr lang="nl-NL" dirty="0"/>
                    </a:p>
                  </a:txBody>
                  <a:tcPr/>
                </a:tc>
                <a:tc>
                  <a:txBody>
                    <a:bodyPr/>
                    <a:lstStyle/>
                    <a:p>
                      <a:pPr algn="ctr"/>
                      <a:r>
                        <a:rPr lang="nl-NL" dirty="0" smtClean="0"/>
                        <a:t>0.5</a:t>
                      </a:r>
                      <a:endParaRPr lang="nl-NL"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dirty="0" smtClean="0"/>
                        <a:t>1.0</a:t>
                      </a:r>
                    </a:p>
                  </a:txBody>
                  <a:tcPr/>
                </a:tc>
                <a:tc>
                  <a:txBody>
                    <a:bodyPr/>
                    <a:lstStyle/>
                    <a:p>
                      <a:pPr algn="ctr"/>
                      <a:r>
                        <a:rPr lang="nl-NL" dirty="0" smtClean="0"/>
                        <a:t>0.5</a:t>
                      </a:r>
                      <a:endParaRPr lang="nl-NL" dirty="0"/>
                    </a:p>
                  </a:txBody>
                  <a:tcPr/>
                </a:tc>
                <a:tc>
                  <a:txBody>
                    <a:bodyPr/>
                    <a:lstStyle/>
                    <a:p>
                      <a:pPr algn="ctr"/>
                      <a:r>
                        <a:rPr lang="nl-NL" dirty="0" smtClean="0"/>
                        <a:t>0.5</a:t>
                      </a:r>
                      <a:endParaRPr lang="nl-NL" dirty="0"/>
                    </a:p>
                  </a:txBody>
                  <a:tcPr/>
                </a:tc>
              </a:tr>
              <a:tr h="370840">
                <a:tc>
                  <a:txBody>
                    <a:bodyPr/>
                    <a:lstStyle/>
                    <a:p>
                      <a:pPr algn="ctr"/>
                      <a:r>
                        <a:rPr lang="nl-NL" dirty="0" smtClean="0"/>
                        <a:t>3</a:t>
                      </a:r>
                      <a:endParaRPr lang="nl-NL" dirty="0"/>
                    </a:p>
                  </a:txBody>
                  <a:tcPr/>
                </a:tc>
                <a:tc>
                  <a:txBody>
                    <a:bodyPr/>
                    <a:lstStyle/>
                    <a:p>
                      <a:pPr algn="ctr"/>
                      <a:r>
                        <a:rPr lang="nl-NL" dirty="0" smtClean="0"/>
                        <a:t>30</a:t>
                      </a:r>
                      <a:endParaRPr lang="nl-NL" dirty="0"/>
                    </a:p>
                  </a:txBody>
                  <a:tcPr/>
                </a:tc>
                <a:tc>
                  <a:txBody>
                    <a:bodyPr/>
                    <a:lstStyle/>
                    <a:p>
                      <a:pPr algn="ctr"/>
                      <a:r>
                        <a:rPr lang="nl-NL" dirty="0" smtClean="0"/>
                        <a:t>20%</a:t>
                      </a:r>
                      <a:endParaRPr lang="nl-NL" dirty="0"/>
                    </a:p>
                  </a:txBody>
                  <a:tcPr/>
                </a:tc>
                <a:tc>
                  <a:txBody>
                    <a:bodyPr/>
                    <a:lstStyle/>
                    <a:p>
                      <a:pPr algn="ctr"/>
                      <a:r>
                        <a:rPr lang="nl-NL" dirty="0" smtClean="0"/>
                        <a:t>0.5</a:t>
                      </a:r>
                      <a:endParaRPr lang="nl-NL" dirty="0"/>
                    </a:p>
                  </a:txBody>
                  <a:tcPr/>
                </a:tc>
                <a:tc>
                  <a:txBody>
                    <a:bodyPr/>
                    <a:lstStyle/>
                    <a:p>
                      <a:pPr algn="ctr"/>
                      <a:r>
                        <a:rPr lang="nl-NL" dirty="0" smtClean="0"/>
                        <a:t>0.5</a:t>
                      </a:r>
                      <a:endParaRPr lang="nl-NL" dirty="0"/>
                    </a:p>
                  </a:txBody>
                  <a:tcPr/>
                </a:tc>
                <a:tc>
                  <a:txBody>
                    <a:bodyPr/>
                    <a:lstStyle/>
                    <a:p>
                      <a:pPr algn="ctr"/>
                      <a:r>
                        <a:rPr lang="nl-NL" dirty="0" smtClean="0"/>
                        <a:t>1.0</a:t>
                      </a:r>
                      <a:endParaRPr lang="nl-NL" dirty="0"/>
                    </a:p>
                  </a:txBody>
                  <a:tcPr/>
                </a:tc>
                <a:tc>
                  <a:txBody>
                    <a:bodyPr/>
                    <a:lstStyle/>
                    <a:p>
                      <a:pPr algn="ctr"/>
                      <a:r>
                        <a:rPr lang="nl-NL" dirty="0" smtClean="0"/>
                        <a:t>0.5</a:t>
                      </a:r>
                      <a:endParaRPr lang="nl-NL" dirty="0"/>
                    </a:p>
                  </a:txBody>
                  <a:tcPr/>
                </a:tc>
              </a:tr>
              <a:tr h="370840">
                <a:tc>
                  <a:txBody>
                    <a:bodyPr/>
                    <a:lstStyle/>
                    <a:p>
                      <a:pPr algn="ctr"/>
                      <a:r>
                        <a:rPr lang="nl-NL" dirty="0" smtClean="0"/>
                        <a:t>4</a:t>
                      </a:r>
                      <a:endParaRPr lang="nl-NL" dirty="0"/>
                    </a:p>
                  </a:txBody>
                  <a:tcPr/>
                </a:tc>
                <a:tc>
                  <a:txBody>
                    <a:bodyPr/>
                    <a:lstStyle/>
                    <a:p>
                      <a:pPr algn="ctr"/>
                      <a:r>
                        <a:rPr lang="nl-NL" dirty="0" smtClean="0"/>
                        <a:t>10</a:t>
                      </a:r>
                      <a:endParaRPr lang="nl-NL" dirty="0"/>
                    </a:p>
                  </a:txBody>
                  <a:tcPr/>
                </a:tc>
                <a:tc>
                  <a:txBody>
                    <a:bodyPr/>
                    <a:lstStyle/>
                    <a:p>
                      <a:pPr algn="ctr"/>
                      <a:r>
                        <a:rPr lang="nl-NL" dirty="0" smtClean="0"/>
                        <a:t>15%</a:t>
                      </a:r>
                      <a:endParaRPr lang="nl-NL" dirty="0"/>
                    </a:p>
                  </a:txBody>
                  <a:tcPr/>
                </a:tc>
                <a:tc>
                  <a:txBody>
                    <a:bodyPr/>
                    <a:lstStyle/>
                    <a:p>
                      <a:pPr algn="ctr"/>
                      <a:r>
                        <a:rPr lang="nl-NL" dirty="0" smtClean="0"/>
                        <a:t>0.5</a:t>
                      </a:r>
                      <a:endParaRPr lang="nl-NL" dirty="0"/>
                    </a:p>
                  </a:txBody>
                  <a:tcPr/>
                </a:tc>
                <a:tc>
                  <a:txBody>
                    <a:bodyPr/>
                    <a:lstStyle/>
                    <a:p>
                      <a:pPr algn="ctr"/>
                      <a:r>
                        <a:rPr lang="nl-NL" dirty="0" smtClean="0"/>
                        <a:t>0.5</a:t>
                      </a:r>
                      <a:endParaRPr lang="nl-NL" dirty="0"/>
                    </a:p>
                  </a:txBody>
                  <a:tcPr/>
                </a:tc>
                <a:tc>
                  <a:txBody>
                    <a:bodyPr/>
                    <a:lstStyle/>
                    <a:p>
                      <a:pPr algn="ctr"/>
                      <a:r>
                        <a:rPr lang="nl-NL" dirty="0" smtClean="0"/>
                        <a:t>0.5</a:t>
                      </a:r>
                      <a:endParaRPr lang="nl-NL" dirty="0"/>
                    </a:p>
                  </a:txBody>
                  <a:tcPr/>
                </a:tc>
                <a:tc>
                  <a:txBody>
                    <a:bodyPr/>
                    <a:lstStyle/>
                    <a:p>
                      <a:pPr algn="ctr"/>
                      <a:r>
                        <a:rPr lang="nl-NL" dirty="0" smtClean="0"/>
                        <a:t>1.0</a:t>
                      </a:r>
                      <a:endParaRPr lang="nl-NL" dirty="0"/>
                    </a:p>
                  </a:txBody>
                  <a:tcPr/>
                </a:tc>
              </a:tr>
            </a:tbl>
          </a:graphicData>
        </a:graphic>
      </p:graphicFrame>
      <p:sp>
        <p:nvSpPr>
          <p:cNvPr id="4" name="Slide Number Placeholder 3"/>
          <p:cNvSpPr>
            <a:spLocks noGrp="1"/>
          </p:cNvSpPr>
          <p:nvPr>
            <p:ph type="sldNum" sz="quarter" idx="12"/>
          </p:nvPr>
        </p:nvSpPr>
        <p:spPr/>
        <p:txBody>
          <a:bodyPr/>
          <a:lstStyle/>
          <a:p>
            <a:fld id="{1336C48C-F87C-4E4B-81EF-5027B17D1F61}" type="slidenum">
              <a:rPr lang="nl-NL" smtClean="0"/>
              <a:pPr/>
              <a:t>18</a:t>
            </a:fld>
            <a:endParaRPr lang="nl-NL"/>
          </a:p>
        </p:txBody>
      </p:sp>
      <p:sp>
        <p:nvSpPr>
          <p:cNvPr id="6" name="TextBox 5"/>
          <p:cNvSpPr txBox="1"/>
          <p:nvPr/>
        </p:nvSpPr>
        <p:spPr>
          <a:xfrm>
            <a:off x="453697" y="7544594"/>
            <a:ext cx="13030200" cy="538609"/>
          </a:xfrm>
          <a:prstGeom prst="rect">
            <a:avLst/>
          </a:prstGeom>
          <a:noFill/>
        </p:spPr>
        <p:txBody>
          <a:bodyPr wrap="square" rtlCol="0">
            <a:spAutoFit/>
          </a:bodyPr>
          <a:lstStyle/>
          <a:p>
            <a:r>
              <a:rPr lang="nl-NL" dirty="0" smtClean="0"/>
              <a:t>As per the start (</a:t>
            </a:r>
            <a:r>
              <a:rPr lang="nl-NL" dirty="0" err="1" smtClean="0"/>
              <a:t>above</a:t>
            </a:r>
            <a:r>
              <a:rPr lang="nl-NL" dirty="0" smtClean="0"/>
              <a:t>) </a:t>
            </a:r>
            <a:r>
              <a:rPr lang="nl-NL" dirty="0" err="1" smtClean="0"/>
              <a:t>and</a:t>
            </a:r>
            <a:r>
              <a:rPr lang="nl-NL" dirty="0" smtClean="0"/>
              <a:t> end (below) of the analysis </a:t>
            </a:r>
            <a:r>
              <a:rPr lang="nl-NL" dirty="0" err="1" smtClean="0"/>
              <a:t>period</a:t>
            </a:r>
            <a:endParaRPr lang="nl-NL" dirty="0"/>
          </a:p>
        </p:txBody>
      </p:sp>
      <p:graphicFrame>
        <p:nvGraphicFramePr>
          <p:cNvPr id="7" name="Content Placeholder 4"/>
          <p:cNvGraphicFramePr>
            <a:graphicFrameLocks/>
          </p:cNvGraphicFramePr>
          <p:nvPr>
            <p:extLst>
              <p:ext uri="{D42A27DB-BD31-4B8C-83A1-F6EECF244321}">
                <p14:modId xmlns:p14="http://schemas.microsoft.com/office/powerpoint/2010/main" val="3949789437"/>
              </p:ext>
            </p:extLst>
          </p:nvPr>
        </p:nvGraphicFramePr>
        <p:xfrm>
          <a:off x="508000" y="4648994"/>
          <a:ext cx="13446125" cy="2667000"/>
        </p:xfrm>
        <a:graphic>
          <a:graphicData uri="http://schemas.openxmlformats.org/drawingml/2006/table">
            <a:tbl>
              <a:tblPr firstRow="1" bandRow="1">
                <a:tableStyleId>{5C22544A-7EE6-4342-B048-85BDC9FD1C3A}</a:tableStyleId>
              </a:tblPr>
              <a:tblGrid>
                <a:gridCol w="1365250"/>
                <a:gridCol w="2476500"/>
                <a:gridCol w="1920875"/>
                <a:gridCol w="1920875"/>
                <a:gridCol w="1920875"/>
                <a:gridCol w="1920875"/>
                <a:gridCol w="1920875"/>
              </a:tblGrid>
              <a:tr h="152400">
                <a:tc>
                  <a:txBody>
                    <a:bodyPr/>
                    <a:lstStyle/>
                    <a:p>
                      <a:r>
                        <a:rPr lang="nl-NL" dirty="0" err="1" smtClean="0"/>
                        <a:t>Asset</a:t>
                      </a:r>
                      <a:endParaRPr lang="nl-NL" dirty="0"/>
                    </a:p>
                  </a:txBody>
                  <a:tcPr/>
                </a:tc>
                <a:tc>
                  <a:txBody>
                    <a:bodyPr/>
                    <a:lstStyle/>
                    <a:p>
                      <a:r>
                        <a:rPr lang="nl-NL" dirty="0" smtClean="0"/>
                        <a:t>MW</a:t>
                      </a:r>
                      <a:endParaRPr lang="nl-NL" dirty="0"/>
                    </a:p>
                  </a:txBody>
                  <a:tcPr/>
                </a:tc>
                <a:tc>
                  <a:txBody>
                    <a:bodyPr/>
                    <a:lstStyle/>
                    <a:p>
                      <a:r>
                        <a:rPr lang="nl-NL" dirty="0" smtClean="0"/>
                        <a:t>Vol(%)</a:t>
                      </a:r>
                      <a:endParaRPr lang="nl-NL" dirty="0"/>
                    </a:p>
                  </a:txBody>
                  <a:tcPr/>
                </a:tc>
                <a:tc gridSpan="4">
                  <a:txBody>
                    <a:bodyPr/>
                    <a:lstStyle/>
                    <a:p>
                      <a:r>
                        <a:rPr lang="nl-NL" dirty="0" err="1" smtClean="0"/>
                        <a:t>Correlations</a:t>
                      </a:r>
                      <a:endParaRPr lang="nl-NL" dirty="0"/>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tr>
              <a:tr h="370840">
                <a:tc>
                  <a:txBody>
                    <a:bodyPr/>
                    <a:lstStyle/>
                    <a:p>
                      <a:pPr algn="ctr"/>
                      <a:r>
                        <a:rPr lang="nl-NL" dirty="0" smtClean="0"/>
                        <a:t>1</a:t>
                      </a:r>
                      <a:endParaRPr lang="nl-NL" dirty="0"/>
                    </a:p>
                  </a:txBody>
                  <a:tcPr/>
                </a:tc>
                <a:tc>
                  <a:txBody>
                    <a:bodyPr/>
                    <a:lstStyle/>
                    <a:p>
                      <a:pPr algn="ctr"/>
                      <a:r>
                        <a:rPr lang="nl-NL" dirty="0" smtClean="0"/>
                        <a:t>30</a:t>
                      </a:r>
                      <a:endParaRPr lang="nl-NL" dirty="0"/>
                    </a:p>
                  </a:txBody>
                  <a:tcPr/>
                </a:tc>
                <a:tc>
                  <a:txBody>
                    <a:bodyPr/>
                    <a:lstStyle/>
                    <a:p>
                      <a:pPr algn="ctr"/>
                      <a:r>
                        <a:rPr lang="nl-NL" dirty="0" smtClean="0"/>
                        <a:t>15%</a:t>
                      </a:r>
                      <a:endParaRPr lang="nl-NL" dirty="0"/>
                    </a:p>
                  </a:txBody>
                  <a:tcPr/>
                </a:tc>
                <a:tc>
                  <a:txBody>
                    <a:bodyPr/>
                    <a:lstStyle/>
                    <a:p>
                      <a:pPr algn="ctr"/>
                      <a:r>
                        <a:rPr lang="nl-NL" dirty="0" smtClean="0"/>
                        <a:t>1.0</a:t>
                      </a:r>
                      <a:endParaRPr lang="nl-NL" dirty="0"/>
                    </a:p>
                  </a:txBody>
                  <a:tcPr/>
                </a:tc>
                <a:tc>
                  <a:txBody>
                    <a:bodyPr/>
                    <a:lstStyle/>
                    <a:p>
                      <a:pPr algn="ctr"/>
                      <a:r>
                        <a:rPr lang="nl-NL" dirty="0" smtClean="0"/>
                        <a:t>0.6</a:t>
                      </a:r>
                      <a:endParaRPr lang="nl-NL" dirty="0"/>
                    </a:p>
                  </a:txBody>
                  <a:tcPr/>
                </a:tc>
                <a:tc>
                  <a:txBody>
                    <a:bodyPr/>
                    <a:lstStyle/>
                    <a:p>
                      <a:pPr algn="ctr"/>
                      <a:r>
                        <a:rPr lang="nl-NL" dirty="0" smtClean="0"/>
                        <a:t>0.5</a:t>
                      </a:r>
                      <a:endParaRPr lang="nl-NL" dirty="0"/>
                    </a:p>
                  </a:txBody>
                  <a:tcPr/>
                </a:tc>
                <a:tc>
                  <a:txBody>
                    <a:bodyPr/>
                    <a:lstStyle/>
                    <a:p>
                      <a:pPr algn="ctr"/>
                      <a:r>
                        <a:rPr lang="nl-NL" dirty="0" smtClean="0"/>
                        <a:t>0.4</a:t>
                      </a:r>
                      <a:endParaRPr lang="nl-NL" dirty="0"/>
                    </a:p>
                  </a:txBody>
                  <a:tcPr/>
                </a:tc>
              </a:tr>
              <a:tr h="370840">
                <a:tc>
                  <a:txBody>
                    <a:bodyPr/>
                    <a:lstStyle/>
                    <a:p>
                      <a:pPr algn="ctr"/>
                      <a:r>
                        <a:rPr lang="nl-NL" dirty="0" smtClean="0"/>
                        <a:t>2</a:t>
                      </a:r>
                      <a:endParaRPr lang="nl-NL" dirty="0"/>
                    </a:p>
                  </a:txBody>
                  <a:tcPr/>
                </a:tc>
                <a:tc>
                  <a:txBody>
                    <a:bodyPr/>
                    <a:lstStyle/>
                    <a:p>
                      <a:pPr algn="ctr"/>
                      <a:r>
                        <a:rPr lang="nl-NL" dirty="0" smtClean="0"/>
                        <a:t>45</a:t>
                      </a:r>
                      <a:endParaRPr lang="nl-NL" dirty="0"/>
                    </a:p>
                  </a:txBody>
                  <a:tcPr/>
                </a:tc>
                <a:tc>
                  <a:txBody>
                    <a:bodyPr/>
                    <a:lstStyle/>
                    <a:p>
                      <a:pPr algn="ctr"/>
                      <a:r>
                        <a:rPr lang="nl-NL" dirty="0" smtClean="0"/>
                        <a:t>25%</a:t>
                      </a:r>
                      <a:endParaRPr lang="nl-NL" dirty="0"/>
                    </a:p>
                  </a:txBody>
                  <a:tcPr/>
                </a:tc>
                <a:tc>
                  <a:txBody>
                    <a:bodyPr/>
                    <a:lstStyle/>
                    <a:p>
                      <a:pPr algn="ctr"/>
                      <a:r>
                        <a:rPr lang="nl-NL" dirty="0" smtClean="0"/>
                        <a:t>0.6</a:t>
                      </a:r>
                      <a:endParaRPr lang="nl-NL"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dirty="0" smtClean="0"/>
                        <a:t>1.0</a:t>
                      </a:r>
                    </a:p>
                  </a:txBody>
                  <a:tcPr/>
                </a:tc>
                <a:tc>
                  <a:txBody>
                    <a:bodyPr/>
                    <a:lstStyle/>
                    <a:p>
                      <a:pPr algn="ctr"/>
                      <a:r>
                        <a:rPr lang="nl-NL" dirty="0" smtClean="0"/>
                        <a:t>0.5</a:t>
                      </a:r>
                      <a:endParaRPr lang="nl-NL" dirty="0"/>
                    </a:p>
                  </a:txBody>
                  <a:tcPr/>
                </a:tc>
                <a:tc>
                  <a:txBody>
                    <a:bodyPr/>
                    <a:lstStyle/>
                    <a:p>
                      <a:pPr algn="ctr"/>
                      <a:r>
                        <a:rPr lang="nl-NL" dirty="0" smtClean="0"/>
                        <a:t>0.7</a:t>
                      </a:r>
                      <a:endParaRPr lang="nl-NL" dirty="0"/>
                    </a:p>
                  </a:txBody>
                  <a:tcPr/>
                </a:tc>
              </a:tr>
              <a:tr h="370840">
                <a:tc>
                  <a:txBody>
                    <a:bodyPr/>
                    <a:lstStyle/>
                    <a:p>
                      <a:pPr algn="ctr"/>
                      <a:r>
                        <a:rPr lang="nl-NL" dirty="0" smtClean="0"/>
                        <a:t>3</a:t>
                      </a:r>
                      <a:endParaRPr lang="nl-NL" dirty="0"/>
                    </a:p>
                  </a:txBody>
                  <a:tcPr/>
                </a:tc>
                <a:tc>
                  <a:txBody>
                    <a:bodyPr/>
                    <a:lstStyle/>
                    <a:p>
                      <a:pPr algn="ctr"/>
                      <a:r>
                        <a:rPr lang="nl-NL" dirty="0" smtClean="0"/>
                        <a:t>30</a:t>
                      </a:r>
                      <a:endParaRPr lang="nl-NL" dirty="0"/>
                    </a:p>
                  </a:txBody>
                  <a:tcPr/>
                </a:tc>
                <a:tc>
                  <a:txBody>
                    <a:bodyPr/>
                    <a:lstStyle/>
                    <a:p>
                      <a:pPr algn="ctr"/>
                      <a:r>
                        <a:rPr lang="nl-NL" dirty="0" smtClean="0"/>
                        <a:t>20%</a:t>
                      </a:r>
                      <a:endParaRPr lang="nl-NL" dirty="0"/>
                    </a:p>
                  </a:txBody>
                  <a:tcPr/>
                </a:tc>
                <a:tc>
                  <a:txBody>
                    <a:bodyPr/>
                    <a:lstStyle/>
                    <a:p>
                      <a:pPr algn="ctr"/>
                      <a:r>
                        <a:rPr lang="nl-NL" dirty="0" smtClean="0"/>
                        <a:t>0.5</a:t>
                      </a:r>
                      <a:endParaRPr lang="nl-NL" dirty="0"/>
                    </a:p>
                  </a:txBody>
                  <a:tcPr/>
                </a:tc>
                <a:tc>
                  <a:txBody>
                    <a:bodyPr/>
                    <a:lstStyle/>
                    <a:p>
                      <a:pPr algn="ctr"/>
                      <a:r>
                        <a:rPr lang="nl-NL" dirty="0" smtClean="0"/>
                        <a:t>0.5</a:t>
                      </a:r>
                      <a:endParaRPr lang="nl-NL" dirty="0"/>
                    </a:p>
                  </a:txBody>
                  <a:tcPr/>
                </a:tc>
                <a:tc>
                  <a:txBody>
                    <a:bodyPr/>
                    <a:lstStyle/>
                    <a:p>
                      <a:pPr algn="ctr"/>
                      <a:r>
                        <a:rPr lang="nl-NL" dirty="0" smtClean="0"/>
                        <a:t>1.0</a:t>
                      </a:r>
                      <a:endParaRPr lang="nl-NL" dirty="0"/>
                    </a:p>
                  </a:txBody>
                  <a:tcPr/>
                </a:tc>
                <a:tc>
                  <a:txBody>
                    <a:bodyPr/>
                    <a:lstStyle/>
                    <a:p>
                      <a:pPr algn="ctr"/>
                      <a:r>
                        <a:rPr lang="nl-NL" dirty="0" smtClean="0"/>
                        <a:t>0.5</a:t>
                      </a:r>
                      <a:endParaRPr lang="nl-NL" dirty="0"/>
                    </a:p>
                  </a:txBody>
                  <a:tcPr/>
                </a:tc>
              </a:tr>
              <a:tr h="370840">
                <a:tc>
                  <a:txBody>
                    <a:bodyPr/>
                    <a:lstStyle/>
                    <a:p>
                      <a:pPr algn="ctr"/>
                      <a:r>
                        <a:rPr lang="nl-NL" dirty="0" smtClean="0"/>
                        <a:t>4</a:t>
                      </a:r>
                      <a:endParaRPr lang="nl-NL" dirty="0"/>
                    </a:p>
                  </a:txBody>
                  <a:tcPr/>
                </a:tc>
                <a:tc>
                  <a:txBody>
                    <a:bodyPr/>
                    <a:lstStyle/>
                    <a:p>
                      <a:pPr algn="ctr"/>
                      <a:r>
                        <a:rPr lang="nl-NL" dirty="0" smtClean="0"/>
                        <a:t>15</a:t>
                      </a:r>
                      <a:endParaRPr lang="nl-NL" dirty="0"/>
                    </a:p>
                  </a:txBody>
                  <a:tcPr/>
                </a:tc>
                <a:tc>
                  <a:txBody>
                    <a:bodyPr/>
                    <a:lstStyle/>
                    <a:p>
                      <a:pPr algn="ctr"/>
                      <a:r>
                        <a:rPr lang="nl-NL" dirty="0" smtClean="0"/>
                        <a:t>10%</a:t>
                      </a:r>
                      <a:endParaRPr lang="nl-NL" dirty="0"/>
                    </a:p>
                  </a:txBody>
                  <a:tcPr/>
                </a:tc>
                <a:tc>
                  <a:txBody>
                    <a:bodyPr/>
                    <a:lstStyle/>
                    <a:p>
                      <a:pPr algn="ctr"/>
                      <a:r>
                        <a:rPr lang="nl-NL" dirty="0" smtClean="0"/>
                        <a:t>0.4</a:t>
                      </a:r>
                      <a:endParaRPr lang="nl-NL" dirty="0"/>
                    </a:p>
                  </a:txBody>
                  <a:tcPr/>
                </a:tc>
                <a:tc>
                  <a:txBody>
                    <a:bodyPr/>
                    <a:lstStyle/>
                    <a:p>
                      <a:pPr algn="ctr"/>
                      <a:r>
                        <a:rPr lang="nl-NL" dirty="0" smtClean="0"/>
                        <a:t>0.7</a:t>
                      </a:r>
                      <a:endParaRPr lang="nl-NL" dirty="0"/>
                    </a:p>
                  </a:txBody>
                  <a:tcPr/>
                </a:tc>
                <a:tc>
                  <a:txBody>
                    <a:bodyPr/>
                    <a:lstStyle/>
                    <a:p>
                      <a:pPr algn="ctr"/>
                      <a:r>
                        <a:rPr lang="nl-NL" dirty="0" smtClean="0"/>
                        <a:t>0.5</a:t>
                      </a:r>
                      <a:endParaRPr lang="nl-NL" dirty="0"/>
                    </a:p>
                  </a:txBody>
                  <a:tcPr/>
                </a:tc>
                <a:tc>
                  <a:txBody>
                    <a:bodyPr/>
                    <a:lstStyle/>
                    <a:p>
                      <a:pPr algn="ctr"/>
                      <a:r>
                        <a:rPr lang="nl-NL" dirty="0" smtClean="0"/>
                        <a:t>1.0</a:t>
                      </a:r>
                      <a:endParaRPr lang="nl-NL" dirty="0"/>
                    </a:p>
                  </a:txBody>
                  <a:tcPr/>
                </a:tc>
              </a:tr>
            </a:tbl>
          </a:graphicData>
        </a:graphic>
      </p:graphicFrame>
    </p:spTree>
    <p:extLst>
      <p:ext uri="{BB962C8B-B14F-4D97-AF65-F5344CB8AC3E}">
        <p14:creationId xmlns:p14="http://schemas.microsoft.com/office/powerpoint/2010/main" val="1196227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Dynamic</a:t>
            </a:r>
            <a:r>
              <a:rPr lang="nl-NL" dirty="0"/>
              <a:t> risk </a:t>
            </a:r>
            <a:r>
              <a:rPr lang="nl-NL" dirty="0" err="1" smtClean="0"/>
              <a:t>attribution</a:t>
            </a:r>
            <a:r>
              <a:rPr lang="nl-NL" dirty="0" smtClean="0"/>
              <a:t> (2)</a:t>
            </a:r>
            <a:endParaRPr lang="nl-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7536895"/>
              </p:ext>
            </p:extLst>
          </p:nvPr>
        </p:nvGraphicFramePr>
        <p:xfrm>
          <a:off x="514350" y="2570163"/>
          <a:ext cx="13446126" cy="3642360"/>
        </p:xfrm>
        <a:graphic>
          <a:graphicData uri="http://schemas.openxmlformats.org/drawingml/2006/table">
            <a:tbl>
              <a:tblPr firstRow="1" bandRow="1">
                <a:tableStyleId>{5C22544A-7EE6-4342-B048-85BDC9FD1C3A}</a:tableStyleId>
              </a:tblPr>
              <a:tblGrid>
                <a:gridCol w="2241021"/>
                <a:gridCol w="2241021"/>
                <a:gridCol w="2241021"/>
                <a:gridCol w="2241021"/>
                <a:gridCol w="2241021"/>
                <a:gridCol w="2241021"/>
              </a:tblGrid>
              <a:tr h="370840">
                <a:tc>
                  <a:txBody>
                    <a:bodyPr/>
                    <a:lstStyle/>
                    <a:p>
                      <a:r>
                        <a:rPr lang="nl-NL" dirty="0" err="1" smtClean="0"/>
                        <a:t>Asset</a:t>
                      </a:r>
                      <a:endParaRPr lang="nl-NL" dirty="0"/>
                    </a:p>
                  </a:txBody>
                  <a:tcPr/>
                </a:tc>
                <a:tc>
                  <a:txBody>
                    <a:bodyPr/>
                    <a:lstStyle/>
                    <a:p>
                      <a:r>
                        <a:rPr lang="nl-NL" dirty="0" err="1" smtClean="0"/>
                        <a:t>VaR</a:t>
                      </a:r>
                      <a:r>
                        <a:rPr lang="nl-NL" dirty="0" smtClean="0"/>
                        <a:t/>
                      </a:r>
                      <a:br>
                        <a:rPr lang="nl-NL" dirty="0" smtClean="0"/>
                      </a:br>
                      <a:r>
                        <a:rPr lang="nl-NL" dirty="0" smtClean="0"/>
                        <a:t>(t=0)</a:t>
                      </a:r>
                      <a:endParaRPr lang="nl-NL" dirty="0"/>
                    </a:p>
                  </a:txBody>
                  <a:tcPr/>
                </a:tc>
                <a:tc>
                  <a:txBody>
                    <a:bodyPr/>
                    <a:lstStyle/>
                    <a:p>
                      <a:r>
                        <a:rPr lang="nl-NL" dirty="0" err="1" smtClean="0"/>
                        <a:t>MVaR</a:t>
                      </a:r>
                      <a:r>
                        <a:rPr lang="nl-NL" dirty="0" smtClean="0"/>
                        <a:t/>
                      </a:r>
                      <a:br>
                        <a:rPr lang="nl-NL" dirty="0" smtClean="0"/>
                      </a:br>
                      <a:r>
                        <a:rPr lang="nl-NL" dirty="0" smtClean="0"/>
                        <a:t>(t=0)</a:t>
                      </a:r>
                      <a:endParaRPr lang="nl-NL" dirty="0"/>
                    </a:p>
                  </a:txBody>
                  <a:tcPr/>
                </a:tc>
                <a:tc>
                  <a:txBody>
                    <a:bodyPr/>
                    <a:lstStyle/>
                    <a:p>
                      <a:r>
                        <a:rPr lang="nl-NL" dirty="0" err="1" smtClean="0"/>
                        <a:t>VaR</a:t>
                      </a:r>
                      <a:r>
                        <a:rPr lang="nl-NL" dirty="0" smtClean="0"/>
                        <a:t/>
                      </a:r>
                      <a:br>
                        <a:rPr lang="nl-NL" dirty="0" smtClean="0"/>
                      </a:br>
                      <a:r>
                        <a:rPr lang="nl-NL" dirty="0" smtClean="0"/>
                        <a:t>(t=1)</a:t>
                      </a:r>
                      <a:endParaRPr lang="nl-NL" dirty="0"/>
                    </a:p>
                  </a:txBody>
                  <a:tcPr/>
                </a:tc>
                <a:tc>
                  <a:txBody>
                    <a:bodyPr/>
                    <a:lstStyle/>
                    <a:p>
                      <a:r>
                        <a:rPr lang="nl-NL" dirty="0" err="1" smtClean="0"/>
                        <a:t>MVaR</a:t>
                      </a:r>
                      <a:r>
                        <a:rPr lang="nl-NL" dirty="0" smtClean="0"/>
                        <a:t/>
                      </a:r>
                      <a:br>
                        <a:rPr lang="nl-NL" dirty="0" smtClean="0"/>
                      </a:br>
                      <a:r>
                        <a:rPr lang="nl-NL" dirty="0" smtClean="0"/>
                        <a:t>(t=1)</a:t>
                      </a:r>
                      <a:endParaRPr lang="nl-NL" dirty="0"/>
                    </a:p>
                  </a:txBody>
                  <a:tcPr/>
                </a:tc>
                <a:tc>
                  <a:txBody>
                    <a:bodyPr/>
                    <a:lstStyle/>
                    <a:p>
                      <a:r>
                        <a:rPr lang="el-GR" dirty="0" smtClean="0"/>
                        <a:t>Δ</a:t>
                      </a:r>
                      <a:r>
                        <a:rPr lang="nl-NL" dirty="0" err="1" smtClean="0"/>
                        <a:t>MVaR</a:t>
                      </a:r>
                      <a:endParaRPr lang="nl-NL" dirty="0"/>
                    </a:p>
                  </a:txBody>
                  <a:tcPr/>
                </a:tc>
              </a:tr>
              <a:tr h="370840">
                <a:tc>
                  <a:txBody>
                    <a:bodyPr/>
                    <a:lstStyle/>
                    <a:p>
                      <a:pPr algn="ctr"/>
                      <a:r>
                        <a:rPr lang="nl-NL" dirty="0" smtClean="0"/>
                        <a:t>1</a:t>
                      </a:r>
                      <a:endParaRPr lang="nl-NL" dirty="0"/>
                    </a:p>
                  </a:txBody>
                  <a:tcPr/>
                </a:tc>
                <a:tc>
                  <a:txBody>
                    <a:bodyPr/>
                    <a:lstStyle/>
                    <a:p>
                      <a:pPr algn="ctr"/>
                      <a:r>
                        <a:rPr lang="nl-NL" dirty="0" smtClean="0"/>
                        <a:t>4.94</a:t>
                      </a:r>
                      <a:endParaRPr lang="nl-NL" dirty="0"/>
                    </a:p>
                  </a:txBody>
                  <a:tcPr/>
                </a:tc>
                <a:tc>
                  <a:txBody>
                    <a:bodyPr/>
                    <a:lstStyle/>
                    <a:p>
                      <a:pPr algn="ctr"/>
                      <a:r>
                        <a:rPr lang="nl-NL" dirty="0" smtClean="0"/>
                        <a:t>3.61</a:t>
                      </a:r>
                      <a:endParaRPr lang="nl-NL" dirty="0"/>
                    </a:p>
                  </a:txBody>
                  <a:tcPr/>
                </a:tc>
                <a:tc>
                  <a:txBody>
                    <a:bodyPr/>
                    <a:lstStyle/>
                    <a:p>
                      <a:pPr algn="ctr"/>
                      <a:r>
                        <a:rPr lang="nl-NL" dirty="0" smtClean="0"/>
                        <a:t>7.40</a:t>
                      </a:r>
                      <a:endParaRPr lang="nl-NL" dirty="0"/>
                    </a:p>
                  </a:txBody>
                  <a:tcPr/>
                </a:tc>
                <a:tc>
                  <a:txBody>
                    <a:bodyPr/>
                    <a:lstStyle/>
                    <a:p>
                      <a:pPr algn="ctr"/>
                      <a:r>
                        <a:rPr lang="nl-NL" dirty="0" smtClean="0"/>
                        <a:t>5.65</a:t>
                      </a:r>
                      <a:endParaRPr lang="nl-NL" dirty="0"/>
                    </a:p>
                  </a:txBody>
                  <a:tcPr/>
                </a:tc>
                <a:tc>
                  <a:txBody>
                    <a:bodyPr/>
                    <a:lstStyle/>
                    <a:p>
                      <a:pPr algn="ctr"/>
                      <a:r>
                        <a:rPr lang="nl-NL" dirty="0" smtClean="0"/>
                        <a:t>2.04</a:t>
                      </a:r>
                      <a:endParaRPr lang="nl-NL" dirty="0"/>
                    </a:p>
                  </a:txBody>
                  <a:tcPr/>
                </a:tc>
              </a:tr>
              <a:tr h="370840">
                <a:tc>
                  <a:txBody>
                    <a:bodyPr/>
                    <a:lstStyle/>
                    <a:p>
                      <a:pPr algn="ctr"/>
                      <a:r>
                        <a:rPr lang="nl-NL" dirty="0" smtClean="0"/>
                        <a:t>2</a:t>
                      </a:r>
                      <a:endParaRPr lang="nl-NL" dirty="0"/>
                    </a:p>
                  </a:txBody>
                  <a:tcPr/>
                </a:tc>
                <a:tc>
                  <a:txBody>
                    <a:bodyPr/>
                    <a:lstStyle/>
                    <a:p>
                      <a:pPr algn="ctr"/>
                      <a:r>
                        <a:rPr lang="nl-NL" dirty="0" smtClean="0"/>
                        <a:t>9.87</a:t>
                      </a:r>
                      <a:endParaRPr lang="nl-NL" dirty="0"/>
                    </a:p>
                  </a:txBody>
                  <a:tcPr/>
                </a:tc>
                <a:tc>
                  <a:txBody>
                    <a:bodyPr/>
                    <a:lstStyle/>
                    <a:p>
                      <a:pPr algn="ctr"/>
                      <a:r>
                        <a:rPr lang="nl-NL" dirty="0" smtClean="0"/>
                        <a:t>8.33</a:t>
                      </a:r>
                      <a:endParaRPr lang="nl-NL" dirty="0"/>
                    </a:p>
                  </a:txBody>
                  <a:tcPr/>
                </a:tc>
                <a:tc>
                  <a:txBody>
                    <a:bodyPr/>
                    <a:lstStyle/>
                    <a:p>
                      <a:pPr algn="ctr"/>
                      <a:r>
                        <a:rPr lang="nl-NL" dirty="0" smtClean="0"/>
                        <a:t>18.51</a:t>
                      </a:r>
                      <a:endParaRPr lang="nl-NL" dirty="0"/>
                    </a:p>
                  </a:txBody>
                  <a:tcPr/>
                </a:tc>
                <a:tc>
                  <a:txBody>
                    <a:bodyPr/>
                    <a:lstStyle/>
                    <a:p>
                      <a:pPr algn="ctr"/>
                      <a:r>
                        <a:rPr lang="nl-NL" dirty="0" smtClean="0"/>
                        <a:t>17.13</a:t>
                      </a:r>
                      <a:endParaRPr lang="nl-NL" dirty="0"/>
                    </a:p>
                  </a:txBody>
                  <a:tcPr/>
                </a:tc>
                <a:tc>
                  <a:txBody>
                    <a:bodyPr/>
                    <a:lstStyle/>
                    <a:p>
                      <a:pPr marL="0" algn="ctr" defTabSz="1451519" rtl="0" eaLnBrk="1" latinLnBrk="0" hangingPunct="1"/>
                      <a:r>
                        <a:rPr lang="nl-NL" sz="2900" kern="1200" dirty="0" smtClean="0">
                          <a:solidFill>
                            <a:schemeClr val="dk1"/>
                          </a:solidFill>
                          <a:latin typeface="+mn-lt"/>
                          <a:ea typeface="+mn-ea"/>
                          <a:cs typeface="+mn-cs"/>
                        </a:rPr>
                        <a:t>8.80</a:t>
                      </a:r>
                      <a:endParaRPr lang="nl-NL" sz="2900" kern="1200" dirty="0">
                        <a:solidFill>
                          <a:schemeClr val="dk1"/>
                        </a:solidFill>
                        <a:latin typeface="+mn-lt"/>
                        <a:ea typeface="+mn-ea"/>
                        <a:cs typeface="+mn-cs"/>
                      </a:endParaRPr>
                    </a:p>
                  </a:txBody>
                  <a:tcPr/>
                </a:tc>
              </a:tr>
              <a:tr h="370840">
                <a:tc>
                  <a:txBody>
                    <a:bodyPr/>
                    <a:lstStyle/>
                    <a:p>
                      <a:pPr algn="ctr"/>
                      <a:r>
                        <a:rPr lang="nl-NL" dirty="0" smtClean="0"/>
                        <a:t>3</a:t>
                      </a:r>
                      <a:endParaRPr lang="nl-NL" dirty="0"/>
                    </a:p>
                  </a:txBody>
                  <a:tcPr/>
                </a:tc>
                <a:tc>
                  <a:txBody>
                    <a:bodyPr/>
                    <a:lstStyle/>
                    <a:p>
                      <a:pPr algn="ctr"/>
                      <a:r>
                        <a:rPr lang="nl-NL" dirty="0" smtClean="0"/>
                        <a:t>9.87</a:t>
                      </a:r>
                      <a:endParaRPr lang="nl-NL" dirty="0"/>
                    </a:p>
                  </a:txBody>
                  <a:tcPr/>
                </a:tc>
                <a:tc>
                  <a:txBody>
                    <a:bodyPr/>
                    <a:lstStyle/>
                    <a:p>
                      <a:pPr algn="ctr"/>
                      <a:r>
                        <a:rPr lang="nl-NL" dirty="0" smtClean="0"/>
                        <a:t>8.33</a:t>
                      </a:r>
                      <a:endParaRPr lang="nl-NL" dirty="0"/>
                    </a:p>
                  </a:txBody>
                  <a:tcPr/>
                </a:tc>
                <a:tc>
                  <a:txBody>
                    <a:bodyPr/>
                    <a:lstStyle/>
                    <a:p>
                      <a:pPr algn="ctr"/>
                      <a:r>
                        <a:rPr lang="nl-NL" dirty="0" smtClean="0"/>
                        <a:t>9.87</a:t>
                      </a:r>
                      <a:endParaRPr lang="nl-NL" dirty="0"/>
                    </a:p>
                  </a:txBody>
                  <a:tcPr/>
                </a:tc>
                <a:tc>
                  <a:txBody>
                    <a:bodyPr/>
                    <a:lstStyle/>
                    <a:p>
                      <a:pPr algn="ctr"/>
                      <a:r>
                        <a:rPr lang="nl-NL" dirty="0" smtClean="0"/>
                        <a:t>7.42</a:t>
                      </a:r>
                      <a:endParaRPr lang="nl-NL" dirty="0"/>
                    </a:p>
                  </a:txBody>
                  <a:tcPr/>
                </a:tc>
                <a:tc>
                  <a:txBody>
                    <a:bodyPr/>
                    <a:lstStyle/>
                    <a:p>
                      <a:pPr algn="ctr"/>
                      <a:r>
                        <a:rPr lang="nl-NL" dirty="0" smtClean="0">
                          <a:solidFill>
                            <a:srgbClr val="FFC000"/>
                          </a:solidFill>
                        </a:rPr>
                        <a:t>-0.91</a:t>
                      </a:r>
                      <a:endParaRPr lang="nl-NL" dirty="0">
                        <a:solidFill>
                          <a:srgbClr val="FFC000"/>
                        </a:solidFill>
                      </a:endParaRPr>
                    </a:p>
                  </a:txBody>
                  <a:tcPr/>
                </a:tc>
              </a:tr>
              <a:tr h="370840">
                <a:tc>
                  <a:txBody>
                    <a:bodyPr/>
                    <a:lstStyle/>
                    <a:p>
                      <a:pPr algn="ctr"/>
                      <a:r>
                        <a:rPr lang="nl-NL" dirty="0" smtClean="0"/>
                        <a:t>4</a:t>
                      </a:r>
                      <a:endParaRPr lang="nl-NL" dirty="0"/>
                    </a:p>
                  </a:txBody>
                  <a:tcPr/>
                </a:tc>
                <a:tc>
                  <a:txBody>
                    <a:bodyPr/>
                    <a:lstStyle/>
                    <a:p>
                      <a:pPr algn="ctr"/>
                      <a:r>
                        <a:rPr lang="nl-NL" u="sng" dirty="0" smtClean="0"/>
                        <a:t>2.47</a:t>
                      </a:r>
                      <a:endParaRPr lang="nl-NL" u="sng" dirty="0"/>
                    </a:p>
                  </a:txBody>
                  <a:tcPr/>
                </a:tc>
                <a:tc>
                  <a:txBody>
                    <a:bodyPr/>
                    <a:lstStyle/>
                    <a:p>
                      <a:pPr algn="ctr"/>
                      <a:r>
                        <a:rPr lang="nl-NL" u="sng" dirty="0" smtClean="0"/>
                        <a:t>1.67</a:t>
                      </a:r>
                      <a:endParaRPr lang="nl-NL" u="sng" dirty="0"/>
                    </a:p>
                  </a:txBody>
                  <a:tcPr/>
                </a:tc>
                <a:tc>
                  <a:txBody>
                    <a:bodyPr/>
                    <a:lstStyle/>
                    <a:p>
                      <a:pPr algn="ctr"/>
                      <a:r>
                        <a:rPr lang="nl-NL" u="sng" dirty="0" smtClean="0"/>
                        <a:t>2.47</a:t>
                      </a:r>
                      <a:endParaRPr lang="nl-NL" u="sng" dirty="0"/>
                    </a:p>
                  </a:txBody>
                  <a:tcPr/>
                </a:tc>
                <a:tc>
                  <a:txBody>
                    <a:bodyPr/>
                    <a:lstStyle/>
                    <a:p>
                      <a:pPr algn="ctr"/>
                      <a:r>
                        <a:rPr lang="nl-NL" u="sng" dirty="0" smtClean="0"/>
                        <a:t>1.80</a:t>
                      </a:r>
                      <a:endParaRPr lang="nl-NL" u="sng" dirty="0"/>
                    </a:p>
                  </a:txBody>
                  <a:tcPr/>
                </a:tc>
                <a:tc>
                  <a:txBody>
                    <a:bodyPr/>
                    <a:lstStyle/>
                    <a:p>
                      <a:pPr algn="ctr"/>
                      <a:r>
                        <a:rPr lang="nl-NL" u="sng" dirty="0" smtClean="0"/>
                        <a:t>0.13</a:t>
                      </a:r>
                      <a:endParaRPr lang="nl-NL" u="sng" dirty="0"/>
                    </a:p>
                  </a:txBody>
                  <a:tcPr/>
                </a:tc>
              </a:tr>
              <a:tr h="370840">
                <a:tc>
                  <a:txBody>
                    <a:bodyPr/>
                    <a:lstStyle/>
                    <a:p>
                      <a:pPr algn="ctr"/>
                      <a:endParaRPr lang="nl-NL"/>
                    </a:p>
                  </a:txBody>
                  <a:tcPr/>
                </a:tc>
                <a:tc>
                  <a:txBody>
                    <a:bodyPr/>
                    <a:lstStyle/>
                    <a:p>
                      <a:pPr algn="ctr"/>
                      <a:r>
                        <a:rPr lang="nl-NL" dirty="0" smtClean="0"/>
                        <a:t>21.93</a:t>
                      </a:r>
                      <a:endParaRPr lang="nl-NL" dirty="0"/>
                    </a:p>
                  </a:txBody>
                  <a:tcPr/>
                </a:tc>
                <a:tc>
                  <a:txBody>
                    <a:bodyPr/>
                    <a:lstStyle/>
                    <a:p>
                      <a:pPr algn="ctr"/>
                      <a:r>
                        <a:rPr lang="nl-NL" dirty="0" smtClean="0"/>
                        <a:t>21.93</a:t>
                      </a:r>
                      <a:endParaRPr lang="nl-NL" dirty="0"/>
                    </a:p>
                  </a:txBody>
                  <a:tcPr/>
                </a:tc>
                <a:tc>
                  <a:txBody>
                    <a:bodyPr/>
                    <a:lstStyle/>
                    <a:p>
                      <a:pPr algn="ctr"/>
                      <a:r>
                        <a:rPr lang="nl-NL" dirty="0" smtClean="0"/>
                        <a:t>32.00</a:t>
                      </a:r>
                      <a:endParaRPr lang="nl-NL" dirty="0"/>
                    </a:p>
                  </a:txBody>
                  <a:tcPr/>
                </a:tc>
                <a:tc>
                  <a:txBody>
                    <a:bodyPr/>
                    <a:lstStyle/>
                    <a:p>
                      <a:pPr algn="ctr"/>
                      <a:r>
                        <a:rPr lang="nl-NL" dirty="0" smtClean="0"/>
                        <a:t>32.00</a:t>
                      </a:r>
                      <a:endParaRPr lang="nl-NL" dirty="0"/>
                    </a:p>
                  </a:txBody>
                  <a:tcPr/>
                </a:tc>
                <a:tc>
                  <a:txBody>
                    <a:bodyPr/>
                    <a:lstStyle/>
                    <a:p>
                      <a:pPr algn="ctr"/>
                      <a:r>
                        <a:rPr lang="nl-NL" dirty="0" smtClean="0"/>
                        <a:t>10.07</a:t>
                      </a:r>
                      <a:endParaRPr lang="nl-NL" dirty="0"/>
                    </a:p>
                  </a:txBody>
                  <a:tcPr/>
                </a:tc>
              </a:tr>
            </a:tbl>
          </a:graphicData>
        </a:graphic>
      </p:graphicFrame>
      <p:sp>
        <p:nvSpPr>
          <p:cNvPr id="4" name="Slide Number Placeholder 3"/>
          <p:cNvSpPr>
            <a:spLocks noGrp="1"/>
          </p:cNvSpPr>
          <p:nvPr>
            <p:ph type="sldNum" sz="quarter" idx="12"/>
          </p:nvPr>
        </p:nvSpPr>
        <p:spPr/>
        <p:txBody>
          <a:bodyPr/>
          <a:lstStyle/>
          <a:p>
            <a:fld id="{1336C48C-F87C-4E4B-81EF-5027B17D1F61}" type="slidenum">
              <a:rPr lang="nl-NL" smtClean="0"/>
              <a:pPr/>
              <a:t>19</a:t>
            </a:fld>
            <a:endParaRPr lang="nl-NL"/>
          </a:p>
        </p:txBody>
      </p:sp>
      <p:sp>
        <p:nvSpPr>
          <p:cNvPr id="6" name="TextBox 5"/>
          <p:cNvSpPr txBox="1"/>
          <p:nvPr/>
        </p:nvSpPr>
        <p:spPr>
          <a:xfrm>
            <a:off x="1041400" y="6630194"/>
            <a:ext cx="13335000" cy="1431161"/>
          </a:xfrm>
          <a:prstGeom prst="rect">
            <a:avLst/>
          </a:prstGeom>
          <a:noFill/>
        </p:spPr>
        <p:txBody>
          <a:bodyPr wrap="square" rtlCol="0">
            <a:spAutoFit/>
          </a:bodyPr>
          <a:lstStyle/>
          <a:p>
            <a:pPr marL="457200" indent="-457200">
              <a:buFont typeface="Arial" panose="020B0604020202020204" pitchFamily="34" charset="0"/>
              <a:buChar char="•"/>
            </a:pPr>
            <a:r>
              <a:rPr lang="nl-NL" dirty="0" err="1" smtClean="0"/>
              <a:t>Asset</a:t>
            </a:r>
            <a:r>
              <a:rPr lang="nl-NL" dirty="0" smtClean="0"/>
              <a:t> 3 has a </a:t>
            </a:r>
            <a:r>
              <a:rPr lang="nl-NL" dirty="0" err="1" smtClean="0"/>
              <a:t>larger</a:t>
            </a:r>
            <a:r>
              <a:rPr lang="nl-NL" dirty="0" smtClean="0"/>
              <a:t> </a:t>
            </a:r>
            <a:r>
              <a:rPr lang="nl-NL" dirty="0" smtClean="0"/>
              <a:t>impact on </a:t>
            </a:r>
            <a:r>
              <a:rPr lang="el-GR" dirty="0" smtClean="0"/>
              <a:t>Δ</a:t>
            </a:r>
            <a:r>
              <a:rPr lang="nl-NL" dirty="0" err="1" smtClean="0"/>
              <a:t>MVaR</a:t>
            </a:r>
            <a:r>
              <a:rPr lang="nl-NL" dirty="0" smtClean="0"/>
              <a:t> </a:t>
            </a:r>
            <a:r>
              <a:rPr lang="nl-NL" dirty="0" err="1" smtClean="0"/>
              <a:t>then</a:t>
            </a:r>
            <a:r>
              <a:rPr lang="nl-NL" dirty="0" smtClean="0"/>
              <a:t> </a:t>
            </a:r>
            <a:r>
              <a:rPr lang="nl-NL" dirty="0" err="1" smtClean="0"/>
              <a:t>asset</a:t>
            </a:r>
            <a:r>
              <a:rPr lang="nl-NL" dirty="0" smtClean="0"/>
              <a:t> 4, </a:t>
            </a:r>
            <a:r>
              <a:rPr lang="nl-NL" dirty="0" err="1" smtClean="0"/>
              <a:t>although</a:t>
            </a:r>
            <a:r>
              <a:rPr lang="nl-NL" dirty="0" smtClean="0"/>
              <a:t> the parameters </a:t>
            </a:r>
            <a:r>
              <a:rPr lang="nl-NL" dirty="0" err="1" smtClean="0"/>
              <a:t>for</a:t>
            </a:r>
            <a:r>
              <a:rPr lang="nl-NL" dirty="0" smtClean="0"/>
              <a:t> </a:t>
            </a:r>
            <a:r>
              <a:rPr lang="nl-NL" dirty="0" err="1" smtClean="0"/>
              <a:t>asset</a:t>
            </a:r>
            <a:r>
              <a:rPr lang="nl-NL" dirty="0" smtClean="0"/>
              <a:t> 3 </a:t>
            </a:r>
            <a:r>
              <a:rPr lang="nl-NL" dirty="0" err="1" smtClean="0"/>
              <a:t>didn’t</a:t>
            </a:r>
            <a:r>
              <a:rPr lang="nl-NL" dirty="0" smtClean="0"/>
              <a:t> change</a:t>
            </a:r>
          </a:p>
          <a:p>
            <a:pPr marL="457200" indent="-457200">
              <a:buFont typeface="Arial" panose="020B0604020202020204" pitchFamily="34" charset="0"/>
              <a:buChar char="•"/>
            </a:pPr>
            <a:r>
              <a:rPr lang="nl-NL" dirty="0" err="1" smtClean="0"/>
              <a:t>Attribution</a:t>
            </a:r>
            <a:r>
              <a:rPr lang="nl-NL" dirty="0" smtClean="0"/>
              <a:t> </a:t>
            </a:r>
            <a:r>
              <a:rPr lang="nl-NL" dirty="0" err="1" smtClean="0"/>
              <a:t>cannot</a:t>
            </a:r>
            <a:r>
              <a:rPr lang="nl-NL" dirty="0" smtClean="0"/>
              <a:t> </a:t>
            </a:r>
            <a:r>
              <a:rPr lang="nl-NL" dirty="0" err="1" smtClean="0"/>
              <a:t>be</a:t>
            </a:r>
            <a:r>
              <a:rPr lang="nl-NL" dirty="0" smtClean="0"/>
              <a:t> </a:t>
            </a:r>
            <a:r>
              <a:rPr lang="nl-NL" dirty="0" err="1" smtClean="0"/>
              <a:t>broken</a:t>
            </a:r>
            <a:r>
              <a:rPr lang="nl-NL" dirty="0" smtClean="0"/>
              <a:t> down </a:t>
            </a:r>
            <a:r>
              <a:rPr lang="nl-NL" dirty="0" err="1" smtClean="0"/>
              <a:t>into</a:t>
            </a:r>
            <a:r>
              <a:rPr lang="nl-NL" dirty="0" smtClean="0"/>
              <a:t> single parameters</a:t>
            </a:r>
            <a:endParaRPr lang="nl-NL" dirty="0"/>
          </a:p>
        </p:txBody>
      </p:sp>
    </p:spTree>
    <p:extLst>
      <p:ext uri="{BB962C8B-B14F-4D97-AF65-F5344CB8AC3E}">
        <p14:creationId xmlns:p14="http://schemas.microsoft.com/office/powerpoint/2010/main" val="149270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Disclaimer</a:t>
            </a:r>
            <a:endParaRPr lang="nl-NL" dirty="0"/>
          </a:p>
        </p:txBody>
      </p:sp>
      <p:sp>
        <p:nvSpPr>
          <p:cNvPr id="3" name="Content Placeholder 2"/>
          <p:cNvSpPr>
            <a:spLocks noGrp="1"/>
          </p:cNvSpPr>
          <p:nvPr>
            <p:ph idx="1"/>
          </p:nvPr>
        </p:nvSpPr>
        <p:spPr/>
        <p:txBody>
          <a:bodyPr/>
          <a:lstStyle/>
          <a:p>
            <a:r>
              <a:rPr lang="en-US" i="1" dirty="0"/>
              <a:t>All material contained herein is indicative and for discussion purposes only, is strictly confidential, may not be reproduced and is intended for your internal use only. </a:t>
            </a:r>
            <a:r>
              <a:rPr lang="en-GB" i="1" dirty="0"/>
              <a:t>This document has been solely prepared for discussion purposes and is not an offer, or a solicitation of an offer, to buy or sell any security or financial instrument, or any investment advice. This policy does not confer any rights to any third parties. PGGM Investments has taken all reasonable care to ensure that the information contained in this document is correct, but does not accept liability for any misprints. The information contained herein can be changed without notice.</a:t>
            </a:r>
            <a:endParaRPr lang="nl-NL"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2</a:t>
            </a:fld>
            <a:endParaRPr lang="nl-NL"/>
          </a:p>
        </p:txBody>
      </p:sp>
    </p:spTree>
    <p:extLst>
      <p:ext uri="{BB962C8B-B14F-4D97-AF65-F5344CB8AC3E}">
        <p14:creationId xmlns:p14="http://schemas.microsoft.com/office/powerpoint/2010/main" val="4138024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New </a:t>
            </a:r>
            <a:r>
              <a:rPr lang="nl-NL" dirty="0" err="1" smtClean="0"/>
              <a:t>method</a:t>
            </a:r>
            <a:r>
              <a:rPr lang="nl-NL" dirty="0" smtClean="0"/>
              <a:t> </a:t>
            </a:r>
            <a:r>
              <a:rPr lang="nl-NL" dirty="0" err="1" smtClean="0"/>
              <a:t>for</a:t>
            </a:r>
            <a:r>
              <a:rPr lang="nl-NL" dirty="0" smtClean="0"/>
              <a:t> </a:t>
            </a:r>
            <a:r>
              <a:rPr lang="nl-NL" dirty="0" err="1" smtClean="0"/>
              <a:t>dynamic</a:t>
            </a:r>
            <a:r>
              <a:rPr lang="nl-NL" dirty="0" smtClean="0"/>
              <a:t> risk </a:t>
            </a:r>
            <a:r>
              <a:rPr lang="nl-NL" dirty="0" err="1" smtClean="0"/>
              <a:t>attribution</a:t>
            </a:r>
            <a:endParaRPr lang="nl-NL"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13883" y="1905794"/>
                <a:ext cx="13446592" cy="6089199"/>
              </a:xfrm>
            </p:spPr>
            <p:txBody>
              <a:bodyPr/>
              <a:lstStyle/>
              <a:p>
                <a:r>
                  <a:rPr lang="nl-NL" dirty="0" smtClean="0"/>
                  <a:t>Some </a:t>
                </a:r>
                <a:r>
                  <a:rPr lang="nl-NL" dirty="0" err="1" smtClean="0"/>
                  <a:t>definitions</a:t>
                </a:r>
                <a:r>
                  <a:rPr lang="nl-NL" dirty="0" smtClean="0"/>
                  <a:t>:</a:t>
                </a:r>
                <a:endParaRPr lang="nl-NL" b="0" i="0" dirty="0" smtClean="0">
                  <a:latin typeface="Cambria Math"/>
                </a:endParaRPr>
              </a:p>
              <a:p>
                <a:pPr/>
                <a14:m>
                  <m:oMathPara xmlns:m="http://schemas.openxmlformats.org/officeDocument/2006/math">
                    <m:oMathParaPr>
                      <m:jc m:val="left"/>
                    </m:oMathParaPr>
                    <m:oMath xmlns:m="http://schemas.openxmlformats.org/officeDocument/2006/math">
                      <m:r>
                        <m:rPr>
                          <m:nor/>
                        </m:rPr>
                        <a:rPr lang="nl-NL" b="0" i="0" smtClean="0">
                          <a:latin typeface="Cambria Math"/>
                        </a:rPr>
                        <m:t>Var</m:t>
                      </m:r>
                      <m:r>
                        <a:rPr lang="nl-NL" b="0" i="1" smtClean="0">
                          <a:latin typeface="Cambria Math"/>
                        </a:rPr>
                        <m:t>=</m:t>
                      </m:r>
                      <m:r>
                        <a:rPr lang="nl-NL" b="0" i="1" smtClean="0">
                          <a:latin typeface="Cambria Math"/>
                        </a:rPr>
                        <m:t>𝑓</m:t>
                      </m:r>
                      <m:d>
                        <m:dPr>
                          <m:ctrlPr>
                            <a:rPr lang="nl-NL" b="0" i="1" smtClean="0">
                              <a:latin typeface="Cambria Math"/>
                            </a:rPr>
                          </m:ctrlPr>
                        </m:dPr>
                        <m:e>
                          <m:sSub>
                            <m:sSubPr>
                              <m:ctrlPr>
                                <a:rPr lang="nl-NL" b="0" i="1" smtClean="0">
                                  <a:latin typeface="Cambria Math"/>
                                </a:rPr>
                              </m:ctrlPr>
                            </m:sSubPr>
                            <m:e>
                              <m:r>
                                <a:rPr lang="nl-NL" b="0" i="1" smtClean="0">
                                  <a:latin typeface="Cambria Math"/>
                                </a:rPr>
                                <m:t>𝑥</m:t>
                              </m:r>
                            </m:e>
                            <m:sub>
                              <m:r>
                                <a:rPr lang="nl-NL" b="0" i="1" smtClean="0">
                                  <a:latin typeface="Cambria Math"/>
                                </a:rPr>
                                <m:t>1</m:t>
                              </m:r>
                            </m:sub>
                          </m:sSub>
                          <m:r>
                            <a:rPr lang="nl-NL" b="0" i="1" smtClean="0">
                              <a:latin typeface="Cambria Math"/>
                            </a:rPr>
                            <m:t>,</m:t>
                          </m:r>
                          <m:sSub>
                            <m:sSubPr>
                              <m:ctrlPr>
                                <a:rPr lang="nl-NL" b="0" i="1" smtClean="0">
                                  <a:latin typeface="Cambria Math"/>
                                </a:rPr>
                              </m:ctrlPr>
                            </m:sSubPr>
                            <m:e>
                              <m:r>
                                <a:rPr lang="nl-NL" b="0" i="1" smtClean="0">
                                  <a:latin typeface="Cambria Math"/>
                                </a:rPr>
                                <m:t>𝑥</m:t>
                              </m:r>
                            </m:e>
                            <m:sub>
                              <m:r>
                                <a:rPr lang="nl-NL" b="0" i="1" smtClean="0">
                                  <a:latin typeface="Cambria Math"/>
                                </a:rPr>
                                <m:t>2</m:t>
                              </m:r>
                            </m:sub>
                          </m:sSub>
                          <m:r>
                            <a:rPr lang="nl-NL" b="0" i="1" smtClean="0">
                              <a:latin typeface="Cambria Math"/>
                            </a:rPr>
                            <m:t>,…,</m:t>
                          </m:r>
                          <m:sSub>
                            <m:sSubPr>
                              <m:ctrlPr>
                                <a:rPr lang="nl-NL" b="0" i="1" smtClean="0">
                                  <a:latin typeface="Cambria Math"/>
                                </a:rPr>
                              </m:ctrlPr>
                            </m:sSubPr>
                            <m:e>
                              <m:r>
                                <a:rPr lang="nl-NL" b="0" i="1" smtClean="0">
                                  <a:latin typeface="Cambria Math"/>
                                </a:rPr>
                                <m:t>𝑥</m:t>
                              </m:r>
                            </m:e>
                            <m:sub>
                              <m:r>
                                <a:rPr lang="nl-NL" b="0" i="1" smtClean="0">
                                  <a:latin typeface="Cambria Math"/>
                                </a:rPr>
                                <m:t>𝑛</m:t>
                              </m:r>
                            </m:sub>
                          </m:sSub>
                        </m:e>
                      </m:d>
                    </m:oMath>
                  </m:oMathPara>
                </a14:m>
                <a:endParaRPr lang="nl-NL" dirty="0" smtClean="0"/>
              </a:p>
              <a:p>
                <a14:m>
                  <m:oMath xmlns:m="http://schemas.openxmlformats.org/officeDocument/2006/math">
                    <m:r>
                      <a:rPr lang="nl-NL" i="1" smtClean="0">
                        <a:latin typeface="Cambria Math"/>
                        <a:ea typeface="Cambria Math"/>
                      </a:rPr>
                      <m:t>∆</m:t>
                    </m:r>
                    <m:sSub>
                      <m:sSubPr>
                        <m:ctrlPr>
                          <a:rPr lang="nl-NL" b="0" i="1" smtClean="0">
                            <a:latin typeface="Cambria Math"/>
                            <a:ea typeface="Cambria Math"/>
                          </a:rPr>
                        </m:ctrlPr>
                      </m:sSubPr>
                      <m:e>
                        <m:r>
                          <a:rPr lang="nl-NL" b="0" i="1" smtClean="0">
                            <a:latin typeface="Cambria Math"/>
                            <a:ea typeface="Cambria Math"/>
                          </a:rPr>
                          <m:t>𝑓</m:t>
                        </m:r>
                      </m:e>
                      <m:sub>
                        <m:r>
                          <a:rPr lang="nl-NL" b="0" i="1" smtClean="0">
                            <a:latin typeface="Cambria Math"/>
                            <a:ea typeface="Cambria Math"/>
                          </a:rPr>
                          <m:t>𝑖</m:t>
                        </m:r>
                      </m:sub>
                    </m:sSub>
                    <m:r>
                      <a:rPr lang="nl-NL" i="1">
                        <a:latin typeface="Cambria Math"/>
                      </a:rPr>
                      <m:t>=</m:t>
                    </m:r>
                    <m:r>
                      <a:rPr lang="nl-NL" i="1">
                        <a:latin typeface="Cambria Math"/>
                      </a:rPr>
                      <m:t>𝑓</m:t>
                    </m:r>
                    <m:d>
                      <m:dPr>
                        <m:ctrlPr>
                          <a:rPr lang="nl-NL" i="1">
                            <a:latin typeface="Cambria Math"/>
                          </a:rPr>
                        </m:ctrlPr>
                      </m:dPr>
                      <m:e>
                        <m:sSub>
                          <m:sSubPr>
                            <m:ctrlPr>
                              <a:rPr lang="nl-NL" i="1">
                                <a:latin typeface="Cambria Math"/>
                              </a:rPr>
                            </m:ctrlPr>
                          </m:sSubPr>
                          <m:e>
                            <m:r>
                              <a:rPr lang="nl-NL" i="1">
                                <a:latin typeface="Cambria Math"/>
                              </a:rPr>
                              <m:t>𝑥</m:t>
                            </m:r>
                          </m:e>
                          <m:sub>
                            <m:r>
                              <a:rPr lang="nl-NL" i="1">
                                <a:latin typeface="Cambria Math"/>
                              </a:rPr>
                              <m:t>1</m:t>
                            </m:r>
                          </m:sub>
                        </m:sSub>
                        <m:r>
                          <a:rPr lang="nl-NL" i="1">
                            <a:latin typeface="Cambria Math"/>
                          </a:rPr>
                          <m:t>,</m:t>
                        </m:r>
                        <m:sSub>
                          <m:sSubPr>
                            <m:ctrlPr>
                              <a:rPr lang="nl-NL" i="1">
                                <a:latin typeface="Cambria Math"/>
                              </a:rPr>
                            </m:ctrlPr>
                          </m:sSubPr>
                          <m:e>
                            <m:r>
                              <a:rPr lang="nl-NL" i="1">
                                <a:latin typeface="Cambria Math"/>
                              </a:rPr>
                              <m:t>𝑥</m:t>
                            </m:r>
                          </m:e>
                          <m:sub>
                            <m:r>
                              <a:rPr lang="nl-NL" i="1">
                                <a:latin typeface="Cambria Math"/>
                              </a:rPr>
                              <m:t>2</m:t>
                            </m:r>
                          </m:sub>
                        </m:sSub>
                        <m:r>
                          <a:rPr lang="nl-NL" i="1">
                            <a:latin typeface="Cambria Math"/>
                          </a:rPr>
                          <m:t>,</m:t>
                        </m:r>
                        <m:r>
                          <a:rPr lang="nl-NL" b="0" i="1" smtClean="0">
                            <a:latin typeface="Cambria Math"/>
                          </a:rPr>
                          <m:t>…,</m:t>
                        </m:r>
                        <m:sSub>
                          <m:sSubPr>
                            <m:ctrlPr>
                              <a:rPr lang="nl-NL" b="0" i="1" smtClean="0">
                                <a:latin typeface="Cambria Math"/>
                              </a:rPr>
                            </m:ctrlPr>
                          </m:sSubPr>
                          <m:e>
                            <m:r>
                              <a:rPr lang="nl-NL" b="0" i="1" smtClean="0">
                                <a:latin typeface="Cambria Math"/>
                              </a:rPr>
                              <m:t>𝑥</m:t>
                            </m:r>
                          </m:e>
                          <m:sub>
                            <m:r>
                              <a:rPr lang="nl-NL" b="0" i="1" smtClean="0">
                                <a:latin typeface="Cambria Math"/>
                              </a:rPr>
                              <m:t>𝑖</m:t>
                            </m:r>
                          </m:sub>
                        </m:sSub>
                        <m:r>
                          <a:rPr lang="nl-NL" b="0" i="1" smtClean="0">
                            <a:latin typeface="Cambria Math"/>
                          </a:rPr>
                          <m:t>+</m:t>
                        </m:r>
                        <m:r>
                          <a:rPr lang="nl-NL" b="0" i="1" smtClean="0">
                            <a:latin typeface="Cambria Math"/>
                            <a:ea typeface="Cambria Math"/>
                          </a:rPr>
                          <m:t>∆</m:t>
                        </m:r>
                        <m:sSub>
                          <m:sSubPr>
                            <m:ctrlPr>
                              <a:rPr lang="nl-NL" b="0" i="1" smtClean="0">
                                <a:latin typeface="Cambria Math"/>
                                <a:ea typeface="Cambria Math"/>
                              </a:rPr>
                            </m:ctrlPr>
                          </m:sSubPr>
                          <m:e>
                            <m:r>
                              <a:rPr lang="nl-NL" b="0" i="1" smtClean="0">
                                <a:latin typeface="Cambria Math"/>
                                <a:ea typeface="Cambria Math"/>
                              </a:rPr>
                              <m:t>𝑥</m:t>
                            </m:r>
                          </m:e>
                          <m:sub>
                            <m:r>
                              <a:rPr lang="nl-NL" b="0" i="1" smtClean="0">
                                <a:latin typeface="Cambria Math"/>
                                <a:ea typeface="Cambria Math"/>
                              </a:rPr>
                              <m:t>𝑖</m:t>
                            </m:r>
                          </m:sub>
                        </m:sSub>
                        <m:r>
                          <a:rPr lang="nl-NL" b="0" i="1" smtClean="0">
                            <a:latin typeface="Cambria Math"/>
                            <a:ea typeface="Cambria Math"/>
                          </a:rPr>
                          <m:t>,</m:t>
                        </m:r>
                        <m:r>
                          <a:rPr lang="nl-NL" i="1">
                            <a:latin typeface="Cambria Math"/>
                          </a:rPr>
                          <m:t>…,</m:t>
                        </m:r>
                        <m:sSub>
                          <m:sSubPr>
                            <m:ctrlPr>
                              <a:rPr lang="nl-NL" i="1">
                                <a:latin typeface="Cambria Math"/>
                              </a:rPr>
                            </m:ctrlPr>
                          </m:sSubPr>
                          <m:e>
                            <m:r>
                              <a:rPr lang="nl-NL" i="1">
                                <a:latin typeface="Cambria Math"/>
                              </a:rPr>
                              <m:t>𝑥</m:t>
                            </m:r>
                          </m:e>
                          <m:sub>
                            <m:r>
                              <a:rPr lang="nl-NL" i="1">
                                <a:latin typeface="Cambria Math"/>
                              </a:rPr>
                              <m:t>𝑛</m:t>
                            </m:r>
                          </m:sub>
                        </m:sSub>
                      </m:e>
                    </m:d>
                  </m:oMath>
                </a14:m>
                <a:r>
                  <a:rPr lang="nl-NL" dirty="0" smtClean="0"/>
                  <a:t>-</a:t>
                </a:r>
                <a:r>
                  <a:rPr lang="nl-NL" dirty="0"/>
                  <a:t> </a:t>
                </a:r>
                <a14:m>
                  <m:oMath xmlns:m="http://schemas.openxmlformats.org/officeDocument/2006/math">
                    <m:r>
                      <a:rPr lang="nl-NL" i="1">
                        <a:latin typeface="Cambria Math"/>
                      </a:rPr>
                      <m:t>𝑓</m:t>
                    </m:r>
                    <m:d>
                      <m:dPr>
                        <m:ctrlPr>
                          <a:rPr lang="nl-NL" i="1">
                            <a:latin typeface="Cambria Math"/>
                          </a:rPr>
                        </m:ctrlPr>
                      </m:dPr>
                      <m:e>
                        <m:sSub>
                          <m:sSubPr>
                            <m:ctrlPr>
                              <a:rPr lang="nl-NL" i="1">
                                <a:latin typeface="Cambria Math"/>
                              </a:rPr>
                            </m:ctrlPr>
                          </m:sSubPr>
                          <m:e>
                            <m:r>
                              <a:rPr lang="nl-NL" i="1">
                                <a:latin typeface="Cambria Math"/>
                              </a:rPr>
                              <m:t>𝑥</m:t>
                            </m:r>
                          </m:e>
                          <m:sub>
                            <m:r>
                              <a:rPr lang="nl-NL" i="1">
                                <a:latin typeface="Cambria Math"/>
                              </a:rPr>
                              <m:t>1</m:t>
                            </m:r>
                          </m:sub>
                        </m:sSub>
                        <m:r>
                          <a:rPr lang="nl-NL" i="1">
                            <a:latin typeface="Cambria Math"/>
                          </a:rPr>
                          <m:t>,</m:t>
                        </m:r>
                        <m:sSub>
                          <m:sSubPr>
                            <m:ctrlPr>
                              <a:rPr lang="nl-NL" i="1">
                                <a:latin typeface="Cambria Math"/>
                              </a:rPr>
                            </m:ctrlPr>
                          </m:sSubPr>
                          <m:e>
                            <m:r>
                              <a:rPr lang="nl-NL" i="1">
                                <a:latin typeface="Cambria Math"/>
                              </a:rPr>
                              <m:t>𝑥</m:t>
                            </m:r>
                          </m:e>
                          <m:sub>
                            <m:r>
                              <a:rPr lang="nl-NL" i="1">
                                <a:latin typeface="Cambria Math"/>
                              </a:rPr>
                              <m:t>2</m:t>
                            </m:r>
                          </m:sub>
                        </m:sSub>
                        <m:r>
                          <a:rPr lang="nl-NL" i="1">
                            <a:latin typeface="Cambria Math"/>
                          </a:rPr>
                          <m:t>,…,</m:t>
                        </m:r>
                        <m:sSub>
                          <m:sSubPr>
                            <m:ctrlPr>
                              <a:rPr lang="nl-NL" i="1">
                                <a:latin typeface="Cambria Math"/>
                              </a:rPr>
                            </m:ctrlPr>
                          </m:sSubPr>
                          <m:e>
                            <m:r>
                              <a:rPr lang="nl-NL" i="1">
                                <a:latin typeface="Cambria Math"/>
                              </a:rPr>
                              <m:t>𝑥</m:t>
                            </m:r>
                          </m:e>
                          <m:sub>
                            <m:r>
                              <a:rPr lang="nl-NL" i="1">
                                <a:latin typeface="Cambria Math"/>
                              </a:rPr>
                              <m:t>𝑛</m:t>
                            </m:r>
                          </m:sub>
                        </m:sSub>
                      </m:e>
                    </m:d>
                  </m:oMath>
                </a14:m>
                <a:endParaRPr lang="nl-NL" dirty="0" smtClean="0"/>
              </a:p>
              <a:p>
                <a14:m>
                  <m:oMath xmlns:m="http://schemas.openxmlformats.org/officeDocument/2006/math">
                    <m:r>
                      <a:rPr lang="nl-NL" i="1">
                        <a:latin typeface="Cambria Math"/>
                        <a:ea typeface="Cambria Math"/>
                      </a:rPr>
                      <m:t>∆</m:t>
                    </m:r>
                    <m:sSub>
                      <m:sSubPr>
                        <m:ctrlPr>
                          <a:rPr lang="nl-NL" b="0" i="1" smtClean="0">
                            <a:latin typeface="Cambria Math"/>
                            <a:ea typeface="Cambria Math"/>
                          </a:rPr>
                        </m:ctrlPr>
                      </m:sSubPr>
                      <m:e>
                        <m:r>
                          <a:rPr lang="nl-NL" b="0" i="1" smtClean="0">
                            <a:latin typeface="Cambria Math"/>
                            <a:ea typeface="Cambria Math"/>
                          </a:rPr>
                          <m:t>𝑓</m:t>
                        </m:r>
                      </m:e>
                      <m:sub>
                        <m:r>
                          <a:rPr lang="nl-NL" b="0" i="1" smtClean="0">
                            <a:latin typeface="Cambria Math"/>
                            <a:ea typeface="Cambria Math"/>
                          </a:rPr>
                          <m:t>𝑖𝑗</m:t>
                        </m:r>
                      </m:sub>
                    </m:sSub>
                    <m:r>
                      <a:rPr lang="nl-NL" i="1">
                        <a:latin typeface="Cambria Math"/>
                      </a:rPr>
                      <m:t>=</m:t>
                    </m:r>
                    <m:r>
                      <a:rPr lang="nl-NL" i="1">
                        <a:latin typeface="Cambria Math"/>
                      </a:rPr>
                      <m:t>𝑓</m:t>
                    </m:r>
                    <m:d>
                      <m:dPr>
                        <m:ctrlPr>
                          <a:rPr lang="nl-NL" i="1">
                            <a:latin typeface="Cambria Math"/>
                          </a:rPr>
                        </m:ctrlPr>
                      </m:dPr>
                      <m:e>
                        <m:sSub>
                          <m:sSubPr>
                            <m:ctrlPr>
                              <a:rPr lang="nl-NL" i="1">
                                <a:latin typeface="Cambria Math"/>
                              </a:rPr>
                            </m:ctrlPr>
                          </m:sSubPr>
                          <m:e>
                            <m:r>
                              <a:rPr lang="nl-NL" i="1">
                                <a:latin typeface="Cambria Math"/>
                              </a:rPr>
                              <m:t>𝑥</m:t>
                            </m:r>
                          </m:e>
                          <m:sub>
                            <m:r>
                              <a:rPr lang="nl-NL" i="1">
                                <a:latin typeface="Cambria Math"/>
                              </a:rPr>
                              <m:t>1</m:t>
                            </m:r>
                          </m:sub>
                        </m:sSub>
                        <m:r>
                          <a:rPr lang="nl-NL" i="1">
                            <a:latin typeface="Cambria Math"/>
                          </a:rPr>
                          <m:t>,</m:t>
                        </m:r>
                        <m:sSub>
                          <m:sSubPr>
                            <m:ctrlPr>
                              <a:rPr lang="nl-NL" i="1">
                                <a:latin typeface="Cambria Math"/>
                              </a:rPr>
                            </m:ctrlPr>
                          </m:sSubPr>
                          <m:e>
                            <m:r>
                              <a:rPr lang="nl-NL" i="1">
                                <a:latin typeface="Cambria Math"/>
                              </a:rPr>
                              <m:t>𝑥</m:t>
                            </m:r>
                          </m:e>
                          <m:sub>
                            <m:r>
                              <a:rPr lang="nl-NL" i="1">
                                <a:latin typeface="Cambria Math"/>
                              </a:rPr>
                              <m:t>2</m:t>
                            </m:r>
                          </m:sub>
                        </m:sSub>
                        <m:r>
                          <a:rPr lang="nl-NL" i="1">
                            <a:latin typeface="Cambria Math"/>
                          </a:rPr>
                          <m:t>,…,</m:t>
                        </m:r>
                        <m:sSub>
                          <m:sSubPr>
                            <m:ctrlPr>
                              <a:rPr lang="nl-NL" i="1">
                                <a:latin typeface="Cambria Math"/>
                              </a:rPr>
                            </m:ctrlPr>
                          </m:sSubPr>
                          <m:e>
                            <m:r>
                              <a:rPr lang="nl-NL" i="1">
                                <a:latin typeface="Cambria Math"/>
                              </a:rPr>
                              <m:t>𝑥</m:t>
                            </m:r>
                          </m:e>
                          <m:sub>
                            <m:r>
                              <a:rPr lang="nl-NL" i="1">
                                <a:latin typeface="Cambria Math"/>
                              </a:rPr>
                              <m:t>𝑖</m:t>
                            </m:r>
                          </m:sub>
                        </m:sSub>
                        <m:r>
                          <a:rPr lang="nl-NL" i="1">
                            <a:latin typeface="Cambria Math"/>
                          </a:rPr>
                          <m:t>+</m:t>
                        </m:r>
                        <m:r>
                          <a:rPr lang="nl-NL" i="1">
                            <a:latin typeface="Cambria Math"/>
                            <a:ea typeface="Cambria Math"/>
                          </a:rPr>
                          <m:t>∆</m:t>
                        </m:r>
                        <m:sSub>
                          <m:sSubPr>
                            <m:ctrlPr>
                              <a:rPr lang="nl-NL" i="1">
                                <a:latin typeface="Cambria Math"/>
                                <a:ea typeface="Cambria Math"/>
                              </a:rPr>
                            </m:ctrlPr>
                          </m:sSubPr>
                          <m:e>
                            <m:r>
                              <a:rPr lang="nl-NL" i="1">
                                <a:latin typeface="Cambria Math"/>
                                <a:ea typeface="Cambria Math"/>
                              </a:rPr>
                              <m:t>𝑥</m:t>
                            </m:r>
                          </m:e>
                          <m:sub>
                            <m:r>
                              <a:rPr lang="nl-NL" i="1">
                                <a:latin typeface="Cambria Math"/>
                                <a:ea typeface="Cambria Math"/>
                              </a:rPr>
                              <m:t>𝑖</m:t>
                            </m:r>
                          </m:sub>
                        </m:sSub>
                        <m:r>
                          <a:rPr lang="nl-NL" i="1">
                            <a:latin typeface="Cambria Math"/>
                            <a:ea typeface="Cambria Math"/>
                          </a:rPr>
                          <m:t>,</m:t>
                        </m:r>
                        <m:r>
                          <a:rPr lang="nl-NL" b="0" i="1" smtClean="0">
                            <a:latin typeface="Cambria Math"/>
                            <a:ea typeface="Cambria Math"/>
                          </a:rPr>
                          <m:t>…,</m:t>
                        </m:r>
                        <m:sSub>
                          <m:sSubPr>
                            <m:ctrlPr>
                              <a:rPr lang="nl-NL" b="0" i="1" smtClean="0">
                                <a:latin typeface="Cambria Math"/>
                                <a:ea typeface="Cambria Math"/>
                              </a:rPr>
                            </m:ctrlPr>
                          </m:sSubPr>
                          <m:e>
                            <m:r>
                              <a:rPr lang="nl-NL" b="0" i="1" smtClean="0">
                                <a:latin typeface="Cambria Math"/>
                                <a:ea typeface="Cambria Math"/>
                              </a:rPr>
                              <m:t>𝑥</m:t>
                            </m:r>
                          </m:e>
                          <m:sub>
                            <m:r>
                              <a:rPr lang="nl-NL" b="0" i="1" smtClean="0">
                                <a:latin typeface="Cambria Math"/>
                                <a:ea typeface="Cambria Math"/>
                              </a:rPr>
                              <m:t>𝑗</m:t>
                            </m:r>
                          </m:sub>
                        </m:sSub>
                        <m:r>
                          <a:rPr lang="nl-NL" b="0" i="1" smtClean="0">
                            <a:latin typeface="Cambria Math"/>
                            <a:ea typeface="Cambria Math"/>
                          </a:rPr>
                          <m:t>+</m:t>
                        </m:r>
                        <m:r>
                          <a:rPr lang="nl-NL" i="1">
                            <a:latin typeface="Cambria Math"/>
                            <a:ea typeface="Cambria Math"/>
                          </a:rPr>
                          <m:t>∆</m:t>
                        </m:r>
                        <m:sSub>
                          <m:sSubPr>
                            <m:ctrlPr>
                              <a:rPr lang="nl-NL" b="0" i="1" smtClean="0">
                                <a:latin typeface="Cambria Math"/>
                                <a:ea typeface="Cambria Math"/>
                              </a:rPr>
                            </m:ctrlPr>
                          </m:sSubPr>
                          <m:e>
                            <m:r>
                              <a:rPr lang="nl-NL" b="0" i="1" smtClean="0">
                                <a:latin typeface="Cambria Math"/>
                                <a:ea typeface="Cambria Math"/>
                              </a:rPr>
                              <m:t>𝑥</m:t>
                            </m:r>
                          </m:e>
                          <m:sub>
                            <m:r>
                              <a:rPr lang="nl-NL" b="0" i="1" smtClean="0">
                                <a:latin typeface="Cambria Math"/>
                                <a:ea typeface="Cambria Math"/>
                              </a:rPr>
                              <m:t>𝑗</m:t>
                            </m:r>
                          </m:sub>
                        </m:sSub>
                        <m:r>
                          <a:rPr lang="nl-NL" b="0" i="1" smtClean="0">
                            <a:latin typeface="Cambria Math"/>
                            <a:ea typeface="Cambria Math"/>
                          </a:rPr>
                          <m:t>,</m:t>
                        </m:r>
                        <m:r>
                          <a:rPr lang="nl-NL" i="1">
                            <a:latin typeface="Cambria Math"/>
                          </a:rPr>
                          <m:t>…,</m:t>
                        </m:r>
                        <m:sSub>
                          <m:sSubPr>
                            <m:ctrlPr>
                              <a:rPr lang="nl-NL" i="1">
                                <a:latin typeface="Cambria Math"/>
                              </a:rPr>
                            </m:ctrlPr>
                          </m:sSubPr>
                          <m:e>
                            <m:r>
                              <a:rPr lang="nl-NL" i="1">
                                <a:latin typeface="Cambria Math"/>
                              </a:rPr>
                              <m:t>𝑥</m:t>
                            </m:r>
                          </m:e>
                          <m:sub>
                            <m:r>
                              <a:rPr lang="nl-NL" i="1">
                                <a:latin typeface="Cambria Math"/>
                              </a:rPr>
                              <m:t>𝑛</m:t>
                            </m:r>
                          </m:sub>
                        </m:sSub>
                      </m:e>
                    </m:d>
                  </m:oMath>
                </a14:m>
                <a:r>
                  <a:rPr lang="nl-NL" dirty="0"/>
                  <a:t>- </a:t>
                </a:r>
                <a14:m>
                  <m:oMath xmlns:m="http://schemas.openxmlformats.org/officeDocument/2006/math">
                    <m:r>
                      <a:rPr lang="nl-NL" i="1">
                        <a:latin typeface="Cambria Math"/>
                      </a:rPr>
                      <m:t>𝑓</m:t>
                    </m:r>
                    <m:d>
                      <m:dPr>
                        <m:ctrlPr>
                          <a:rPr lang="nl-NL" i="1">
                            <a:latin typeface="Cambria Math"/>
                          </a:rPr>
                        </m:ctrlPr>
                      </m:dPr>
                      <m:e>
                        <m:sSub>
                          <m:sSubPr>
                            <m:ctrlPr>
                              <a:rPr lang="nl-NL" i="1">
                                <a:latin typeface="Cambria Math"/>
                              </a:rPr>
                            </m:ctrlPr>
                          </m:sSubPr>
                          <m:e>
                            <m:r>
                              <a:rPr lang="nl-NL" i="1">
                                <a:latin typeface="Cambria Math"/>
                              </a:rPr>
                              <m:t>𝑥</m:t>
                            </m:r>
                          </m:e>
                          <m:sub>
                            <m:r>
                              <a:rPr lang="nl-NL" i="1">
                                <a:latin typeface="Cambria Math"/>
                              </a:rPr>
                              <m:t>1</m:t>
                            </m:r>
                          </m:sub>
                        </m:sSub>
                        <m:r>
                          <a:rPr lang="nl-NL" i="1">
                            <a:latin typeface="Cambria Math"/>
                          </a:rPr>
                          <m:t>,</m:t>
                        </m:r>
                        <m:sSub>
                          <m:sSubPr>
                            <m:ctrlPr>
                              <a:rPr lang="nl-NL" i="1">
                                <a:latin typeface="Cambria Math"/>
                              </a:rPr>
                            </m:ctrlPr>
                          </m:sSubPr>
                          <m:e>
                            <m:r>
                              <a:rPr lang="nl-NL" i="1">
                                <a:latin typeface="Cambria Math"/>
                              </a:rPr>
                              <m:t>𝑥</m:t>
                            </m:r>
                          </m:e>
                          <m:sub>
                            <m:r>
                              <a:rPr lang="nl-NL" i="1">
                                <a:latin typeface="Cambria Math"/>
                              </a:rPr>
                              <m:t>2</m:t>
                            </m:r>
                          </m:sub>
                        </m:sSub>
                        <m:r>
                          <a:rPr lang="nl-NL" i="1">
                            <a:latin typeface="Cambria Math"/>
                          </a:rPr>
                          <m:t>,…,</m:t>
                        </m:r>
                        <m:sSub>
                          <m:sSubPr>
                            <m:ctrlPr>
                              <a:rPr lang="nl-NL" i="1">
                                <a:latin typeface="Cambria Math"/>
                              </a:rPr>
                            </m:ctrlPr>
                          </m:sSubPr>
                          <m:e>
                            <m:r>
                              <a:rPr lang="nl-NL" i="1">
                                <a:latin typeface="Cambria Math"/>
                              </a:rPr>
                              <m:t>𝑥</m:t>
                            </m:r>
                          </m:e>
                          <m:sub>
                            <m:r>
                              <a:rPr lang="nl-NL" i="1">
                                <a:latin typeface="Cambria Math"/>
                              </a:rPr>
                              <m:t>𝑛</m:t>
                            </m:r>
                          </m:sub>
                        </m:sSub>
                      </m:e>
                    </m:d>
                  </m:oMath>
                </a14:m>
                <a:r>
                  <a:rPr lang="nl-NL" dirty="0" smtClean="0"/>
                  <a:t> etc.</a:t>
                </a:r>
              </a:p>
              <a:p>
                <a:endParaRPr lang="nl-NL" dirty="0" smtClean="0"/>
              </a:p>
              <a:p>
                <a:r>
                  <a:rPr lang="nl-NL" dirty="0" smtClean="0"/>
                  <a:t>On top of </a:t>
                </a:r>
                <a:r>
                  <a:rPr lang="nl-NL" dirty="0" err="1" smtClean="0"/>
                  <a:t>this</a:t>
                </a:r>
                <a:r>
                  <a:rPr lang="nl-NL" dirty="0" smtClean="0"/>
                  <a:t>, we </a:t>
                </a:r>
                <a:r>
                  <a:rPr lang="nl-NL" dirty="0" err="1" smtClean="0"/>
                  <a:t>define</a:t>
                </a:r>
                <a:r>
                  <a:rPr lang="nl-NL" dirty="0" smtClean="0"/>
                  <a:t>:</a:t>
                </a:r>
              </a:p>
              <a:p>
                <a14:m>
                  <m:oMath xmlns:m="http://schemas.openxmlformats.org/officeDocument/2006/math">
                    <m:r>
                      <a:rPr lang="nl-NL" i="1" smtClean="0">
                        <a:latin typeface="Cambria Math"/>
                        <a:ea typeface="Cambria Math"/>
                      </a:rPr>
                      <m:t>∆</m:t>
                    </m:r>
                    <m:sSub>
                      <m:sSubPr>
                        <m:ctrlPr>
                          <a:rPr lang="nl-NL" b="0" i="1" smtClean="0">
                            <a:latin typeface="Cambria Math"/>
                            <a:ea typeface="Cambria Math"/>
                          </a:rPr>
                        </m:ctrlPr>
                      </m:sSubPr>
                      <m:e>
                        <m:r>
                          <a:rPr lang="nl-NL" b="0" i="1" smtClean="0">
                            <a:latin typeface="Cambria Math"/>
                            <a:ea typeface="Cambria Math"/>
                          </a:rPr>
                          <m:t>𝑓</m:t>
                        </m:r>
                      </m:e>
                      <m:sub>
                        <m:r>
                          <m:rPr>
                            <m:nor/>
                          </m:rPr>
                          <a:rPr lang="nl-NL" b="0" i="0" smtClean="0">
                            <a:latin typeface="Cambria Math"/>
                            <a:ea typeface="Cambria Math"/>
                          </a:rPr>
                          <m:t>indices</m:t>
                        </m:r>
                      </m:sub>
                    </m:sSub>
                    <m:r>
                      <a:rPr lang="nl-NL" b="0" i="1" smtClean="0">
                        <a:latin typeface="Cambria Math"/>
                        <a:ea typeface="Cambria Math"/>
                      </a:rPr>
                      <m:t>=0</m:t>
                    </m:r>
                  </m:oMath>
                </a14:m>
                <a:r>
                  <a:rPr lang="nl-NL" dirty="0" smtClean="0"/>
                  <a:t> </a:t>
                </a:r>
                <a:r>
                  <a:rPr lang="nl-NL" dirty="0" err="1" smtClean="0"/>
                  <a:t>when</a:t>
                </a:r>
                <a:r>
                  <a:rPr lang="nl-NL" dirty="0" smtClean="0"/>
                  <a:t> </a:t>
                </a:r>
                <a:r>
                  <a:rPr lang="nl-NL" dirty="0" err="1" smtClean="0"/>
                  <a:t>two</a:t>
                </a:r>
                <a:r>
                  <a:rPr lang="nl-NL" dirty="0" smtClean="0"/>
                  <a:t> or more indices are </a:t>
                </a:r>
                <a:r>
                  <a:rPr lang="nl-NL" dirty="0" err="1" smtClean="0"/>
                  <a:t>equal</a:t>
                </a:r>
                <a:r>
                  <a:rPr lang="nl-NL" dirty="0" smtClean="0"/>
                  <a:t>, e.g. </a:t>
                </a:r>
                <a14:m>
                  <m:oMath xmlns:m="http://schemas.openxmlformats.org/officeDocument/2006/math">
                    <m:r>
                      <a:rPr lang="nl-NL" i="1">
                        <a:latin typeface="Cambria Math"/>
                        <a:ea typeface="Cambria Math"/>
                      </a:rPr>
                      <m:t>∆</m:t>
                    </m:r>
                    <m:sSub>
                      <m:sSubPr>
                        <m:ctrlPr>
                          <a:rPr lang="nl-NL" i="1">
                            <a:latin typeface="Cambria Math"/>
                            <a:ea typeface="Cambria Math"/>
                          </a:rPr>
                        </m:ctrlPr>
                      </m:sSubPr>
                      <m:e>
                        <m:r>
                          <a:rPr lang="nl-NL" i="1">
                            <a:latin typeface="Cambria Math"/>
                            <a:ea typeface="Cambria Math"/>
                          </a:rPr>
                          <m:t>𝑓</m:t>
                        </m:r>
                      </m:e>
                      <m:sub>
                        <m:r>
                          <m:rPr>
                            <m:nor/>
                          </m:rPr>
                          <a:rPr lang="nl-NL" b="0" i="0" smtClean="0">
                            <a:latin typeface="Cambria Math"/>
                            <a:ea typeface="Cambria Math"/>
                          </a:rPr>
                          <m:t>1223</m:t>
                        </m:r>
                      </m:sub>
                    </m:sSub>
                    <m:r>
                      <a:rPr lang="nl-NL" i="1">
                        <a:latin typeface="Cambria Math"/>
                        <a:ea typeface="Cambria Math"/>
                      </a:rPr>
                      <m:t>=0</m:t>
                    </m:r>
                  </m:oMath>
                </a14:m>
                <a:endParaRPr lang="nl-NL" dirty="0" smtClean="0"/>
              </a:p>
              <a:p>
                <a:r>
                  <a:rPr lang="nl-NL" dirty="0" err="1" smtClean="0"/>
                  <a:t>and</a:t>
                </a:r>
                <a:r>
                  <a:rPr lang="nl-NL" dirty="0" smtClean="0"/>
                  <a:t> </a:t>
                </a:r>
                <a:r>
                  <a:rPr lang="nl-NL" dirty="0" err="1" smtClean="0"/>
                  <a:t>when</a:t>
                </a:r>
                <a:r>
                  <a:rPr lang="nl-NL" dirty="0" smtClean="0"/>
                  <a:t> the indices </a:t>
                </a:r>
                <a:r>
                  <a:rPr lang="nl-NL" dirty="0" err="1" smtClean="0"/>
                  <a:t>aren’t</a:t>
                </a:r>
                <a:r>
                  <a:rPr lang="nl-NL" dirty="0" smtClean="0"/>
                  <a:t> in </a:t>
                </a:r>
                <a:r>
                  <a:rPr lang="nl-NL" dirty="0" err="1" smtClean="0"/>
                  <a:t>increasing</a:t>
                </a:r>
                <a:r>
                  <a:rPr lang="nl-NL" dirty="0" smtClean="0"/>
                  <a:t> order, e.g. </a:t>
                </a:r>
                <a14:m>
                  <m:oMath xmlns:m="http://schemas.openxmlformats.org/officeDocument/2006/math">
                    <m:r>
                      <a:rPr lang="nl-NL" i="1">
                        <a:latin typeface="Cambria Math"/>
                        <a:ea typeface="Cambria Math"/>
                      </a:rPr>
                      <m:t>∆</m:t>
                    </m:r>
                    <m:sSub>
                      <m:sSubPr>
                        <m:ctrlPr>
                          <a:rPr lang="nl-NL" i="1">
                            <a:latin typeface="Cambria Math"/>
                            <a:ea typeface="Cambria Math"/>
                          </a:rPr>
                        </m:ctrlPr>
                      </m:sSubPr>
                      <m:e>
                        <m:r>
                          <a:rPr lang="nl-NL" i="1">
                            <a:latin typeface="Cambria Math"/>
                            <a:ea typeface="Cambria Math"/>
                          </a:rPr>
                          <m:t>𝑓</m:t>
                        </m:r>
                      </m:e>
                      <m:sub>
                        <m:r>
                          <m:rPr>
                            <m:nor/>
                          </m:rPr>
                          <a:rPr lang="nl-NL" b="0" i="0" smtClean="0">
                            <a:latin typeface="Cambria Math"/>
                            <a:ea typeface="Cambria Math"/>
                          </a:rPr>
                          <m:t>3</m:t>
                        </m:r>
                        <m:r>
                          <m:rPr>
                            <m:nor/>
                          </m:rPr>
                          <a:rPr lang="nl-NL">
                            <a:latin typeface="Cambria Math"/>
                            <a:ea typeface="Cambria Math"/>
                          </a:rPr>
                          <m:t>2</m:t>
                        </m:r>
                      </m:sub>
                    </m:sSub>
                    <m:r>
                      <a:rPr lang="nl-NL" i="1">
                        <a:latin typeface="Cambria Math"/>
                        <a:ea typeface="Cambria Math"/>
                      </a:rPr>
                      <m:t>=0</m:t>
                    </m:r>
                  </m:oMath>
                </a14:m>
                <a:endParaRPr lang="nl-NL" dirty="0"/>
              </a:p>
              <a:p>
                <a:endParaRPr lang="nl-NL" dirty="0" smtClean="0"/>
              </a:p>
              <a:p>
                <a:r>
                  <a:rPr lang="nl-NL" dirty="0" err="1" smtClean="0"/>
                  <a:t>Then</a:t>
                </a:r>
                <a:r>
                  <a:rPr lang="nl-NL" dirty="0" smtClean="0"/>
                  <a:t> we </a:t>
                </a:r>
                <a:r>
                  <a:rPr lang="nl-NL" dirty="0" err="1" smtClean="0"/>
                  <a:t>define</a:t>
                </a:r>
                <a:r>
                  <a:rPr lang="nl-NL" dirty="0" smtClean="0"/>
                  <a:t> the </a:t>
                </a:r>
                <a:r>
                  <a:rPr lang="nl-NL" dirty="0" err="1" smtClean="0"/>
                  <a:t>contributions</a:t>
                </a:r>
                <a:r>
                  <a:rPr lang="nl-NL" dirty="0" smtClean="0"/>
                  <a:t>:</a:t>
                </a:r>
              </a:p>
              <a:p>
                <a:pPr/>
                <a14:m>
                  <m:oMathPara xmlns:m="http://schemas.openxmlformats.org/officeDocument/2006/math">
                    <m:oMathParaPr>
                      <m:jc m:val="left"/>
                    </m:oMathParaPr>
                    <m:oMath xmlns:m="http://schemas.openxmlformats.org/officeDocument/2006/math">
                      <m:sSub>
                        <m:sSubPr>
                          <m:ctrlPr>
                            <a:rPr lang="nl-NL" b="0" i="1" smtClean="0">
                              <a:latin typeface="Cambria Math"/>
                            </a:rPr>
                          </m:ctrlPr>
                        </m:sSubPr>
                        <m:e>
                          <m:r>
                            <a:rPr lang="nl-NL" b="0" i="1" smtClean="0">
                              <a:latin typeface="Cambria Math"/>
                            </a:rPr>
                            <m:t>𝐶</m:t>
                          </m:r>
                        </m:e>
                        <m:sub>
                          <m:r>
                            <a:rPr lang="nl-NL" b="0" i="1" smtClean="0">
                              <a:latin typeface="Cambria Math"/>
                            </a:rPr>
                            <m:t>𝑖</m:t>
                          </m:r>
                        </m:sub>
                      </m:sSub>
                      <m:r>
                        <a:rPr lang="nl-NL" b="0" i="1" smtClean="0">
                          <a:latin typeface="Cambria Math"/>
                        </a:rPr>
                        <m:t>=</m:t>
                      </m:r>
                      <m:r>
                        <a:rPr lang="nl-NL" b="0" i="1" smtClean="0">
                          <a:latin typeface="Cambria Math"/>
                          <a:ea typeface="Cambria Math"/>
                        </a:rPr>
                        <m:t>∆</m:t>
                      </m:r>
                      <m:sSub>
                        <m:sSubPr>
                          <m:ctrlPr>
                            <a:rPr lang="nl-NL" b="0" i="1" smtClean="0">
                              <a:latin typeface="Cambria Math"/>
                            </a:rPr>
                          </m:ctrlPr>
                        </m:sSubPr>
                        <m:e>
                          <m:r>
                            <a:rPr lang="nl-NL" b="0" i="1" smtClean="0">
                              <a:latin typeface="Cambria Math"/>
                            </a:rPr>
                            <m:t>𝑓</m:t>
                          </m:r>
                        </m:e>
                        <m:sub>
                          <m:r>
                            <a:rPr lang="nl-NL" b="0" i="1" smtClean="0">
                              <a:latin typeface="Cambria Math"/>
                            </a:rPr>
                            <m:t>𝑖</m:t>
                          </m:r>
                        </m:sub>
                      </m:sSub>
                    </m:oMath>
                  </m:oMathPara>
                </a14:m>
                <a:endParaRPr lang="nl-NL" dirty="0" smtClean="0"/>
              </a:p>
              <a:p>
                <a:pPr/>
                <a14:m>
                  <m:oMathPara xmlns:m="http://schemas.openxmlformats.org/officeDocument/2006/math">
                    <m:oMathParaPr>
                      <m:jc m:val="left"/>
                    </m:oMathParaPr>
                    <m:oMath xmlns:m="http://schemas.openxmlformats.org/officeDocument/2006/math">
                      <m:sSub>
                        <m:sSubPr>
                          <m:ctrlPr>
                            <a:rPr lang="nl-NL" i="1">
                              <a:latin typeface="Cambria Math"/>
                            </a:rPr>
                          </m:ctrlPr>
                        </m:sSubPr>
                        <m:e>
                          <m:r>
                            <a:rPr lang="nl-NL" i="1">
                              <a:latin typeface="Cambria Math"/>
                            </a:rPr>
                            <m:t>𝐶</m:t>
                          </m:r>
                        </m:e>
                        <m:sub>
                          <m:r>
                            <a:rPr lang="nl-NL" i="1">
                              <a:latin typeface="Cambria Math"/>
                            </a:rPr>
                            <m:t>𝑖</m:t>
                          </m:r>
                          <m:r>
                            <a:rPr lang="nl-NL" b="0" i="1" smtClean="0">
                              <a:latin typeface="Cambria Math"/>
                            </a:rPr>
                            <m:t>𝑗</m:t>
                          </m:r>
                        </m:sub>
                      </m:sSub>
                      <m:r>
                        <a:rPr lang="nl-NL" i="1">
                          <a:latin typeface="Cambria Math"/>
                        </a:rPr>
                        <m:t>=</m:t>
                      </m:r>
                      <m:r>
                        <a:rPr lang="nl-NL" i="1">
                          <a:latin typeface="Cambria Math"/>
                          <a:ea typeface="Cambria Math"/>
                        </a:rPr>
                        <m:t>∆</m:t>
                      </m:r>
                      <m:sSub>
                        <m:sSubPr>
                          <m:ctrlPr>
                            <a:rPr lang="nl-NL" i="1">
                              <a:latin typeface="Cambria Math"/>
                            </a:rPr>
                          </m:ctrlPr>
                        </m:sSubPr>
                        <m:e>
                          <m:r>
                            <a:rPr lang="nl-NL" i="1">
                              <a:latin typeface="Cambria Math"/>
                            </a:rPr>
                            <m:t>𝑓</m:t>
                          </m:r>
                        </m:e>
                        <m:sub>
                          <m:r>
                            <a:rPr lang="nl-NL" i="1">
                              <a:latin typeface="Cambria Math"/>
                            </a:rPr>
                            <m:t>𝑖</m:t>
                          </m:r>
                          <m:r>
                            <a:rPr lang="nl-NL" b="0" i="1" smtClean="0">
                              <a:latin typeface="Cambria Math"/>
                            </a:rPr>
                            <m:t>𝑗</m:t>
                          </m:r>
                        </m:sub>
                      </m:sSub>
                      <m:r>
                        <a:rPr lang="nl-NL" b="0" i="1" smtClean="0">
                          <a:latin typeface="Cambria Math"/>
                        </a:rPr>
                        <m:t>−</m:t>
                      </m:r>
                      <m:sSub>
                        <m:sSubPr>
                          <m:ctrlPr>
                            <a:rPr lang="nl-NL" b="0" i="1" smtClean="0">
                              <a:latin typeface="Cambria Math"/>
                            </a:rPr>
                          </m:ctrlPr>
                        </m:sSubPr>
                        <m:e>
                          <m:r>
                            <a:rPr lang="nl-NL" b="0" i="1" smtClean="0">
                              <a:latin typeface="Cambria Math"/>
                            </a:rPr>
                            <m:t>𝐶</m:t>
                          </m:r>
                        </m:e>
                        <m:sub>
                          <m:r>
                            <a:rPr lang="nl-NL" b="0" i="1" smtClean="0">
                              <a:latin typeface="Cambria Math"/>
                            </a:rPr>
                            <m:t>𝑖</m:t>
                          </m:r>
                        </m:sub>
                      </m:sSub>
                      <m:r>
                        <a:rPr lang="nl-NL" b="0" i="1" smtClean="0">
                          <a:latin typeface="Cambria Math"/>
                        </a:rPr>
                        <m:t>−</m:t>
                      </m:r>
                      <m:sSub>
                        <m:sSubPr>
                          <m:ctrlPr>
                            <a:rPr lang="nl-NL" b="0" i="1" smtClean="0">
                              <a:latin typeface="Cambria Math"/>
                            </a:rPr>
                          </m:ctrlPr>
                        </m:sSubPr>
                        <m:e>
                          <m:r>
                            <a:rPr lang="nl-NL" b="0" i="1" smtClean="0">
                              <a:latin typeface="Cambria Math"/>
                            </a:rPr>
                            <m:t>𝐶</m:t>
                          </m:r>
                        </m:e>
                        <m:sub>
                          <m:r>
                            <a:rPr lang="nl-NL" b="0" i="1" smtClean="0">
                              <a:latin typeface="Cambria Math"/>
                            </a:rPr>
                            <m:t>𝑗</m:t>
                          </m:r>
                        </m:sub>
                      </m:sSub>
                    </m:oMath>
                  </m:oMathPara>
                </a14:m>
                <a:endParaRPr lang="nl-NL" dirty="0" smtClean="0"/>
              </a:p>
              <a:p>
                <a14:m>
                  <m:oMath xmlns:m="http://schemas.openxmlformats.org/officeDocument/2006/math">
                    <m:sSub>
                      <m:sSubPr>
                        <m:ctrlPr>
                          <a:rPr lang="nl-NL" i="1">
                            <a:latin typeface="Cambria Math"/>
                          </a:rPr>
                        </m:ctrlPr>
                      </m:sSubPr>
                      <m:e>
                        <m:r>
                          <a:rPr lang="nl-NL" i="1">
                            <a:latin typeface="Cambria Math"/>
                          </a:rPr>
                          <m:t>𝐶</m:t>
                        </m:r>
                      </m:e>
                      <m:sub>
                        <m:r>
                          <a:rPr lang="nl-NL" i="1">
                            <a:latin typeface="Cambria Math"/>
                          </a:rPr>
                          <m:t>𝑖𝑗</m:t>
                        </m:r>
                        <m:r>
                          <a:rPr lang="nl-NL" b="0" i="1" smtClean="0">
                            <a:latin typeface="Cambria Math"/>
                          </a:rPr>
                          <m:t>𝑘</m:t>
                        </m:r>
                      </m:sub>
                    </m:sSub>
                    <m:r>
                      <a:rPr lang="nl-NL" i="1">
                        <a:latin typeface="Cambria Math"/>
                      </a:rPr>
                      <m:t>=</m:t>
                    </m:r>
                    <m:r>
                      <a:rPr lang="nl-NL" i="1">
                        <a:latin typeface="Cambria Math"/>
                        <a:ea typeface="Cambria Math"/>
                      </a:rPr>
                      <m:t>∆</m:t>
                    </m:r>
                    <m:sSub>
                      <m:sSubPr>
                        <m:ctrlPr>
                          <a:rPr lang="nl-NL" i="1">
                            <a:latin typeface="Cambria Math"/>
                          </a:rPr>
                        </m:ctrlPr>
                      </m:sSubPr>
                      <m:e>
                        <m:r>
                          <a:rPr lang="nl-NL" i="1">
                            <a:latin typeface="Cambria Math"/>
                          </a:rPr>
                          <m:t>𝑓</m:t>
                        </m:r>
                      </m:e>
                      <m:sub>
                        <m:r>
                          <a:rPr lang="nl-NL" i="1">
                            <a:latin typeface="Cambria Math"/>
                          </a:rPr>
                          <m:t>𝑖𝑗</m:t>
                        </m:r>
                        <m:r>
                          <a:rPr lang="nl-NL" b="0" i="1" smtClean="0">
                            <a:latin typeface="Cambria Math"/>
                          </a:rPr>
                          <m:t>𝑘</m:t>
                        </m:r>
                      </m:sub>
                    </m:sSub>
                    <m:r>
                      <a:rPr lang="nl-NL" i="1">
                        <a:latin typeface="Cambria Math"/>
                      </a:rPr>
                      <m:t>−</m:t>
                    </m:r>
                    <m:sSub>
                      <m:sSubPr>
                        <m:ctrlPr>
                          <a:rPr lang="nl-NL" b="0" i="1" smtClean="0">
                            <a:latin typeface="Cambria Math"/>
                          </a:rPr>
                        </m:ctrlPr>
                      </m:sSubPr>
                      <m:e>
                        <m:r>
                          <a:rPr lang="nl-NL" b="0" i="1" smtClean="0">
                            <a:latin typeface="Cambria Math"/>
                          </a:rPr>
                          <m:t>𝐶</m:t>
                        </m:r>
                      </m:e>
                      <m:sub>
                        <m:r>
                          <a:rPr lang="nl-NL" b="0" i="1" smtClean="0">
                            <a:latin typeface="Cambria Math"/>
                          </a:rPr>
                          <m:t>𝑖𝑗</m:t>
                        </m:r>
                      </m:sub>
                    </m:sSub>
                    <m:r>
                      <a:rPr lang="nl-NL" b="0" i="1" smtClean="0">
                        <a:latin typeface="Cambria Math"/>
                      </a:rPr>
                      <m:t>−</m:t>
                    </m:r>
                    <m:sSub>
                      <m:sSubPr>
                        <m:ctrlPr>
                          <a:rPr lang="nl-NL" b="0" i="1" smtClean="0">
                            <a:latin typeface="Cambria Math"/>
                          </a:rPr>
                        </m:ctrlPr>
                      </m:sSubPr>
                      <m:e>
                        <m:r>
                          <a:rPr lang="nl-NL" b="0" i="1" smtClean="0">
                            <a:latin typeface="Cambria Math"/>
                          </a:rPr>
                          <m:t>𝐶</m:t>
                        </m:r>
                      </m:e>
                      <m:sub>
                        <m:r>
                          <a:rPr lang="nl-NL" b="0" i="1" smtClean="0">
                            <a:latin typeface="Cambria Math"/>
                          </a:rPr>
                          <m:t>𝑖𝑘</m:t>
                        </m:r>
                      </m:sub>
                    </m:sSub>
                    <m:r>
                      <a:rPr lang="nl-NL" b="0" i="1" smtClean="0">
                        <a:latin typeface="Cambria Math"/>
                      </a:rPr>
                      <m:t>−</m:t>
                    </m:r>
                    <m:sSub>
                      <m:sSubPr>
                        <m:ctrlPr>
                          <a:rPr lang="nl-NL" b="0" i="1" smtClean="0">
                            <a:latin typeface="Cambria Math"/>
                          </a:rPr>
                        </m:ctrlPr>
                      </m:sSubPr>
                      <m:e>
                        <m:r>
                          <a:rPr lang="nl-NL" b="0" i="1" smtClean="0">
                            <a:latin typeface="Cambria Math"/>
                          </a:rPr>
                          <m:t>𝐶</m:t>
                        </m:r>
                      </m:e>
                      <m:sub>
                        <m:r>
                          <a:rPr lang="nl-NL" b="0" i="1" smtClean="0">
                            <a:latin typeface="Cambria Math"/>
                          </a:rPr>
                          <m:t>𝑗𝑘</m:t>
                        </m:r>
                      </m:sub>
                    </m:sSub>
                    <m:r>
                      <a:rPr lang="nl-NL" b="0" i="1" smtClean="0">
                        <a:latin typeface="Cambria Math"/>
                      </a:rPr>
                      <m:t>−</m:t>
                    </m:r>
                    <m:sSub>
                      <m:sSubPr>
                        <m:ctrlPr>
                          <a:rPr lang="nl-NL" i="1">
                            <a:latin typeface="Cambria Math"/>
                          </a:rPr>
                        </m:ctrlPr>
                      </m:sSubPr>
                      <m:e>
                        <m:r>
                          <a:rPr lang="nl-NL" i="1">
                            <a:latin typeface="Cambria Math"/>
                          </a:rPr>
                          <m:t>𝐶</m:t>
                        </m:r>
                      </m:e>
                      <m:sub>
                        <m:r>
                          <a:rPr lang="nl-NL" i="1">
                            <a:latin typeface="Cambria Math"/>
                          </a:rPr>
                          <m:t>𝑖</m:t>
                        </m:r>
                      </m:sub>
                    </m:sSub>
                    <m:r>
                      <a:rPr lang="nl-NL" i="1">
                        <a:latin typeface="Cambria Math"/>
                      </a:rPr>
                      <m:t>−</m:t>
                    </m:r>
                    <m:sSub>
                      <m:sSubPr>
                        <m:ctrlPr>
                          <a:rPr lang="nl-NL" i="1">
                            <a:latin typeface="Cambria Math"/>
                          </a:rPr>
                        </m:ctrlPr>
                      </m:sSubPr>
                      <m:e>
                        <m:r>
                          <a:rPr lang="nl-NL" i="1">
                            <a:latin typeface="Cambria Math"/>
                          </a:rPr>
                          <m:t>𝐶</m:t>
                        </m:r>
                      </m:e>
                      <m:sub>
                        <m:r>
                          <a:rPr lang="nl-NL" i="1">
                            <a:latin typeface="Cambria Math"/>
                          </a:rPr>
                          <m:t>𝑗</m:t>
                        </m:r>
                      </m:sub>
                    </m:sSub>
                  </m:oMath>
                </a14:m>
                <a:r>
                  <a:rPr lang="nl-NL" dirty="0" smtClean="0"/>
                  <a:t> </a:t>
                </a:r>
                <a:r>
                  <a:rPr lang="nl-NL" dirty="0"/>
                  <a:t>e</a:t>
                </a:r>
                <a:r>
                  <a:rPr lang="nl-NL" dirty="0" smtClean="0"/>
                  <a:t>tc.</a:t>
                </a:r>
              </a:p>
              <a:p>
                <a:endParaRPr lang="nl-NL" dirty="0"/>
              </a:p>
              <a:p>
                <a:endParaRPr lang="nl-NL" dirty="0"/>
              </a:p>
              <a:p>
                <a:endParaRPr lang="nl-NL" dirty="0"/>
              </a:p>
              <a:p>
                <a:endParaRPr lang="nl-NL" dirty="0" smtClean="0"/>
              </a:p>
              <a:p>
                <a:endParaRPr lang="nl-NL" dirty="0" smtClean="0"/>
              </a:p>
              <a:p>
                <a:endParaRPr lang="nl-NL"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13883" y="1905794"/>
                <a:ext cx="13446592" cy="6089199"/>
              </a:xfrm>
              <a:blipFill rotWithShape="1">
                <a:blip r:embed="rId2"/>
                <a:stretch>
                  <a:fillRect l="-725" t="-2002" b="-400"/>
                </a:stretch>
              </a:blipFill>
            </p:spPr>
            <p:txBody>
              <a:bodyPr/>
              <a:lstStyle/>
              <a:p>
                <a:r>
                  <a:rPr lang="nl-NL">
                    <a:noFill/>
                  </a:rPr>
                  <a:t> </a:t>
                </a:r>
              </a:p>
            </p:txBody>
          </p:sp>
        </mc:Fallback>
      </mc:AlternateContent>
      <p:sp>
        <p:nvSpPr>
          <p:cNvPr id="4" name="Slide Number Placeholder 3"/>
          <p:cNvSpPr>
            <a:spLocks noGrp="1"/>
          </p:cNvSpPr>
          <p:nvPr>
            <p:ph type="sldNum" sz="quarter" idx="12"/>
          </p:nvPr>
        </p:nvSpPr>
        <p:spPr/>
        <p:txBody>
          <a:bodyPr/>
          <a:lstStyle/>
          <a:p>
            <a:fld id="{1336C48C-F87C-4E4B-81EF-5027B17D1F61}" type="slidenum">
              <a:rPr lang="nl-NL" smtClean="0"/>
              <a:pPr/>
              <a:t>20</a:t>
            </a:fld>
            <a:endParaRPr lang="nl-NL"/>
          </a:p>
        </p:txBody>
      </p:sp>
    </p:spTree>
    <p:extLst>
      <p:ext uri="{BB962C8B-B14F-4D97-AF65-F5344CB8AC3E}">
        <p14:creationId xmlns:p14="http://schemas.microsoft.com/office/powerpoint/2010/main" val="292516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New </a:t>
            </a:r>
            <a:r>
              <a:rPr lang="nl-NL" dirty="0" err="1"/>
              <a:t>method</a:t>
            </a:r>
            <a:r>
              <a:rPr lang="nl-NL" dirty="0"/>
              <a:t> </a:t>
            </a:r>
            <a:r>
              <a:rPr lang="nl-NL" dirty="0" err="1"/>
              <a:t>for</a:t>
            </a:r>
            <a:r>
              <a:rPr lang="nl-NL" dirty="0"/>
              <a:t> </a:t>
            </a:r>
            <a:r>
              <a:rPr lang="nl-NL" dirty="0" err="1"/>
              <a:t>dynamic</a:t>
            </a:r>
            <a:r>
              <a:rPr lang="nl-NL" dirty="0"/>
              <a:t> risk </a:t>
            </a:r>
            <a:r>
              <a:rPr lang="nl-NL" dirty="0" err="1" smtClean="0"/>
              <a:t>attribution</a:t>
            </a:r>
            <a:r>
              <a:rPr lang="nl-NL" dirty="0" smtClean="0"/>
              <a:t> (2)</a:t>
            </a:r>
            <a:endParaRPr lang="nl-NL"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13883" y="1829594"/>
                <a:ext cx="13446592" cy="6165399"/>
              </a:xfrm>
            </p:spPr>
            <p:txBody>
              <a:bodyPr/>
              <a:lstStyle/>
              <a:p>
                <a:r>
                  <a:rPr lang="nl-NL" dirty="0" smtClean="0"/>
                  <a:t>We </a:t>
                </a:r>
                <a:r>
                  <a:rPr lang="nl-NL" dirty="0" err="1" smtClean="0"/>
                  <a:t>then</a:t>
                </a:r>
                <a:r>
                  <a:rPr lang="nl-NL" dirty="0" smtClean="0"/>
                  <a:t> have</a:t>
                </a:r>
                <a:r>
                  <a:rPr lang="nl-NL" dirty="0"/>
                  <a:t>: </a:t>
                </a:r>
                <a14:m>
                  <m:oMath xmlns:m="http://schemas.openxmlformats.org/officeDocument/2006/math">
                    <m:r>
                      <a:rPr lang="nl-NL" i="1">
                        <a:latin typeface="Cambria Math"/>
                        <a:ea typeface="Cambria Math"/>
                      </a:rPr>
                      <m:t>∆</m:t>
                    </m:r>
                    <m:r>
                      <m:rPr>
                        <m:nor/>
                      </m:rPr>
                      <a:rPr lang="nl-NL">
                        <a:latin typeface="Cambria Math"/>
                        <a:ea typeface="Cambria Math"/>
                      </a:rPr>
                      <m:t>Va</m:t>
                    </m:r>
                    <m:r>
                      <m:rPr>
                        <m:nor/>
                      </m:rPr>
                      <a:rPr lang="nl-NL" b="0" i="0" smtClean="0">
                        <a:latin typeface="Cambria Math"/>
                        <a:ea typeface="Cambria Math"/>
                      </a:rPr>
                      <m:t>R</m:t>
                    </m:r>
                    <m:r>
                      <a:rPr lang="nl-NL" i="1">
                        <a:latin typeface="Cambria Math"/>
                        <a:ea typeface="Cambria Math"/>
                      </a:rPr>
                      <m:t>=</m:t>
                    </m:r>
                    <m:nary>
                      <m:naryPr>
                        <m:chr m:val="∑"/>
                        <m:supHide m:val="on"/>
                        <m:ctrlPr>
                          <a:rPr lang="nl-NL" i="1">
                            <a:latin typeface="Cambria Math"/>
                            <a:ea typeface="Cambria Math"/>
                          </a:rPr>
                        </m:ctrlPr>
                      </m:naryPr>
                      <m:sub>
                        <m:r>
                          <m:rPr>
                            <m:brk m:alnAt="7"/>
                          </m:rPr>
                          <a:rPr lang="nl-NL" i="1">
                            <a:latin typeface="Cambria Math"/>
                            <a:ea typeface="Cambria Math"/>
                          </a:rPr>
                          <m:t>𝑖</m:t>
                        </m:r>
                      </m:sub>
                      <m:sup/>
                      <m:e>
                        <m:sSub>
                          <m:sSubPr>
                            <m:ctrlPr>
                              <a:rPr lang="nl-NL" i="1">
                                <a:latin typeface="Cambria Math"/>
                                <a:ea typeface="Cambria Math"/>
                              </a:rPr>
                            </m:ctrlPr>
                          </m:sSubPr>
                          <m:e>
                            <m:r>
                              <a:rPr lang="nl-NL" i="1">
                                <a:latin typeface="Cambria Math"/>
                                <a:ea typeface="Cambria Math"/>
                              </a:rPr>
                              <m:t>𝐶</m:t>
                            </m:r>
                          </m:e>
                          <m:sub>
                            <m:r>
                              <a:rPr lang="nl-NL" i="1">
                                <a:latin typeface="Cambria Math"/>
                                <a:ea typeface="Cambria Math"/>
                              </a:rPr>
                              <m:t>𝑖</m:t>
                            </m:r>
                          </m:sub>
                        </m:sSub>
                      </m:e>
                    </m:nary>
                    <m:r>
                      <a:rPr lang="nl-NL" i="1">
                        <a:latin typeface="Cambria Math"/>
                        <a:ea typeface="Cambria Math"/>
                      </a:rPr>
                      <m:t>+</m:t>
                    </m:r>
                    <m:nary>
                      <m:naryPr>
                        <m:chr m:val="∑"/>
                        <m:supHide m:val="on"/>
                        <m:ctrlPr>
                          <a:rPr lang="nl-NL" i="1">
                            <a:latin typeface="Cambria Math"/>
                            <a:ea typeface="Cambria Math"/>
                          </a:rPr>
                        </m:ctrlPr>
                      </m:naryPr>
                      <m:sub>
                        <m:r>
                          <m:rPr>
                            <m:brk m:alnAt="7"/>
                          </m:rPr>
                          <a:rPr lang="nl-NL" i="1">
                            <a:latin typeface="Cambria Math"/>
                            <a:ea typeface="Cambria Math"/>
                          </a:rPr>
                          <m:t>𝑖</m:t>
                        </m:r>
                        <m:r>
                          <a:rPr lang="nl-NL" i="1">
                            <a:latin typeface="Cambria Math"/>
                            <a:ea typeface="Cambria Math"/>
                          </a:rPr>
                          <m:t>𝑗</m:t>
                        </m:r>
                      </m:sub>
                      <m:sup/>
                      <m:e>
                        <m:sSub>
                          <m:sSubPr>
                            <m:ctrlPr>
                              <a:rPr lang="nl-NL" i="1">
                                <a:latin typeface="Cambria Math"/>
                                <a:ea typeface="Cambria Math"/>
                              </a:rPr>
                            </m:ctrlPr>
                          </m:sSubPr>
                          <m:e>
                            <m:r>
                              <a:rPr lang="nl-NL" i="1">
                                <a:latin typeface="Cambria Math"/>
                                <a:ea typeface="Cambria Math"/>
                              </a:rPr>
                              <m:t>𝐶</m:t>
                            </m:r>
                          </m:e>
                          <m:sub>
                            <m:r>
                              <a:rPr lang="nl-NL" i="1">
                                <a:latin typeface="Cambria Math"/>
                                <a:ea typeface="Cambria Math"/>
                              </a:rPr>
                              <m:t>𝑖𝑗</m:t>
                            </m:r>
                          </m:sub>
                        </m:sSub>
                        <m:r>
                          <a:rPr lang="nl-NL" i="1">
                            <a:latin typeface="Cambria Math"/>
                            <a:ea typeface="Cambria Math"/>
                          </a:rPr>
                          <m:t>+…+</m:t>
                        </m:r>
                        <m:sSub>
                          <m:sSubPr>
                            <m:ctrlPr>
                              <a:rPr lang="nl-NL" i="1">
                                <a:latin typeface="Cambria Math"/>
                                <a:ea typeface="Cambria Math"/>
                              </a:rPr>
                            </m:ctrlPr>
                          </m:sSubPr>
                          <m:e>
                            <m:r>
                              <a:rPr lang="nl-NL" i="1">
                                <a:latin typeface="Cambria Math"/>
                                <a:ea typeface="Cambria Math"/>
                              </a:rPr>
                              <m:t>𝐶</m:t>
                            </m:r>
                          </m:e>
                          <m:sub>
                            <m:r>
                              <a:rPr lang="nl-NL" i="1">
                                <a:latin typeface="Cambria Math"/>
                                <a:ea typeface="Cambria Math"/>
                              </a:rPr>
                              <m:t>12…</m:t>
                            </m:r>
                            <m:r>
                              <a:rPr lang="nl-NL" i="1">
                                <a:latin typeface="Cambria Math"/>
                                <a:ea typeface="Cambria Math"/>
                              </a:rPr>
                              <m:t>𝑛</m:t>
                            </m:r>
                          </m:sub>
                        </m:sSub>
                      </m:e>
                    </m:nary>
                  </m:oMath>
                </a14:m>
                <a:endParaRPr lang="nl-NL" dirty="0"/>
              </a:p>
              <a:p>
                <a:endParaRPr lang="nl-NL" dirty="0" smtClean="0"/>
              </a:p>
              <a:p>
                <a:r>
                  <a:rPr lang="nl-NL" dirty="0" err="1" smtClean="0"/>
                  <a:t>Because</a:t>
                </a:r>
                <a:r>
                  <a:rPr lang="nl-NL" dirty="0" smtClean="0"/>
                  <a:t> </a:t>
                </a:r>
                <a14:m>
                  <m:oMath xmlns:m="http://schemas.openxmlformats.org/officeDocument/2006/math">
                    <m:sSub>
                      <m:sSubPr>
                        <m:ctrlPr>
                          <a:rPr lang="nl-NL" i="1">
                            <a:latin typeface="Cambria Math"/>
                            <a:ea typeface="Cambria Math"/>
                          </a:rPr>
                        </m:ctrlPr>
                      </m:sSubPr>
                      <m:e>
                        <m:r>
                          <a:rPr lang="nl-NL" i="1">
                            <a:latin typeface="Cambria Math"/>
                            <a:ea typeface="Cambria Math"/>
                          </a:rPr>
                          <m:t>𝐶</m:t>
                        </m:r>
                      </m:e>
                      <m:sub>
                        <m:r>
                          <a:rPr lang="nl-NL" i="1">
                            <a:latin typeface="Cambria Math"/>
                            <a:ea typeface="Cambria Math"/>
                          </a:rPr>
                          <m:t>12…</m:t>
                        </m:r>
                        <m:r>
                          <a:rPr lang="nl-NL" i="1">
                            <a:latin typeface="Cambria Math"/>
                            <a:ea typeface="Cambria Math"/>
                          </a:rPr>
                          <m:t>𝑛</m:t>
                        </m:r>
                      </m:sub>
                    </m:sSub>
                    <m:r>
                      <a:rPr lang="nl-NL" i="1">
                        <a:latin typeface="Cambria Math"/>
                        <a:ea typeface="Cambria Math"/>
                      </a:rPr>
                      <m:t>=∆</m:t>
                    </m:r>
                    <m:sSub>
                      <m:sSubPr>
                        <m:ctrlPr>
                          <a:rPr lang="nl-NL" i="1">
                            <a:latin typeface="Cambria Math"/>
                            <a:ea typeface="Cambria Math"/>
                          </a:rPr>
                        </m:ctrlPr>
                      </m:sSubPr>
                      <m:e>
                        <m:r>
                          <a:rPr lang="nl-NL" i="1">
                            <a:latin typeface="Cambria Math"/>
                            <a:ea typeface="Cambria Math"/>
                          </a:rPr>
                          <m:t>𝑓</m:t>
                        </m:r>
                      </m:e>
                      <m:sub>
                        <m:r>
                          <a:rPr lang="nl-NL" i="1">
                            <a:latin typeface="Cambria Math"/>
                            <a:ea typeface="Cambria Math"/>
                          </a:rPr>
                          <m:t>12…</m:t>
                        </m:r>
                        <m:r>
                          <a:rPr lang="nl-NL" i="1">
                            <a:latin typeface="Cambria Math"/>
                            <a:ea typeface="Cambria Math"/>
                          </a:rPr>
                          <m:t>𝑛</m:t>
                        </m:r>
                      </m:sub>
                    </m:sSub>
                    <m:r>
                      <a:rPr lang="nl-NL" b="0" i="1" smtClean="0">
                        <a:latin typeface="Cambria Math"/>
                        <a:ea typeface="Cambria Math"/>
                      </a:rPr>
                      <m:t>−</m:t>
                    </m:r>
                    <m:nary>
                      <m:naryPr>
                        <m:chr m:val="∑"/>
                        <m:supHide m:val="on"/>
                        <m:ctrlPr>
                          <a:rPr lang="nl-NL" i="1">
                            <a:latin typeface="Cambria Math"/>
                            <a:ea typeface="Cambria Math"/>
                          </a:rPr>
                        </m:ctrlPr>
                      </m:naryPr>
                      <m:sub>
                        <m:sSub>
                          <m:sSubPr>
                            <m:ctrlPr>
                              <a:rPr lang="nl-NL" b="0" i="1" smtClean="0">
                                <a:latin typeface="Cambria Math"/>
                                <a:ea typeface="Cambria Math"/>
                              </a:rPr>
                            </m:ctrlPr>
                          </m:sSubPr>
                          <m:e>
                            <m:r>
                              <m:rPr>
                                <m:brk m:alnAt="7"/>
                              </m:rPr>
                              <a:rPr lang="nl-NL" i="1">
                                <a:latin typeface="Cambria Math"/>
                                <a:ea typeface="Cambria Math"/>
                              </a:rPr>
                              <m:t>𝑖</m:t>
                            </m:r>
                          </m:e>
                          <m:sub>
                            <m:r>
                              <m:rPr>
                                <m:brk m:alnAt="7"/>
                              </m:rPr>
                              <a:rPr lang="nl-NL" b="0" i="1" smtClean="0">
                                <a:latin typeface="Cambria Math"/>
                                <a:ea typeface="Cambria Math"/>
                              </a:rPr>
                              <m:t>1</m:t>
                            </m:r>
                          </m:sub>
                        </m:sSub>
                        <m:r>
                          <m:rPr>
                            <m:brk m:alnAt="7"/>
                          </m:rPr>
                          <a:rPr lang="nl-NL" b="0" i="1" smtClean="0">
                            <a:latin typeface="Cambria Math"/>
                            <a:ea typeface="Cambria Math"/>
                          </a:rPr>
                          <m:t>…</m:t>
                        </m:r>
                        <m:sSub>
                          <m:sSubPr>
                            <m:ctrlPr>
                              <a:rPr lang="nl-NL" b="0" i="1" smtClean="0">
                                <a:latin typeface="Cambria Math"/>
                                <a:ea typeface="Cambria Math"/>
                              </a:rPr>
                            </m:ctrlPr>
                          </m:sSubPr>
                          <m:e>
                            <m:r>
                              <m:rPr>
                                <m:brk m:alnAt="7"/>
                              </m:rPr>
                              <a:rPr lang="nl-NL" b="0" i="1" smtClean="0">
                                <a:latin typeface="Cambria Math"/>
                                <a:ea typeface="Cambria Math"/>
                              </a:rPr>
                              <m:t>𝑖</m:t>
                            </m:r>
                          </m:e>
                          <m:sub>
                            <m:r>
                              <m:rPr>
                                <m:brk m:alnAt="7"/>
                              </m:rPr>
                              <a:rPr lang="nl-NL" b="0" i="1" smtClean="0">
                                <a:latin typeface="Cambria Math"/>
                                <a:ea typeface="Cambria Math"/>
                              </a:rPr>
                              <m:t>𝑛</m:t>
                            </m:r>
                            <m:r>
                              <a:rPr lang="nl-NL" b="0" i="1" smtClean="0">
                                <a:latin typeface="Cambria Math"/>
                                <a:ea typeface="Cambria Math"/>
                              </a:rPr>
                              <m:t>−1</m:t>
                            </m:r>
                          </m:sub>
                        </m:sSub>
                      </m:sub>
                      <m:sup/>
                      <m:e>
                        <m:sSub>
                          <m:sSubPr>
                            <m:ctrlPr>
                              <a:rPr lang="nl-NL" i="1">
                                <a:latin typeface="Cambria Math"/>
                                <a:ea typeface="Cambria Math"/>
                              </a:rPr>
                            </m:ctrlPr>
                          </m:sSubPr>
                          <m:e>
                            <m:r>
                              <a:rPr lang="nl-NL" i="1">
                                <a:latin typeface="Cambria Math"/>
                                <a:ea typeface="Cambria Math"/>
                              </a:rPr>
                              <m:t>𝐶</m:t>
                            </m:r>
                          </m:e>
                          <m:sub>
                            <m:sSub>
                              <m:sSubPr>
                                <m:ctrlPr>
                                  <a:rPr lang="nl-NL" i="1">
                                    <a:latin typeface="Cambria Math"/>
                                    <a:ea typeface="Cambria Math"/>
                                  </a:rPr>
                                </m:ctrlPr>
                              </m:sSubPr>
                              <m:e>
                                <m:r>
                                  <m:rPr>
                                    <m:brk m:alnAt="7"/>
                                  </m:rPr>
                                  <a:rPr lang="nl-NL" i="1">
                                    <a:latin typeface="Cambria Math"/>
                                    <a:ea typeface="Cambria Math"/>
                                  </a:rPr>
                                  <m:t>𝑖</m:t>
                                </m:r>
                              </m:e>
                              <m:sub>
                                <m:r>
                                  <m:rPr>
                                    <m:brk m:alnAt="7"/>
                                  </m:rPr>
                                  <a:rPr lang="nl-NL" i="1">
                                    <a:latin typeface="Cambria Math"/>
                                    <a:ea typeface="Cambria Math"/>
                                  </a:rPr>
                                  <m:t>1</m:t>
                                </m:r>
                              </m:sub>
                            </m:sSub>
                            <m:r>
                              <m:rPr>
                                <m:brk m:alnAt="7"/>
                              </m:rPr>
                              <a:rPr lang="nl-NL" i="1">
                                <a:latin typeface="Cambria Math"/>
                                <a:ea typeface="Cambria Math"/>
                              </a:rPr>
                              <m:t>…</m:t>
                            </m:r>
                            <m:sSub>
                              <m:sSubPr>
                                <m:ctrlPr>
                                  <a:rPr lang="nl-NL" i="1">
                                    <a:latin typeface="Cambria Math"/>
                                    <a:ea typeface="Cambria Math"/>
                                  </a:rPr>
                                </m:ctrlPr>
                              </m:sSubPr>
                              <m:e>
                                <m:r>
                                  <m:rPr>
                                    <m:brk m:alnAt="7"/>
                                  </m:rPr>
                                  <a:rPr lang="nl-NL" i="1">
                                    <a:latin typeface="Cambria Math"/>
                                    <a:ea typeface="Cambria Math"/>
                                  </a:rPr>
                                  <m:t>𝑖</m:t>
                                </m:r>
                              </m:e>
                              <m:sub>
                                <m:r>
                                  <m:rPr>
                                    <m:brk m:alnAt="7"/>
                                  </m:rPr>
                                  <a:rPr lang="nl-NL" i="1">
                                    <a:latin typeface="Cambria Math"/>
                                    <a:ea typeface="Cambria Math"/>
                                  </a:rPr>
                                  <m:t>𝑛</m:t>
                                </m:r>
                                <m:r>
                                  <a:rPr lang="nl-NL" i="1">
                                    <a:latin typeface="Cambria Math"/>
                                    <a:ea typeface="Cambria Math"/>
                                  </a:rPr>
                                  <m:t>−1</m:t>
                                </m:r>
                              </m:sub>
                            </m:sSub>
                          </m:sub>
                        </m:sSub>
                        <m:r>
                          <a:rPr lang="nl-NL" b="0" i="1" smtClean="0">
                            <a:latin typeface="Cambria Math"/>
                            <a:ea typeface="Cambria Math"/>
                          </a:rPr>
                          <m:t>−</m:t>
                        </m:r>
                      </m:e>
                    </m:nary>
                    <m:r>
                      <a:rPr lang="nl-NL" b="0" i="1" smtClean="0">
                        <a:latin typeface="Cambria Math"/>
                        <a:ea typeface="Cambria Math"/>
                      </a:rPr>
                      <m:t>…−</m:t>
                    </m:r>
                    <m:nary>
                      <m:naryPr>
                        <m:chr m:val="∑"/>
                        <m:supHide m:val="on"/>
                        <m:ctrlPr>
                          <a:rPr lang="nl-NL" i="1">
                            <a:latin typeface="Cambria Math"/>
                            <a:ea typeface="Cambria Math"/>
                          </a:rPr>
                        </m:ctrlPr>
                      </m:naryPr>
                      <m:sub>
                        <m:r>
                          <m:rPr>
                            <m:brk m:alnAt="7"/>
                          </m:rPr>
                          <a:rPr lang="nl-NL" i="1">
                            <a:latin typeface="Cambria Math"/>
                            <a:ea typeface="Cambria Math"/>
                          </a:rPr>
                          <m:t>𝑖</m:t>
                        </m:r>
                        <m:r>
                          <a:rPr lang="nl-NL" i="1">
                            <a:latin typeface="Cambria Math"/>
                            <a:ea typeface="Cambria Math"/>
                          </a:rPr>
                          <m:t>𝑗</m:t>
                        </m:r>
                      </m:sub>
                      <m:sup/>
                      <m:e>
                        <m:sSub>
                          <m:sSubPr>
                            <m:ctrlPr>
                              <a:rPr lang="nl-NL" i="1">
                                <a:latin typeface="Cambria Math"/>
                                <a:ea typeface="Cambria Math"/>
                              </a:rPr>
                            </m:ctrlPr>
                          </m:sSubPr>
                          <m:e>
                            <m:r>
                              <a:rPr lang="nl-NL" i="1">
                                <a:latin typeface="Cambria Math"/>
                                <a:ea typeface="Cambria Math"/>
                              </a:rPr>
                              <m:t>𝐶</m:t>
                            </m:r>
                          </m:e>
                          <m:sub>
                            <m:r>
                              <a:rPr lang="nl-NL" i="1">
                                <a:latin typeface="Cambria Math"/>
                                <a:ea typeface="Cambria Math"/>
                              </a:rPr>
                              <m:t>𝑖𝑗</m:t>
                            </m:r>
                          </m:sub>
                        </m:sSub>
                      </m:e>
                    </m:nary>
                    <m:r>
                      <a:rPr lang="nl-NL" i="1">
                        <a:latin typeface="Cambria Math"/>
                        <a:ea typeface="Cambria Math"/>
                      </a:rPr>
                      <m:t>−</m:t>
                    </m:r>
                    <m:nary>
                      <m:naryPr>
                        <m:chr m:val="∑"/>
                        <m:supHide m:val="on"/>
                        <m:ctrlPr>
                          <a:rPr lang="nl-NL" i="1">
                            <a:latin typeface="Cambria Math"/>
                            <a:ea typeface="Cambria Math"/>
                          </a:rPr>
                        </m:ctrlPr>
                      </m:naryPr>
                      <m:sub>
                        <m:r>
                          <m:rPr>
                            <m:brk m:alnAt="7"/>
                          </m:rPr>
                          <a:rPr lang="nl-NL" i="1">
                            <a:latin typeface="Cambria Math"/>
                            <a:ea typeface="Cambria Math"/>
                          </a:rPr>
                          <m:t>𝑖</m:t>
                        </m:r>
                      </m:sub>
                      <m:sup/>
                      <m:e>
                        <m:sSub>
                          <m:sSubPr>
                            <m:ctrlPr>
                              <a:rPr lang="nl-NL" i="1">
                                <a:latin typeface="Cambria Math"/>
                                <a:ea typeface="Cambria Math"/>
                              </a:rPr>
                            </m:ctrlPr>
                          </m:sSubPr>
                          <m:e>
                            <m:r>
                              <a:rPr lang="nl-NL" i="1">
                                <a:latin typeface="Cambria Math"/>
                                <a:ea typeface="Cambria Math"/>
                              </a:rPr>
                              <m:t>𝐶</m:t>
                            </m:r>
                          </m:e>
                          <m:sub>
                            <m:r>
                              <a:rPr lang="nl-NL" i="1">
                                <a:latin typeface="Cambria Math"/>
                                <a:ea typeface="Cambria Math"/>
                              </a:rPr>
                              <m:t>𝑖</m:t>
                            </m:r>
                          </m:sub>
                        </m:sSub>
                      </m:e>
                    </m:nary>
                  </m:oMath>
                </a14:m>
                <a:endParaRPr lang="nl-NL" dirty="0" smtClean="0"/>
              </a:p>
              <a:p>
                <a:r>
                  <a:rPr lang="nl-NL" dirty="0" err="1" smtClean="0"/>
                  <a:t>And</a:t>
                </a:r>
                <a:r>
                  <a:rPr lang="nl-NL" dirty="0" smtClean="0"/>
                  <a:t> </a:t>
                </a:r>
                <a14:m>
                  <m:oMath xmlns:m="http://schemas.openxmlformats.org/officeDocument/2006/math">
                    <m:r>
                      <a:rPr lang="nl-NL" i="1">
                        <a:latin typeface="Cambria Math"/>
                        <a:ea typeface="Cambria Math"/>
                      </a:rPr>
                      <m:t>∆</m:t>
                    </m:r>
                    <m:sSub>
                      <m:sSubPr>
                        <m:ctrlPr>
                          <a:rPr lang="nl-NL" i="1">
                            <a:latin typeface="Cambria Math"/>
                            <a:ea typeface="Cambria Math"/>
                          </a:rPr>
                        </m:ctrlPr>
                      </m:sSubPr>
                      <m:e>
                        <m:r>
                          <a:rPr lang="nl-NL" i="1">
                            <a:latin typeface="Cambria Math"/>
                            <a:ea typeface="Cambria Math"/>
                          </a:rPr>
                          <m:t>𝑓</m:t>
                        </m:r>
                      </m:e>
                      <m:sub>
                        <m:r>
                          <a:rPr lang="nl-NL" i="1">
                            <a:latin typeface="Cambria Math"/>
                            <a:ea typeface="Cambria Math"/>
                          </a:rPr>
                          <m:t>12…</m:t>
                        </m:r>
                        <m:r>
                          <a:rPr lang="nl-NL" i="1">
                            <a:latin typeface="Cambria Math"/>
                            <a:ea typeface="Cambria Math"/>
                          </a:rPr>
                          <m:t>𝑛</m:t>
                        </m:r>
                      </m:sub>
                    </m:sSub>
                    <m:r>
                      <a:rPr lang="nl-NL" b="0" i="1" smtClean="0">
                        <a:latin typeface="Cambria Math"/>
                        <a:ea typeface="Cambria Math"/>
                      </a:rPr>
                      <m:t>=∆</m:t>
                    </m:r>
                    <m:r>
                      <m:rPr>
                        <m:nor/>
                      </m:rPr>
                      <a:rPr lang="nl-NL" b="0" i="0" smtClean="0">
                        <a:latin typeface="Cambria Math"/>
                        <a:ea typeface="Cambria Math"/>
                      </a:rPr>
                      <m:t>VaR</m:t>
                    </m:r>
                  </m:oMath>
                </a14:m>
                <a:endParaRPr lang="nl-NL" dirty="0" smtClean="0"/>
              </a:p>
              <a:p>
                <a:endParaRPr lang="nl-NL" dirty="0"/>
              </a:p>
              <a:p>
                <a:r>
                  <a:rPr lang="nl-NL" dirty="0" err="1" smtClean="0"/>
                  <a:t>Now</a:t>
                </a:r>
                <a:r>
                  <a:rPr lang="nl-NL" dirty="0" smtClean="0"/>
                  <a:t> we </a:t>
                </a:r>
                <a:r>
                  <a:rPr lang="nl-NL" dirty="0" err="1" smtClean="0"/>
                  <a:t>assign</a:t>
                </a:r>
                <a:r>
                  <a:rPr lang="nl-NL" dirty="0" smtClean="0"/>
                  <a:t> </a:t>
                </a:r>
                <a:r>
                  <a:rPr lang="nl-NL" dirty="0" err="1" smtClean="0"/>
                  <a:t>all</a:t>
                </a:r>
                <a:r>
                  <a:rPr lang="nl-NL" dirty="0" smtClean="0"/>
                  <a:t> </a:t>
                </a:r>
                <a:r>
                  <a:rPr lang="nl-NL" dirty="0" err="1" smtClean="0"/>
                  <a:t>higher</a:t>
                </a:r>
                <a:r>
                  <a:rPr lang="nl-NL" dirty="0" smtClean="0"/>
                  <a:t>-order </a:t>
                </a:r>
                <a:r>
                  <a:rPr lang="nl-NL" dirty="0" err="1" smtClean="0"/>
                  <a:t>contributions</a:t>
                </a:r>
                <a:r>
                  <a:rPr lang="nl-NL" dirty="0" smtClean="0"/>
                  <a:t> </a:t>
                </a:r>
                <a:r>
                  <a:rPr lang="nl-NL" dirty="0" err="1" smtClean="0"/>
                  <a:t>to</a:t>
                </a:r>
                <a:r>
                  <a:rPr lang="nl-NL" dirty="0" smtClean="0"/>
                  <a:t> the </a:t>
                </a:r>
                <a:r>
                  <a:rPr lang="nl-NL" dirty="0" err="1" smtClean="0"/>
                  <a:t>lower</a:t>
                </a:r>
                <a:r>
                  <a:rPr lang="nl-NL" dirty="0" smtClean="0"/>
                  <a:t>-order </a:t>
                </a:r>
                <a:r>
                  <a:rPr lang="nl-NL" dirty="0" err="1" smtClean="0"/>
                  <a:t>contributions</a:t>
                </a:r>
                <a:r>
                  <a:rPr lang="nl-NL" dirty="0" smtClean="0"/>
                  <a:t> </a:t>
                </a:r>
                <a:r>
                  <a:rPr lang="nl-NL" dirty="0" err="1" smtClean="0"/>
                  <a:t>based</a:t>
                </a:r>
                <a:r>
                  <a:rPr lang="nl-NL" dirty="0" smtClean="0"/>
                  <a:t> on the absolute </a:t>
                </a:r>
                <a:r>
                  <a:rPr lang="nl-NL" dirty="0" err="1" smtClean="0"/>
                  <a:t>values</a:t>
                </a:r>
                <a:r>
                  <a:rPr lang="nl-NL" dirty="0" smtClean="0"/>
                  <a:t> of the </a:t>
                </a:r>
                <a:r>
                  <a:rPr lang="nl-NL" dirty="0" err="1" smtClean="0"/>
                  <a:t>lower</a:t>
                </a:r>
                <a:r>
                  <a:rPr lang="nl-NL" dirty="0" smtClean="0"/>
                  <a:t> order </a:t>
                </a:r>
                <a:r>
                  <a:rPr lang="nl-NL" dirty="0" err="1" smtClean="0"/>
                  <a:t>contibutions</a:t>
                </a:r>
                <a:r>
                  <a:rPr lang="nl-NL" dirty="0" smtClean="0"/>
                  <a:t>.</a:t>
                </a:r>
              </a:p>
              <a:p>
                <a:endParaRPr lang="nl-NL" dirty="0"/>
              </a:p>
              <a:p>
                <a:r>
                  <a:rPr lang="nl-NL" dirty="0" err="1" smtClean="0"/>
                  <a:t>So</a:t>
                </a:r>
                <a:r>
                  <a:rPr lang="nl-NL" dirty="0" smtClean="0"/>
                  <a:t>, </a:t>
                </a:r>
                <a:r>
                  <a:rPr lang="nl-NL" dirty="0" err="1" smtClean="0"/>
                  <a:t>for</a:t>
                </a:r>
                <a:r>
                  <a:rPr lang="nl-NL" dirty="0" smtClean="0"/>
                  <a:t> </a:t>
                </a:r>
                <a:r>
                  <a:rPr lang="nl-NL" dirty="0" smtClean="0"/>
                  <a:t>the second order contributions we have: </a:t>
                </a:r>
                <a14:m>
                  <m:oMath xmlns:m="http://schemas.openxmlformats.org/officeDocument/2006/math">
                    <m:sSub>
                      <m:sSubPr>
                        <m:ctrlPr>
                          <a:rPr lang="nl-NL" b="0" i="1" smtClean="0">
                            <a:latin typeface="Cambria Math"/>
                          </a:rPr>
                        </m:ctrlPr>
                      </m:sSubPr>
                      <m:e>
                        <m:r>
                          <a:rPr lang="nl-NL" b="0" i="1" smtClean="0">
                            <a:latin typeface="Cambria Math"/>
                          </a:rPr>
                          <m:t>𝐶</m:t>
                        </m:r>
                      </m:e>
                      <m:sub>
                        <m:r>
                          <a:rPr lang="nl-NL" b="0" i="1" smtClean="0">
                            <a:latin typeface="Cambria Math"/>
                          </a:rPr>
                          <m:t>𝑖</m:t>
                        </m:r>
                        <m:r>
                          <a:rPr lang="nl-NL" b="0" i="1" smtClean="0">
                            <a:latin typeface="Cambria Math"/>
                          </a:rPr>
                          <m:t>;2</m:t>
                        </m:r>
                      </m:sub>
                    </m:sSub>
                    <m:r>
                      <a:rPr lang="nl-NL" b="0" i="0" smtClean="0">
                        <a:latin typeface="Cambria Math"/>
                      </a:rPr>
                      <m:t>=</m:t>
                    </m:r>
                    <m:sSub>
                      <m:sSubPr>
                        <m:ctrlPr>
                          <a:rPr lang="nl-NL" b="0" i="1" smtClean="0">
                            <a:latin typeface="Cambria Math"/>
                          </a:rPr>
                        </m:ctrlPr>
                      </m:sSubPr>
                      <m:e>
                        <m:r>
                          <a:rPr lang="nl-NL" b="0" i="1" smtClean="0">
                            <a:latin typeface="Cambria Math"/>
                          </a:rPr>
                          <m:t>𝐶</m:t>
                        </m:r>
                      </m:e>
                      <m:sub>
                        <m:r>
                          <a:rPr lang="nl-NL" b="0" i="1" smtClean="0">
                            <a:latin typeface="Cambria Math"/>
                          </a:rPr>
                          <m:t>𝑖</m:t>
                        </m:r>
                      </m:sub>
                    </m:sSub>
                    <m:r>
                      <a:rPr lang="nl-NL" b="0" i="0" smtClean="0">
                        <a:latin typeface="Cambria Math"/>
                      </a:rPr>
                      <m:t>+</m:t>
                    </m:r>
                    <m:nary>
                      <m:naryPr>
                        <m:chr m:val="∑"/>
                        <m:supHide m:val="on"/>
                        <m:ctrlPr>
                          <a:rPr lang="nl-NL" b="0" i="1" smtClean="0">
                            <a:latin typeface="Cambria Math"/>
                          </a:rPr>
                        </m:ctrlPr>
                      </m:naryPr>
                      <m:sub>
                        <m:r>
                          <m:rPr>
                            <m:brk m:alnAt="7"/>
                          </m:rPr>
                          <a:rPr lang="nl-NL" b="0" i="1" smtClean="0">
                            <a:latin typeface="Cambria Math"/>
                          </a:rPr>
                          <m:t>𝑗</m:t>
                        </m:r>
                      </m:sub>
                      <m:sup/>
                      <m:e>
                        <m:f>
                          <m:fPr>
                            <m:ctrlPr>
                              <a:rPr lang="nl-NL" i="1">
                                <a:latin typeface="Cambria Math"/>
                              </a:rPr>
                            </m:ctrlPr>
                          </m:fPr>
                          <m:num>
                            <m:d>
                              <m:dPr>
                                <m:begChr m:val="|"/>
                                <m:endChr m:val="|"/>
                                <m:ctrlPr>
                                  <a:rPr lang="nl-NL" i="1">
                                    <a:latin typeface="Cambria Math"/>
                                  </a:rPr>
                                </m:ctrlPr>
                              </m:dPr>
                              <m:e>
                                <m:sSub>
                                  <m:sSubPr>
                                    <m:ctrlPr>
                                      <a:rPr lang="nl-NL" i="1">
                                        <a:latin typeface="Cambria Math"/>
                                      </a:rPr>
                                    </m:ctrlPr>
                                  </m:sSubPr>
                                  <m:e>
                                    <m:r>
                                      <a:rPr lang="nl-NL" i="1">
                                        <a:latin typeface="Cambria Math"/>
                                      </a:rPr>
                                      <m:t>𝐶</m:t>
                                    </m:r>
                                  </m:e>
                                  <m:sub>
                                    <m:r>
                                      <a:rPr lang="nl-NL" i="1">
                                        <a:latin typeface="Cambria Math"/>
                                      </a:rPr>
                                      <m:t>𝑖</m:t>
                                    </m:r>
                                  </m:sub>
                                </m:sSub>
                              </m:e>
                            </m:d>
                          </m:num>
                          <m:den>
                            <m:d>
                              <m:dPr>
                                <m:begChr m:val="|"/>
                                <m:endChr m:val="|"/>
                                <m:ctrlPr>
                                  <a:rPr lang="nl-NL" i="1">
                                    <a:latin typeface="Cambria Math"/>
                                  </a:rPr>
                                </m:ctrlPr>
                              </m:dPr>
                              <m:e>
                                <m:sSub>
                                  <m:sSubPr>
                                    <m:ctrlPr>
                                      <a:rPr lang="nl-NL" i="1">
                                        <a:latin typeface="Cambria Math"/>
                                      </a:rPr>
                                    </m:ctrlPr>
                                  </m:sSubPr>
                                  <m:e>
                                    <m:r>
                                      <a:rPr lang="nl-NL" i="1">
                                        <a:latin typeface="Cambria Math"/>
                                      </a:rPr>
                                      <m:t>𝐶</m:t>
                                    </m:r>
                                  </m:e>
                                  <m:sub>
                                    <m:r>
                                      <a:rPr lang="nl-NL" i="1">
                                        <a:latin typeface="Cambria Math"/>
                                      </a:rPr>
                                      <m:t>𝑖</m:t>
                                    </m:r>
                                  </m:sub>
                                </m:sSub>
                              </m:e>
                            </m:d>
                            <m:r>
                              <a:rPr lang="nl-NL" i="1">
                                <a:latin typeface="Cambria Math"/>
                              </a:rPr>
                              <m:t>+</m:t>
                            </m:r>
                            <m:d>
                              <m:dPr>
                                <m:begChr m:val="|"/>
                                <m:endChr m:val="|"/>
                                <m:ctrlPr>
                                  <a:rPr lang="nl-NL" i="1">
                                    <a:latin typeface="Cambria Math"/>
                                  </a:rPr>
                                </m:ctrlPr>
                              </m:dPr>
                              <m:e>
                                <m:sSub>
                                  <m:sSubPr>
                                    <m:ctrlPr>
                                      <a:rPr lang="nl-NL" i="1">
                                        <a:latin typeface="Cambria Math"/>
                                      </a:rPr>
                                    </m:ctrlPr>
                                  </m:sSubPr>
                                  <m:e>
                                    <m:r>
                                      <a:rPr lang="nl-NL" i="1">
                                        <a:latin typeface="Cambria Math"/>
                                      </a:rPr>
                                      <m:t>𝐶</m:t>
                                    </m:r>
                                  </m:e>
                                  <m:sub>
                                    <m:r>
                                      <a:rPr lang="nl-NL" b="0" i="1" smtClean="0">
                                        <a:latin typeface="Cambria Math"/>
                                      </a:rPr>
                                      <m:t>𝑗</m:t>
                                    </m:r>
                                  </m:sub>
                                </m:sSub>
                              </m:e>
                            </m:d>
                          </m:den>
                        </m:f>
                        <m:sSub>
                          <m:sSubPr>
                            <m:ctrlPr>
                              <a:rPr lang="nl-NL" i="1">
                                <a:latin typeface="Cambria Math"/>
                              </a:rPr>
                            </m:ctrlPr>
                          </m:sSubPr>
                          <m:e>
                            <m:r>
                              <a:rPr lang="nl-NL" i="1">
                                <a:latin typeface="Cambria Math"/>
                              </a:rPr>
                              <m:t>𝐶</m:t>
                            </m:r>
                          </m:e>
                          <m:sub>
                            <m:r>
                              <a:rPr lang="nl-NL" b="0" i="1" smtClean="0">
                                <a:latin typeface="Cambria Math"/>
                              </a:rPr>
                              <m:t>𝑖𝑗</m:t>
                            </m:r>
                          </m:sub>
                        </m:sSub>
                      </m:e>
                    </m:nary>
                  </m:oMath>
                </a14:m>
                <a:endParaRPr lang="nl-NL" dirty="0" smtClean="0"/>
              </a:p>
              <a:p>
                <a:r>
                  <a:rPr lang="nl-NL" dirty="0" err="1" smtClean="0"/>
                  <a:t>And</a:t>
                </a:r>
                <a:r>
                  <a:rPr lang="nl-NL" dirty="0" smtClean="0"/>
                  <a:t> </a:t>
                </a:r>
                <a:r>
                  <a:rPr lang="nl-NL" dirty="0" err="1" smtClean="0"/>
                  <a:t>for</a:t>
                </a:r>
                <a:r>
                  <a:rPr lang="nl-NL" dirty="0" smtClean="0"/>
                  <a:t> the </a:t>
                </a:r>
                <a:r>
                  <a:rPr lang="nl-NL" dirty="0" err="1" smtClean="0"/>
                  <a:t>third</a:t>
                </a:r>
                <a:r>
                  <a:rPr lang="nl-NL" dirty="0" smtClean="0"/>
                  <a:t> order </a:t>
                </a:r>
                <a:r>
                  <a:rPr lang="nl-NL" dirty="0" err="1" smtClean="0"/>
                  <a:t>contributions</a:t>
                </a:r>
                <a:r>
                  <a:rPr lang="nl-NL" dirty="0" smtClean="0"/>
                  <a:t>:</a:t>
                </a:r>
                <a:r>
                  <a:rPr lang="nl-NL" dirty="0"/>
                  <a:t> </a:t>
                </a:r>
                <a:endParaRPr lang="nl-NL" dirty="0" smtClean="0"/>
              </a:p>
              <a:p>
                <a:endParaRPr lang="nl-NL" i="1" dirty="0" smtClean="0">
                  <a:latin typeface="Cambria Math"/>
                </a:endParaRPr>
              </a:p>
              <a:p>
                <a:pPr algn="ctr"/>
                <a:r>
                  <a:rPr lang="nl-NL" dirty="0" smtClean="0"/>
                  <a:t> </a:t>
                </a:r>
                <a14:m>
                  <m:oMath xmlns:m="http://schemas.openxmlformats.org/officeDocument/2006/math">
                    <m:sSub>
                      <m:sSubPr>
                        <m:ctrlPr>
                          <a:rPr lang="nl-NL" i="1">
                            <a:latin typeface="Cambria Math"/>
                          </a:rPr>
                        </m:ctrlPr>
                      </m:sSubPr>
                      <m:e>
                        <m:r>
                          <a:rPr lang="nl-NL" i="1">
                            <a:latin typeface="Cambria Math"/>
                          </a:rPr>
                          <m:t>𝐶</m:t>
                        </m:r>
                      </m:e>
                      <m:sub>
                        <m:r>
                          <a:rPr lang="nl-NL" i="1">
                            <a:latin typeface="Cambria Math"/>
                          </a:rPr>
                          <m:t>𝑖</m:t>
                        </m:r>
                        <m:r>
                          <a:rPr lang="nl-NL" i="1">
                            <a:latin typeface="Cambria Math"/>
                          </a:rPr>
                          <m:t>;3</m:t>
                        </m:r>
                      </m:sub>
                    </m:sSub>
                    <m:r>
                      <a:rPr lang="nl-NL">
                        <a:latin typeface="Cambria Math"/>
                      </a:rPr>
                      <m:t>=</m:t>
                    </m:r>
                    <m:sSub>
                      <m:sSubPr>
                        <m:ctrlPr>
                          <a:rPr lang="nl-NL" i="1">
                            <a:latin typeface="Cambria Math"/>
                          </a:rPr>
                        </m:ctrlPr>
                      </m:sSubPr>
                      <m:e>
                        <m:r>
                          <a:rPr lang="nl-NL" i="1">
                            <a:latin typeface="Cambria Math"/>
                          </a:rPr>
                          <m:t>𝐶</m:t>
                        </m:r>
                      </m:e>
                      <m:sub>
                        <m:r>
                          <a:rPr lang="nl-NL" i="1">
                            <a:latin typeface="Cambria Math"/>
                          </a:rPr>
                          <m:t>𝑖</m:t>
                        </m:r>
                      </m:sub>
                    </m:sSub>
                    <m:r>
                      <a:rPr lang="nl-NL">
                        <a:latin typeface="Cambria Math"/>
                      </a:rPr>
                      <m:t>+</m:t>
                    </m:r>
                    <m:nary>
                      <m:naryPr>
                        <m:chr m:val="∑"/>
                        <m:supHide m:val="on"/>
                        <m:ctrlPr>
                          <a:rPr lang="nl-NL" i="1">
                            <a:latin typeface="Cambria Math"/>
                          </a:rPr>
                        </m:ctrlPr>
                      </m:naryPr>
                      <m:sub>
                        <m:r>
                          <m:rPr>
                            <m:brk m:alnAt="7"/>
                          </m:rPr>
                          <a:rPr lang="nl-NL" i="1">
                            <a:latin typeface="Cambria Math"/>
                          </a:rPr>
                          <m:t>𝑗</m:t>
                        </m:r>
                      </m:sub>
                      <m:sup/>
                      <m:e>
                        <m:f>
                          <m:fPr>
                            <m:ctrlPr>
                              <a:rPr lang="nl-NL" i="1">
                                <a:latin typeface="Cambria Math"/>
                              </a:rPr>
                            </m:ctrlPr>
                          </m:fPr>
                          <m:num>
                            <m:d>
                              <m:dPr>
                                <m:begChr m:val="|"/>
                                <m:endChr m:val="|"/>
                                <m:ctrlPr>
                                  <a:rPr lang="nl-NL" i="1">
                                    <a:latin typeface="Cambria Math"/>
                                  </a:rPr>
                                </m:ctrlPr>
                              </m:dPr>
                              <m:e>
                                <m:sSub>
                                  <m:sSubPr>
                                    <m:ctrlPr>
                                      <a:rPr lang="nl-NL" i="1">
                                        <a:latin typeface="Cambria Math"/>
                                      </a:rPr>
                                    </m:ctrlPr>
                                  </m:sSubPr>
                                  <m:e>
                                    <m:r>
                                      <a:rPr lang="nl-NL" i="1">
                                        <a:latin typeface="Cambria Math"/>
                                      </a:rPr>
                                      <m:t>𝐶</m:t>
                                    </m:r>
                                  </m:e>
                                  <m:sub>
                                    <m:r>
                                      <a:rPr lang="nl-NL" i="1">
                                        <a:latin typeface="Cambria Math"/>
                                      </a:rPr>
                                      <m:t>𝑖</m:t>
                                    </m:r>
                                  </m:sub>
                                </m:sSub>
                              </m:e>
                            </m:d>
                          </m:num>
                          <m:den>
                            <m:d>
                              <m:dPr>
                                <m:begChr m:val="|"/>
                                <m:endChr m:val="|"/>
                                <m:ctrlPr>
                                  <a:rPr lang="nl-NL" i="1">
                                    <a:latin typeface="Cambria Math"/>
                                  </a:rPr>
                                </m:ctrlPr>
                              </m:dPr>
                              <m:e>
                                <m:sSub>
                                  <m:sSubPr>
                                    <m:ctrlPr>
                                      <a:rPr lang="nl-NL" i="1">
                                        <a:latin typeface="Cambria Math"/>
                                      </a:rPr>
                                    </m:ctrlPr>
                                  </m:sSubPr>
                                  <m:e>
                                    <m:r>
                                      <a:rPr lang="nl-NL" i="1">
                                        <a:latin typeface="Cambria Math"/>
                                      </a:rPr>
                                      <m:t>𝐶</m:t>
                                    </m:r>
                                  </m:e>
                                  <m:sub>
                                    <m:r>
                                      <a:rPr lang="nl-NL" i="1">
                                        <a:latin typeface="Cambria Math"/>
                                      </a:rPr>
                                      <m:t>𝑖</m:t>
                                    </m:r>
                                  </m:sub>
                                </m:sSub>
                              </m:e>
                            </m:d>
                            <m:r>
                              <a:rPr lang="nl-NL" i="1">
                                <a:latin typeface="Cambria Math"/>
                              </a:rPr>
                              <m:t>+</m:t>
                            </m:r>
                            <m:d>
                              <m:dPr>
                                <m:begChr m:val="|"/>
                                <m:endChr m:val="|"/>
                                <m:ctrlPr>
                                  <a:rPr lang="nl-NL" i="1">
                                    <a:latin typeface="Cambria Math"/>
                                  </a:rPr>
                                </m:ctrlPr>
                              </m:dPr>
                              <m:e>
                                <m:sSub>
                                  <m:sSubPr>
                                    <m:ctrlPr>
                                      <a:rPr lang="nl-NL" i="1">
                                        <a:latin typeface="Cambria Math"/>
                                      </a:rPr>
                                    </m:ctrlPr>
                                  </m:sSubPr>
                                  <m:e>
                                    <m:r>
                                      <a:rPr lang="nl-NL" i="1">
                                        <a:latin typeface="Cambria Math"/>
                                      </a:rPr>
                                      <m:t>𝐶</m:t>
                                    </m:r>
                                  </m:e>
                                  <m:sub>
                                    <m:r>
                                      <a:rPr lang="nl-NL" b="0" i="1" smtClean="0">
                                        <a:latin typeface="Cambria Math"/>
                                      </a:rPr>
                                      <m:t>𝑗</m:t>
                                    </m:r>
                                  </m:sub>
                                </m:sSub>
                              </m:e>
                            </m:d>
                          </m:den>
                        </m:f>
                        <m:sSub>
                          <m:sSubPr>
                            <m:ctrlPr>
                              <a:rPr lang="nl-NL" i="1">
                                <a:latin typeface="Cambria Math"/>
                              </a:rPr>
                            </m:ctrlPr>
                          </m:sSubPr>
                          <m:e>
                            <m:r>
                              <a:rPr lang="nl-NL" i="1">
                                <a:latin typeface="Cambria Math"/>
                              </a:rPr>
                              <m:t>𝐶</m:t>
                            </m:r>
                          </m:e>
                          <m:sub>
                            <m:r>
                              <a:rPr lang="nl-NL" b="0" i="1" smtClean="0">
                                <a:latin typeface="Cambria Math"/>
                              </a:rPr>
                              <m:t>𝑖𝑗</m:t>
                            </m:r>
                          </m:sub>
                        </m:sSub>
                      </m:e>
                    </m:nary>
                    <m:r>
                      <a:rPr lang="nl-NL">
                        <a:latin typeface="Cambria Math"/>
                      </a:rPr>
                      <m:t>+</m:t>
                    </m:r>
                    <m:nary>
                      <m:naryPr>
                        <m:chr m:val="∑"/>
                        <m:supHide m:val="on"/>
                        <m:ctrlPr>
                          <a:rPr lang="nl-NL" i="1">
                            <a:latin typeface="Cambria Math"/>
                          </a:rPr>
                        </m:ctrlPr>
                      </m:naryPr>
                      <m:sub>
                        <m:r>
                          <m:rPr>
                            <m:brk m:alnAt="7"/>
                          </m:rPr>
                          <a:rPr lang="nl-NL" i="1">
                            <a:latin typeface="Cambria Math"/>
                          </a:rPr>
                          <m:t>𝑗</m:t>
                        </m:r>
                        <m:r>
                          <a:rPr lang="nl-NL" b="0" i="1" smtClean="0">
                            <a:latin typeface="Cambria Math"/>
                          </a:rPr>
                          <m:t>𝑘</m:t>
                        </m:r>
                      </m:sub>
                      <m:sup/>
                      <m:e>
                        <m:f>
                          <m:fPr>
                            <m:ctrlPr>
                              <a:rPr lang="nl-NL" i="1">
                                <a:latin typeface="Cambria Math"/>
                              </a:rPr>
                            </m:ctrlPr>
                          </m:fPr>
                          <m:num>
                            <m:d>
                              <m:dPr>
                                <m:begChr m:val="|"/>
                                <m:endChr m:val="|"/>
                                <m:ctrlPr>
                                  <a:rPr lang="nl-NL" i="1">
                                    <a:latin typeface="Cambria Math"/>
                                  </a:rPr>
                                </m:ctrlPr>
                              </m:dPr>
                              <m:e>
                                <m:sSub>
                                  <m:sSubPr>
                                    <m:ctrlPr>
                                      <a:rPr lang="nl-NL" i="1">
                                        <a:latin typeface="Cambria Math"/>
                                      </a:rPr>
                                    </m:ctrlPr>
                                  </m:sSubPr>
                                  <m:e>
                                    <m:r>
                                      <a:rPr lang="nl-NL" i="1">
                                        <a:latin typeface="Cambria Math"/>
                                      </a:rPr>
                                      <m:t>𝐶</m:t>
                                    </m:r>
                                  </m:e>
                                  <m:sub>
                                    <m:r>
                                      <a:rPr lang="nl-NL" i="1">
                                        <a:latin typeface="Cambria Math"/>
                                      </a:rPr>
                                      <m:t>𝑖</m:t>
                                    </m:r>
                                    <m:r>
                                      <a:rPr lang="nl-NL" b="0" i="1" smtClean="0">
                                        <a:latin typeface="Cambria Math"/>
                                      </a:rPr>
                                      <m:t>;2</m:t>
                                    </m:r>
                                  </m:sub>
                                </m:sSub>
                              </m:e>
                            </m:d>
                          </m:num>
                          <m:den>
                            <m:d>
                              <m:dPr>
                                <m:begChr m:val="|"/>
                                <m:endChr m:val="|"/>
                                <m:ctrlPr>
                                  <a:rPr lang="nl-NL" i="1">
                                    <a:latin typeface="Cambria Math"/>
                                  </a:rPr>
                                </m:ctrlPr>
                              </m:dPr>
                              <m:e>
                                <m:sSub>
                                  <m:sSubPr>
                                    <m:ctrlPr>
                                      <a:rPr lang="nl-NL" i="1">
                                        <a:latin typeface="Cambria Math"/>
                                      </a:rPr>
                                    </m:ctrlPr>
                                  </m:sSubPr>
                                  <m:e>
                                    <m:r>
                                      <a:rPr lang="nl-NL" i="1">
                                        <a:latin typeface="Cambria Math"/>
                                      </a:rPr>
                                      <m:t>𝐶</m:t>
                                    </m:r>
                                  </m:e>
                                  <m:sub>
                                    <m:r>
                                      <a:rPr lang="nl-NL" i="1">
                                        <a:latin typeface="Cambria Math"/>
                                      </a:rPr>
                                      <m:t>𝑖</m:t>
                                    </m:r>
                                    <m:r>
                                      <a:rPr lang="nl-NL" b="0" i="1" smtClean="0">
                                        <a:latin typeface="Cambria Math"/>
                                      </a:rPr>
                                      <m:t>;2</m:t>
                                    </m:r>
                                  </m:sub>
                                </m:sSub>
                              </m:e>
                            </m:d>
                            <m:r>
                              <a:rPr lang="nl-NL" b="0" i="1" smtClean="0">
                                <a:latin typeface="Cambria Math"/>
                              </a:rPr>
                              <m:t>+</m:t>
                            </m:r>
                            <m:d>
                              <m:dPr>
                                <m:begChr m:val="|"/>
                                <m:endChr m:val="|"/>
                                <m:ctrlPr>
                                  <a:rPr lang="nl-NL" i="1">
                                    <a:latin typeface="Cambria Math"/>
                                  </a:rPr>
                                </m:ctrlPr>
                              </m:dPr>
                              <m:e>
                                <m:sSub>
                                  <m:sSubPr>
                                    <m:ctrlPr>
                                      <a:rPr lang="nl-NL" i="1">
                                        <a:latin typeface="Cambria Math"/>
                                      </a:rPr>
                                    </m:ctrlPr>
                                  </m:sSubPr>
                                  <m:e>
                                    <m:r>
                                      <a:rPr lang="nl-NL" i="1">
                                        <a:latin typeface="Cambria Math"/>
                                      </a:rPr>
                                      <m:t>𝐶</m:t>
                                    </m:r>
                                  </m:e>
                                  <m:sub>
                                    <m:r>
                                      <a:rPr lang="nl-NL" b="0" i="1" smtClean="0">
                                        <a:latin typeface="Cambria Math"/>
                                      </a:rPr>
                                      <m:t>𝑗</m:t>
                                    </m:r>
                                    <m:r>
                                      <a:rPr lang="nl-NL" i="1">
                                        <a:latin typeface="Cambria Math"/>
                                      </a:rPr>
                                      <m:t>;2</m:t>
                                    </m:r>
                                  </m:sub>
                                </m:sSub>
                              </m:e>
                            </m:d>
                            <m:r>
                              <a:rPr lang="nl-NL" i="1">
                                <a:latin typeface="Cambria Math"/>
                              </a:rPr>
                              <m:t>+</m:t>
                            </m:r>
                            <m:d>
                              <m:dPr>
                                <m:begChr m:val="|"/>
                                <m:endChr m:val="|"/>
                                <m:ctrlPr>
                                  <a:rPr lang="nl-NL" i="1">
                                    <a:latin typeface="Cambria Math"/>
                                  </a:rPr>
                                </m:ctrlPr>
                              </m:dPr>
                              <m:e>
                                <m:sSub>
                                  <m:sSubPr>
                                    <m:ctrlPr>
                                      <a:rPr lang="nl-NL" i="1">
                                        <a:latin typeface="Cambria Math"/>
                                      </a:rPr>
                                    </m:ctrlPr>
                                  </m:sSubPr>
                                  <m:e>
                                    <m:r>
                                      <a:rPr lang="nl-NL" i="1">
                                        <a:latin typeface="Cambria Math"/>
                                      </a:rPr>
                                      <m:t>𝐶</m:t>
                                    </m:r>
                                  </m:e>
                                  <m:sub>
                                    <m:r>
                                      <a:rPr lang="nl-NL" b="0" i="1" smtClean="0">
                                        <a:latin typeface="Cambria Math"/>
                                      </a:rPr>
                                      <m:t>𝑘</m:t>
                                    </m:r>
                                    <m:r>
                                      <a:rPr lang="nl-NL" b="0" i="1" smtClean="0">
                                        <a:latin typeface="Cambria Math"/>
                                      </a:rPr>
                                      <m:t>;2</m:t>
                                    </m:r>
                                  </m:sub>
                                </m:sSub>
                              </m:e>
                            </m:d>
                          </m:den>
                        </m:f>
                        <m:sSub>
                          <m:sSubPr>
                            <m:ctrlPr>
                              <a:rPr lang="nl-NL" i="1">
                                <a:latin typeface="Cambria Math"/>
                              </a:rPr>
                            </m:ctrlPr>
                          </m:sSubPr>
                          <m:e>
                            <m:r>
                              <a:rPr lang="nl-NL" i="1">
                                <a:latin typeface="Cambria Math"/>
                              </a:rPr>
                              <m:t>𝐶</m:t>
                            </m:r>
                          </m:e>
                          <m:sub>
                            <m:r>
                              <a:rPr lang="nl-NL" i="1">
                                <a:latin typeface="Cambria Math"/>
                              </a:rPr>
                              <m:t>𝑖𝑗</m:t>
                            </m:r>
                            <m:r>
                              <a:rPr lang="nl-NL" b="0" i="1" smtClean="0">
                                <a:latin typeface="Cambria Math"/>
                              </a:rPr>
                              <m:t>𝑘</m:t>
                            </m:r>
                          </m:sub>
                        </m:sSub>
                      </m:e>
                    </m:nary>
                  </m:oMath>
                </a14:m>
                <a:r>
                  <a:rPr lang="nl-NL" dirty="0" smtClean="0"/>
                  <a:t>  etc.</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13883" y="1829594"/>
                <a:ext cx="13446592" cy="6165399"/>
              </a:xfrm>
              <a:blipFill rotWithShape="1">
                <a:blip r:embed="rId2"/>
                <a:stretch>
                  <a:fillRect l="-725" t="-2075"/>
                </a:stretch>
              </a:blipFill>
            </p:spPr>
            <p:txBody>
              <a:bodyPr/>
              <a:lstStyle/>
              <a:p>
                <a:r>
                  <a:rPr lang="nl-NL">
                    <a:noFill/>
                  </a:rPr>
                  <a:t> </a:t>
                </a:r>
              </a:p>
            </p:txBody>
          </p:sp>
        </mc:Fallback>
      </mc:AlternateContent>
      <p:sp>
        <p:nvSpPr>
          <p:cNvPr id="4" name="Slide Number Placeholder 3"/>
          <p:cNvSpPr>
            <a:spLocks noGrp="1"/>
          </p:cNvSpPr>
          <p:nvPr>
            <p:ph type="sldNum" sz="quarter" idx="12"/>
          </p:nvPr>
        </p:nvSpPr>
        <p:spPr/>
        <p:txBody>
          <a:bodyPr/>
          <a:lstStyle/>
          <a:p>
            <a:fld id="{1336C48C-F87C-4E4B-81EF-5027B17D1F61}" type="slidenum">
              <a:rPr lang="nl-NL" smtClean="0"/>
              <a:pPr/>
              <a:t>21</a:t>
            </a:fld>
            <a:endParaRPr lang="nl-NL"/>
          </a:p>
        </p:txBody>
      </p:sp>
    </p:spTree>
    <p:extLst>
      <p:ext uri="{BB962C8B-B14F-4D97-AF65-F5344CB8AC3E}">
        <p14:creationId xmlns:p14="http://schemas.microsoft.com/office/powerpoint/2010/main" val="2323416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New </a:t>
            </a:r>
            <a:r>
              <a:rPr lang="nl-NL" dirty="0" err="1"/>
              <a:t>method</a:t>
            </a:r>
            <a:r>
              <a:rPr lang="nl-NL" dirty="0"/>
              <a:t> </a:t>
            </a:r>
            <a:r>
              <a:rPr lang="nl-NL" dirty="0" err="1"/>
              <a:t>for</a:t>
            </a:r>
            <a:r>
              <a:rPr lang="nl-NL" dirty="0"/>
              <a:t> </a:t>
            </a:r>
            <a:r>
              <a:rPr lang="nl-NL" dirty="0" err="1"/>
              <a:t>dynamic</a:t>
            </a:r>
            <a:r>
              <a:rPr lang="nl-NL" dirty="0"/>
              <a:t> risk </a:t>
            </a:r>
            <a:r>
              <a:rPr lang="nl-NL" dirty="0" err="1" smtClean="0"/>
              <a:t>attribution</a:t>
            </a:r>
            <a:r>
              <a:rPr lang="nl-NL" dirty="0" smtClean="0"/>
              <a:t> (3)</a:t>
            </a:r>
            <a:endParaRPr lang="nl-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8634709"/>
              </p:ext>
            </p:extLst>
          </p:nvPr>
        </p:nvGraphicFramePr>
        <p:xfrm>
          <a:off x="508000" y="1905794"/>
          <a:ext cx="13446128" cy="6477000"/>
        </p:xfrm>
        <a:graphic>
          <a:graphicData uri="http://schemas.openxmlformats.org/drawingml/2006/table">
            <a:tbl>
              <a:tblPr firstRow="1" bandRow="1">
                <a:tableStyleId>{5C22544A-7EE6-4342-B048-85BDC9FD1C3A}</a:tableStyleId>
              </a:tblPr>
              <a:tblGrid>
                <a:gridCol w="1600200"/>
                <a:gridCol w="1219200"/>
                <a:gridCol w="1295400"/>
                <a:gridCol w="1828800"/>
                <a:gridCol w="1828800"/>
                <a:gridCol w="1828800"/>
                <a:gridCol w="1828800"/>
                <a:gridCol w="2016128"/>
              </a:tblGrid>
              <a:tr h="370840">
                <a:tc>
                  <a:txBody>
                    <a:bodyPr/>
                    <a:lstStyle/>
                    <a:p>
                      <a:r>
                        <a:rPr lang="nl-NL" sz="1800" dirty="0" smtClean="0"/>
                        <a:t>Parameter</a:t>
                      </a:r>
                      <a:endParaRPr lang="nl-NL" sz="1800" dirty="0"/>
                    </a:p>
                  </a:txBody>
                  <a:tcPr/>
                </a:tc>
                <a:tc>
                  <a:txBody>
                    <a:bodyPr/>
                    <a:lstStyle/>
                    <a:p>
                      <a:r>
                        <a:rPr lang="nl-NL" sz="1800" dirty="0" smtClean="0"/>
                        <a:t>Value</a:t>
                      </a:r>
                      <a:br>
                        <a:rPr lang="nl-NL" sz="1800" dirty="0" smtClean="0"/>
                      </a:br>
                      <a:r>
                        <a:rPr lang="nl-NL" sz="1800" dirty="0" smtClean="0"/>
                        <a:t>(t=0)</a:t>
                      </a:r>
                      <a:endParaRPr lang="nl-NL" sz="1800" dirty="0"/>
                    </a:p>
                  </a:txBody>
                  <a:tcPr/>
                </a:tc>
                <a:tc>
                  <a:txBody>
                    <a:bodyPr/>
                    <a:lstStyle/>
                    <a:p>
                      <a:r>
                        <a:rPr lang="nl-NL" sz="1800" dirty="0" err="1" smtClean="0"/>
                        <a:t>MVaR</a:t>
                      </a:r>
                      <a:r>
                        <a:rPr lang="nl-NL" sz="1800" dirty="0" smtClean="0"/>
                        <a:t/>
                      </a:r>
                      <a:br>
                        <a:rPr lang="nl-NL" sz="1800" dirty="0" smtClean="0"/>
                      </a:br>
                      <a:r>
                        <a:rPr lang="nl-NL" sz="1800" dirty="0" smtClean="0"/>
                        <a:t>(t=0)</a:t>
                      </a:r>
                      <a:endParaRPr lang="nl-NL" sz="1800" dirty="0"/>
                    </a:p>
                  </a:txBody>
                  <a:tcPr/>
                </a:tc>
                <a:tc>
                  <a:txBody>
                    <a:bodyPr/>
                    <a:lstStyle/>
                    <a:p>
                      <a:r>
                        <a:rPr lang="nl-NL" sz="1800" dirty="0" smtClean="0"/>
                        <a:t>1st order</a:t>
                      </a:r>
                      <a:br>
                        <a:rPr lang="nl-NL" sz="1800" dirty="0" smtClean="0"/>
                      </a:br>
                      <a:r>
                        <a:rPr lang="nl-NL" sz="1800" dirty="0" err="1" smtClean="0"/>
                        <a:t>contribution</a:t>
                      </a:r>
                      <a:endParaRPr lang="nl-NL" sz="1800" dirty="0"/>
                    </a:p>
                  </a:txBody>
                  <a:tcPr/>
                </a:tc>
                <a:tc>
                  <a:txBody>
                    <a:bodyPr/>
                    <a:lstStyle/>
                    <a:p>
                      <a:r>
                        <a:rPr lang="nl-NL" sz="1800" dirty="0" smtClean="0"/>
                        <a:t>2nd order</a:t>
                      </a:r>
                      <a:br>
                        <a:rPr lang="nl-NL" sz="1800" dirty="0" smtClean="0"/>
                      </a:br>
                      <a:r>
                        <a:rPr lang="nl-NL" sz="1800" dirty="0" err="1" smtClean="0"/>
                        <a:t>contribution</a:t>
                      </a:r>
                      <a:endParaRPr lang="nl-NL" sz="1800" dirty="0"/>
                    </a:p>
                  </a:txBody>
                  <a:tcPr/>
                </a:tc>
                <a:tc>
                  <a:txBody>
                    <a:bodyPr/>
                    <a:lstStyle/>
                    <a:p>
                      <a:pPr marL="0" marR="0" indent="0" algn="l" defTabSz="1451519" rtl="0" eaLnBrk="1" fontAlgn="auto" latinLnBrk="0" hangingPunct="1">
                        <a:lnSpc>
                          <a:spcPct val="100000"/>
                        </a:lnSpc>
                        <a:spcBef>
                          <a:spcPts val="0"/>
                        </a:spcBef>
                        <a:spcAft>
                          <a:spcPts val="0"/>
                        </a:spcAft>
                        <a:buClrTx/>
                        <a:buSzTx/>
                        <a:buFontTx/>
                        <a:buNone/>
                        <a:tabLst/>
                        <a:defRPr/>
                      </a:pPr>
                      <a:r>
                        <a:rPr lang="nl-NL" sz="1800" dirty="0" smtClean="0"/>
                        <a:t>3rd order</a:t>
                      </a:r>
                      <a:br>
                        <a:rPr lang="nl-NL" sz="1800" dirty="0" smtClean="0"/>
                      </a:br>
                      <a:r>
                        <a:rPr lang="nl-NL" sz="1800" dirty="0" err="1" smtClean="0"/>
                        <a:t>contribution</a:t>
                      </a:r>
                      <a:endParaRPr lang="nl-NL" sz="1800" dirty="0"/>
                    </a:p>
                  </a:txBody>
                  <a:tcPr/>
                </a:tc>
                <a:tc>
                  <a:txBody>
                    <a:bodyPr/>
                    <a:lstStyle/>
                    <a:p>
                      <a:pPr marL="0" marR="0" indent="0" algn="l" defTabSz="1451519" rtl="0" eaLnBrk="1" fontAlgn="auto" latinLnBrk="0" hangingPunct="1">
                        <a:lnSpc>
                          <a:spcPct val="100000"/>
                        </a:lnSpc>
                        <a:spcBef>
                          <a:spcPts val="0"/>
                        </a:spcBef>
                        <a:spcAft>
                          <a:spcPts val="0"/>
                        </a:spcAft>
                        <a:buClrTx/>
                        <a:buSzTx/>
                        <a:buFontTx/>
                        <a:buNone/>
                        <a:tabLst/>
                        <a:defRPr/>
                      </a:pPr>
                      <a:r>
                        <a:rPr lang="nl-NL" sz="1800" dirty="0" smtClean="0"/>
                        <a:t>≥4th order</a:t>
                      </a:r>
                      <a:br>
                        <a:rPr lang="nl-NL" sz="1800" dirty="0" smtClean="0"/>
                      </a:br>
                      <a:r>
                        <a:rPr lang="nl-NL" sz="1800" dirty="0" err="1" smtClean="0"/>
                        <a:t>contribution</a:t>
                      </a:r>
                      <a:endParaRPr lang="nl-NL" sz="1800" dirty="0" smtClean="0"/>
                    </a:p>
                    <a:p>
                      <a:endParaRPr lang="nl-NL" sz="1800" dirty="0"/>
                    </a:p>
                  </a:txBody>
                  <a:tcPr/>
                </a:tc>
                <a:tc>
                  <a:txBody>
                    <a:bodyPr/>
                    <a:lstStyle/>
                    <a:p>
                      <a:r>
                        <a:rPr lang="el-GR" sz="1800" dirty="0" smtClean="0"/>
                        <a:t>Δ</a:t>
                      </a:r>
                      <a:r>
                        <a:rPr lang="nl-NL" sz="1800" dirty="0" err="1" smtClean="0"/>
                        <a:t>MVaR</a:t>
                      </a:r>
                      <a:endParaRPr lang="nl-NL" sz="1800" dirty="0"/>
                    </a:p>
                  </a:txBody>
                  <a:tcPr/>
                </a:tc>
              </a:tr>
              <a:tr h="370840">
                <a:tc>
                  <a:txBody>
                    <a:bodyPr/>
                    <a:lstStyle/>
                    <a:p>
                      <a:pPr algn="ctr"/>
                      <a:r>
                        <a:rPr lang="nl-NL" sz="1800" dirty="0" smtClean="0"/>
                        <a:t>MW 1</a:t>
                      </a:r>
                      <a:endParaRPr lang="nl-NL" sz="1800" dirty="0"/>
                    </a:p>
                  </a:txBody>
                  <a:tcPr/>
                </a:tc>
                <a:tc>
                  <a:txBody>
                    <a:bodyPr/>
                    <a:lstStyle/>
                    <a:p>
                      <a:pPr algn="ctr"/>
                      <a:r>
                        <a:rPr lang="nl-NL" sz="1800" dirty="0" smtClean="0"/>
                        <a:t>30.00</a:t>
                      </a:r>
                      <a:endParaRPr lang="nl-NL" sz="1800" dirty="0"/>
                    </a:p>
                  </a:txBody>
                  <a:tcPr/>
                </a:tc>
                <a:tc>
                  <a:txBody>
                    <a:bodyPr/>
                    <a:lstStyle/>
                    <a:p>
                      <a:pPr algn="ctr"/>
                      <a:r>
                        <a:rPr lang="nl-NL" sz="1800" dirty="0" smtClean="0"/>
                        <a:t>30.00</a:t>
                      </a:r>
                      <a:endParaRPr lang="nl-NL" sz="1800" dirty="0"/>
                    </a:p>
                  </a:txBody>
                  <a:tcPr/>
                </a:tc>
                <a:tc>
                  <a:txBody>
                    <a:bodyPr/>
                    <a:lstStyle/>
                    <a:p>
                      <a:pPr algn="ctr"/>
                      <a:r>
                        <a:rPr lang="nl-NL" sz="1800" dirty="0" smtClean="0"/>
                        <a:t>0.00</a:t>
                      </a:r>
                      <a:endParaRPr lang="nl-NL" sz="1800" dirty="0"/>
                    </a:p>
                  </a:txBody>
                  <a:tcPr/>
                </a:tc>
                <a:tc>
                  <a:txBody>
                    <a:bodyPr/>
                    <a:lstStyle/>
                    <a:p>
                      <a:pPr algn="ctr"/>
                      <a:r>
                        <a:rPr lang="nl-NL" sz="1800" dirty="0" smtClean="0"/>
                        <a:t>0.00</a:t>
                      </a:r>
                      <a:endParaRPr lang="nl-NL" sz="1800" dirty="0"/>
                    </a:p>
                  </a:txBody>
                  <a:tcPr/>
                </a:tc>
                <a:tc>
                  <a:txBody>
                    <a:bodyPr/>
                    <a:lstStyle/>
                    <a:p>
                      <a:pPr algn="ctr"/>
                      <a:r>
                        <a:rPr lang="nl-NL" sz="1800" dirty="0" smtClean="0"/>
                        <a:t>0.00</a:t>
                      </a:r>
                      <a:endParaRPr lang="nl-NL" sz="1800" dirty="0"/>
                    </a:p>
                  </a:txBody>
                  <a:tcPr/>
                </a:tc>
                <a:tc>
                  <a:txBody>
                    <a:bodyPr/>
                    <a:lstStyle/>
                    <a:p>
                      <a:pPr algn="ctr"/>
                      <a:r>
                        <a:rPr lang="nl-NL" sz="1800" dirty="0" smtClean="0"/>
                        <a:t>0.00</a:t>
                      </a:r>
                      <a:endParaRPr lang="nl-NL" sz="1800" dirty="0"/>
                    </a:p>
                  </a:txBody>
                  <a:tcPr/>
                </a:tc>
                <a:tc>
                  <a:txBody>
                    <a:bodyPr/>
                    <a:lstStyle/>
                    <a:p>
                      <a:pPr algn="ctr"/>
                      <a:r>
                        <a:rPr lang="nl-NL" sz="1800" dirty="0" smtClean="0"/>
                        <a:t>0.00</a:t>
                      </a:r>
                      <a:endParaRPr lang="nl-NL" sz="1800" dirty="0"/>
                    </a:p>
                  </a:txBody>
                  <a:tcPr/>
                </a:tc>
              </a:tr>
              <a:tr h="370840">
                <a:tc>
                  <a:txBody>
                    <a:bodyPr/>
                    <a:lstStyle/>
                    <a:p>
                      <a:pPr algn="ctr"/>
                      <a:r>
                        <a:rPr lang="nl-NL" sz="1800" dirty="0" smtClean="0"/>
                        <a:t>MW 2</a:t>
                      </a:r>
                      <a:endParaRPr lang="nl-NL" sz="1800" dirty="0"/>
                    </a:p>
                  </a:txBody>
                  <a:tcPr/>
                </a:tc>
                <a:tc>
                  <a:txBody>
                    <a:bodyPr/>
                    <a:lstStyle/>
                    <a:p>
                      <a:pPr algn="ctr"/>
                      <a:r>
                        <a:rPr lang="nl-NL" sz="1800" dirty="0" smtClean="0"/>
                        <a:t>40.00</a:t>
                      </a:r>
                      <a:endParaRPr lang="nl-NL" sz="1800" dirty="0"/>
                    </a:p>
                  </a:txBody>
                  <a:tcPr/>
                </a:tc>
                <a:tc>
                  <a:txBody>
                    <a:bodyPr/>
                    <a:lstStyle/>
                    <a:p>
                      <a:pPr algn="ctr"/>
                      <a:r>
                        <a:rPr lang="nl-NL" sz="1800" dirty="0" smtClean="0"/>
                        <a:t>45.00</a:t>
                      </a:r>
                      <a:endParaRPr lang="nl-NL" sz="1800" dirty="0"/>
                    </a:p>
                  </a:txBody>
                  <a:tcPr/>
                </a:tc>
                <a:tc>
                  <a:txBody>
                    <a:bodyPr/>
                    <a:lstStyle/>
                    <a:p>
                      <a:pPr algn="ctr"/>
                      <a:r>
                        <a:rPr lang="nl-NL" sz="1800" dirty="0" smtClean="0"/>
                        <a:t>1.05</a:t>
                      </a:r>
                      <a:endParaRPr lang="nl-NL" sz="1800" dirty="0"/>
                    </a:p>
                  </a:txBody>
                  <a:tcPr/>
                </a:tc>
                <a:tc>
                  <a:txBody>
                    <a:bodyPr/>
                    <a:lstStyle/>
                    <a:p>
                      <a:pPr algn="ctr"/>
                      <a:r>
                        <a:rPr lang="nl-NL" sz="1800" dirty="0" smtClean="0"/>
                        <a:t>0.15</a:t>
                      </a:r>
                      <a:endParaRPr lang="nl-NL" sz="1800" dirty="0"/>
                    </a:p>
                  </a:txBody>
                  <a:tcPr/>
                </a:tc>
                <a:tc>
                  <a:txBody>
                    <a:bodyPr/>
                    <a:lstStyle/>
                    <a:p>
                      <a:pPr algn="ctr"/>
                      <a:r>
                        <a:rPr lang="nl-NL" sz="1800" dirty="0" smtClean="0"/>
                        <a:t>0.00</a:t>
                      </a:r>
                      <a:endParaRPr lang="nl-NL" sz="1800" dirty="0"/>
                    </a:p>
                  </a:txBody>
                  <a:tcPr/>
                </a:tc>
                <a:tc>
                  <a:txBody>
                    <a:bodyPr/>
                    <a:lstStyle/>
                    <a:p>
                      <a:pPr algn="ctr"/>
                      <a:r>
                        <a:rPr lang="nl-NL" sz="1800" dirty="0" smtClean="0"/>
                        <a:t>0.00</a:t>
                      </a:r>
                      <a:endParaRPr lang="nl-NL" sz="1800" dirty="0"/>
                    </a:p>
                  </a:txBody>
                  <a:tcPr/>
                </a:tc>
                <a:tc>
                  <a:txBody>
                    <a:bodyPr/>
                    <a:lstStyle/>
                    <a:p>
                      <a:pPr algn="ctr"/>
                      <a:r>
                        <a:rPr lang="nl-NL" sz="1800" dirty="0" smtClean="0"/>
                        <a:t>1.20</a:t>
                      </a:r>
                      <a:endParaRPr lang="nl-NL" sz="1800" dirty="0"/>
                    </a:p>
                  </a:txBody>
                  <a:tcPr/>
                </a:tc>
              </a:tr>
              <a:tr h="370840">
                <a:tc>
                  <a:txBody>
                    <a:bodyPr/>
                    <a:lstStyle/>
                    <a:p>
                      <a:pPr algn="ctr"/>
                      <a:r>
                        <a:rPr lang="nl-NL" sz="1800" dirty="0" smtClean="0"/>
                        <a:t>MW 3</a:t>
                      </a:r>
                      <a:endParaRPr lang="nl-NL" sz="1800" dirty="0"/>
                    </a:p>
                  </a:txBody>
                  <a:tcPr/>
                </a:tc>
                <a:tc>
                  <a:txBody>
                    <a:bodyPr/>
                    <a:lstStyle/>
                    <a:p>
                      <a:pPr algn="ctr"/>
                      <a:r>
                        <a:rPr lang="nl-NL" sz="1800" dirty="0" smtClean="0"/>
                        <a:t>30.00</a:t>
                      </a:r>
                      <a:endParaRPr lang="nl-NL" sz="1800" dirty="0"/>
                    </a:p>
                  </a:txBody>
                  <a:tcPr/>
                </a:tc>
                <a:tc>
                  <a:txBody>
                    <a:bodyPr/>
                    <a:lstStyle/>
                    <a:p>
                      <a:pPr algn="ctr"/>
                      <a:r>
                        <a:rPr lang="nl-NL" sz="1800" dirty="0" smtClean="0"/>
                        <a:t>30.00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r>
              <a:tr h="370840">
                <a:tc>
                  <a:txBody>
                    <a:bodyPr/>
                    <a:lstStyle/>
                    <a:p>
                      <a:pPr algn="ctr"/>
                      <a:r>
                        <a:rPr lang="nl-NL" sz="1800" dirty="0" smtClean="0"/>
                        <a:t>MW 4</a:t>
                      </a:r>
                      <a:endParaRPr lang="nl-NL" sz="1800" dirty="0"/>
                    </a:p>
                  </a:txBody>
                  <a:tcPr/>
                </a:tc>
                <a:tc>
                  <a:txBody>
                    <a:bodyPr/>
                    <a:lstStyle/>
                    <a:p>
                      <a:pPr algn="ctr"/>
                      <a:r>
                        <a:rPr lang="nl-NL" sz="1800" dirty="0" smtClean="0"/>
                        <a:t>10.00</a:t>
                      </a:r>
                      <a:endParaRPr lang="nl-NL" sz="1800" dirty="0"/>
                    </a:p>
                  </a:txBody>
                  <a:tcPr/>
                </a:tc>
                <a:tc>
                  <a:txBody>
                    <a:bodyPr/>
                    <a:lstStyle/>
                    <a:p>
                      <a:pPr algn="ctr"/>
                      <a:r>
                        <a:rPr lang="nl-NL" sz="1800" dirty="0" smtClean="0"/>
                        <a:t>15.00</a:t>
                      </a:r>
                      <a:endParaRPr lang="nl-NL" sz="1800" dirty="0"/>
                    </a:p>
                  </a:txBody>
                  <a:tcPr/>
                </a:tc>
                <a:tc>
                  <a:txBody>
                    <a:bodyPr/>
                    <a:lstStyle/>
                    <a:p>
                      <a:pPr algn="ctr"/>
                      <a:r>
                        <a:rPr lang="nl-NL" sz="1800" dirty="0" smtClean="0"/>
                        <a:t>0.85</a:t>
                      </a:r>
                      <a:endParaRPr lang="nl-NL" sz="1800" dirty="0"/>
                    </a:p>
                  </a:txBody>
                  <a:tcPr/>
                </a:tc>
                <a:tc>
                  <a:txBody>
                    <a:bodyPr/>
                    <a:lstStyle/>
                    <a:p>
                      <a:pPr algn="ctr"/>
                      <a:r>
                        <a:rPr lang="nl-NL" sz="1800" dirty="0" smtClean="0"/>
                        <a:t>-0.14</a:t>
                      </a:r>
                      <a:endParaRPr lang="nl-NL" sz="1800" dirty="0"/>
                    </a:p>
                  </a:txBody>
                  <a:tcPr/>
                </a:tc>
                <a:tc>
                  <a:txBody>
                    <a:bodyPr/>
                    <a:lstStyle/>
                    <a:p>
                      <a:pPr algn="ctr"/>
                      <a:r>
                        <a:rPr lang="nl-NL" sz="1800" dirty="0" smtClean="0"/>
                        <a:t>0.00</a:t>
                      </a:r>
                      <a:endParaRPr lang="nl-NL" sz="1800" dirty="0"/>
                    </a:p>
                  </a:txBody>
                  <a:tcPr/>
                </a:tc>
                <a:tc>
                  <a:txBody>
                    <a:bodyPr/>
                    <a:lstStyle/>
                    <a:p>
                      <a:pPr algn="ctr"/>
                      <a:r>
                        <a:rPr lang="nl-NL" sz="1800" dirty="0" smtClean="0"/>
                        <a:t>0.00</a:t>
                      </a:r>
                      <a:endParaRPr lang="nl-NL" sz="1800" dirty="0"/>
                    </a:p>
                  </a:txBody>
                  <a:tcPr/>
                </a:tc>
                <a:tc>
                  <a:txBody>
                    <a:bodyPr/>
                    <a:lstStyle/>
                    <a:p>
                      <a:pPr algn="ctr"/>
                      <a:r>
                        <a:rPr lang="nl-NL" sz="1800" dirty="0" smtClean="0"/>
                        <a:t>0.70</a:t>
                      </a:r>
                      <a:endParaRPr lang="nl-NL" sz="1800" dirty="0"/>
                    </a:p>
                  </a:txBody>
                  <a:tcPr/>
                </a:tc>
              </a:tr>
              <a:tr h="370840">
                <a:tc>
                  <a:txBody>
                    <a:bodyPr/>
                    <a:lstStyle/>
                    <a:p>
                      <a:pPr algn="ctr"/>
                      <a:r>
                        <a:rPr lang="nl-NL" sz="1800" dirty="0" smtClean="0"/>
                        <a:t>Vol 1</a:t>
                      </a:r>
                      <a:endParaRPr lang="nl-NL" sz="1800" dirty="0"/>
                    </a:p>
                  </a:txBody>
                  <a:tcPr/>
                </a:tc>
                <a:tc>
                  <a:txBody>
                    <a:bodyPr/>
                    <a:lstStyle/>
                    <a:p>
                      <a:pPr algn="ctr"/>
                      <a:r>
                        <a:rPr lang="nl-NL" sz="1800" dirty="0" smtClean="0"/>
                        <a:t>0.10</a:t>
                      </a:r>
                      <a:endParaRPr lang="nl-NL" sz="1800" dirty="0"/>
                    </a:p>
                  </a:txBody>
                  <a:tcPr/>
                </a:tc>
                <a:tc>
                  <a:txBody>
                    <a:bodyPr/>
                    <a:lstStyle/>
                    <a:p>
                      <a:pPr algn="ctr"/>
                      <a:r>
                        <a:rPr lang="nl-NL" sz="1800" dirty="0" smtClean="0"/>
                        <a:t>0.15</a:t>
                      </a:r>
                      <a:endParaRPr lang="nl-NL" sz="1800" dirty="0"/>
                    </a:p>
                  </a:txBody>
                  <a:tcPr/>
                </a:tc>
                <a:tc>
                  <a:txBody>
                    <a:bodyPr/>
                    <a:lstStyle/>
                    <a:p>
                      <a:pPr algn="ctr"/>
                      <a:r>
                        <a:rPr lang="nl-NL" sz="1800" dirty="0" smtClean="0"/>
                        <a:t>1.86</a:t>
                      </a:r>
                      <a:endParaRPr lang="nl-NL" sz="1800" dirty="0"/>
                    </a:p>
                  </a:txBody>
                  <a:tcPr/>
                </a:tc>
                <a:tc>
                  <a:txBody>
                    <a:bodyPr/>
                    <a:lstStyle/>
                    <a:p>
                      <a:pPr algn="ctr"/>
                      <a:r>
                        <a:rPr lang="nl-NL" sz="1800" dirty="0" smtClean="0"/>
                        <a:t>0.00</a:t>
                      </a:r>
                      <a:endParaRPr lang="nl-NL" sz="1800" dirty="0"/>
                    </a:p>
                  </a:txBody>
                  <a:tcPr/>
                </a:tc>
                <a:tc>
                  <a:txBody>
                    <a:bodyPr/>
                    <a:lstStyle/>
                    <a:p>
                      <a:pPr algn="ctr"/>
                      <a:r>
                        <a:rPr lang="nl-NL" sz="1800" dirty="0" smtClean="0"/>
                        <a:t>0.01</a:t>
                      </a:r>
                      <a:endParaRPr lang="nl-NL" sz="1800" dirty="0"/>
                    </a:p>
                  </a:txBody>
                  <a:tcPr/>
                </a:tc>
                <a:tc>
                  <a:txBody>
                    <a:bodyPr/>
                    <a:lstStyle/>
                    <a:p>
                      <a:pPr algn="ctr"/>
                      <a:r>
                        <a:rPr lang="nl-NL" sz="1800" dirty="0" smtClean="0"/>
                        <a:t>0.00</a:t>
                      </a:r>
                      <a:endParaRPr lang="nl-NL" sz="1800" dirty="0"/>
                    </a:p>
                  </a:txBody>
                  <a:tcPr/>
                </a:tc>
                <a:tc>
                  <a:txBody>
                    <a:bodyPr/>
                    <a:lstStyle/>
                    <a:p>
                      <a:pPr algn="ctr"/>
                      <a:r>
                        <a:rPr lang="nl-NL" sz="1800" dirty="0" smtClean="0"/>
                        <a:t>1.88</a:t>
                      </a:r>
                      <a:endParaRPr lang="nl-NL" sz="1800" dirty="0"/>
                    </a:p>
                  </a:txBody>
                  <a:tcPr/>
                </a:tc>
              </a:tr>
              <a:tr h="370840">
                <a:tc>
                  <a:txBody>
                    <a:bodyPr/>
                    <a:lstStyle/>
                    <a:p>
                      <a:pPr algn="ctr"/>
                      <a:r>
                        <a:rPr lang="nl-NL" sz="1800" dirty="0" smtClean="0"/>
                        <a:t>Vol 2</a:t>
                      </a:r>
                      <a:endParaRPr lang="nl-NL" sz="1800" dirty="0"/>
                    </a:p>
                  </a:txBody>
                  <a:tcPr/>
                </a:tc>
                <a:tc>
                  <a:txBody>
                    <a:bodyPr/>
                    <a:lstStyle/>
                    <a:p>
                      <a:pPr algn="ctr"/>
                      <a:r>
                        <a:rPr lang="nl-NL" sz="1800" dirty="0" smtClean="0"/>
                        <a:t>0.15</a:t>
                      </a:r>
                      <a:endParaRPr lang="nl-NL" sz="1800" dirty="0"/>
                    </a:p>
                  </a:txBody>
                  <a:tcPr/>
                </a:tc>
                <a:tc>
                  <a:txBody>
                    <a:bodyPr/>
                    <a:lstStyle/>
                    <a:p>
                      <a:pPr algn="ctr"/>
                      <a:r>
                        <a:rPr lang="nl-NL" sz="1800" dirty="0" smtClean="0"/>
                        <a:t>0.25</a:t>
                      </a:r>
                      <a:endParaRPr lang="nl-NL" sz="1800" dirty="0"/>
                    </a:p>
                  </a:txBody>
                  <a:tcPr/>
                </a:tc>
                <a:tc>
                  <a:txBody>
                    <a:bodyPr/>
                    <a:lstStyle/>
                    <a:p>
                      <a:pPr algn="ctr"/>
                      <a:r>
                        <a:rPr lang="nl-NL" sz="1800" dirty="0" smtClean="0"/>
                        <a:t>5.78</a:t>
                      </a:r>
                      <a:endParaRPr lang="nl-NL" sz="1800" dirty="0"/>
                    </a:p>
                  </a:txBody>
                  <a:tcPr/>
                </a:tc>
                <a:tc>
                  <a:txBody>
                    <a:bodyPr/>
                    <a:lstStyle/>
                    <a:p>
                      <a:pPr algn="ctr"/>
                      <a:r>
                        <a:rPr lang="nl-NL" sz="1800" dirty="0" smtClean="0"/>
                        <a:t>0.77</a:t>
                      </a:r>
                      <a:endParaRPr lang="nl-NL" sz="1800" dirty="0"/>
                    </a:p>
                  </a:txBody>
                  <a:tcPr/>
                </a:tc>
                <a:tc>
                  <a:txBody>
                    <a:bodyPr/>
                    <a:lstStyle/>
                    <a:p>
                      <a:pPr algn="ctr"/>
                      <a:r>
                        <a:rPr lang="nl-NL" sz="1800" dirty="0" smtClean="0"/>
                        <a:t>0.04</a:t>
                      </a:r>
                      <a:endParaRPr lang="nl-NL" sz="1800" dirty="0"/>
                    </a:p>
                  </a:txBody>
                  <a:tcPr/>
                </a:tc>
                <a:tc>
                  <a:txBody>
                    <a:bodyPr/>
                    <a:lstStyle/>
                    <a:p>
                      <a:pPr algn="ctr"/>
                      <a:r>
                        <a:rPr lang="nl-NL" sz="1800" dirty="0" smtClean="0"/>
                        <a:t>-0.01</a:t>
                      </a:r>
                      <a:endParaRPr lang="nl-NL" sz="1800" dirty="0"/>
                    </a:p>
                  </a:txBody>
                  <a:tcPr/>
                </a:tc>
                <a:tc>
                  <a:txBody>
                    <a:bodyPr/>
                    <a:lstStyle/>
                    <a:p>
                      <a:pPr algn="ctr"/>
                      <a:r>
                        <a:rPr lang="nl-NL" sz="1800" dirty="0" smtClean="0"/>
                        <a:t>6.58</a:t>
                      </a:r>
                      <a:endParaRPr lang="nl-NL" sz="1800" dirty="0"/>
                    </a:p>
                  </a:txBody>
                  <a:tcPr/>
                </a:tc>
              </a:tr>
              <a:tr h="370840">
                <a:tc>
                  <a:txBody>
                    <a:bodyPr/>
                    <a:lstStyle/>
                    <a:p>
                      <a:pPr algn="ctr"/>
                      <a:r>
                        <a:rPr lang="nl-NL" sz="1800" dirty="0" smtClean="0"/>
                        <a:t>Vol 3</a:t>
                      </a:r>
                      <a:endParaRPr lang="nl-NL" sz="1800" dirty="0"/>
                    </a:p>
                  </a:txBody>
                  <a:tcPr/>
                </a:tc>
                <a:tc>
                  <a:txBody>
                    <a:bodyPr/>
                    <a:lstStyle/>
                    <a:p>
                      <a:pPr algn="ctr"/>
                      <a:r>
                        <a:rPr lang="nl-NL" sz="1800" dirty="0" smtClean="0"/>
                        <a:t>0.20</a:t>
                      </a:r>
                      <a:endParaRPr lang="nl-NL" sz="1800" dirty="0"/>
                    </a:p>
                  </a:txBody>
                  <a:tcPr/>
                </a:tc>
                <a:tc>
                  <a:txBody>
                    <a:bodyPr/>
                    <a:lstStyle/>
                    <a:p>
                      <a:pPr algn="ctr"/>
                      <a:r>
                        <a:rPr lang="nl-NL" sz="1800" dirty="0" smtClean="0"/>
                        <a:t>0.20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r>
              <a:tr h="370840">
                <a:tc>
                  <a:txBody>
                    <a:bodyPr/>
                    <a:lstStyle/>
                    <a:p>
                      <a:pPr algn="ctr"/>
                      <a:r>
                        <a:rPr lang="nl-NL" sz="1800" dirty="0" smtClean="0"/>
                        <a:t>Vol 4</a:t>
                      </a:r>
                      <a:endParaRPr lang="nl-NL" sz="1800" dirty="0"/>
                    </a:p>
                  </a:txBody>
                  <a:tcPr/>
                </a:tc>
                <a:tc>
                  <a:txBody>
                    <a:bodyPr/>
                    <a:lstStyle/>
                    <a:p>
                      <a:pPr algn="ctr"/>
                      <a:r>
                        <a:rPr lang="nl-NL" sz="1800" dirty="0" smtClean="0"/>
                        <a:t>0.15</a:t>
                      </a:r>
                      <a:endParaRPr lang="nl-NL" sz="1800" dirty="0"/>
                    </a:p>
                  </a:txBody>
                  <a:tcPr/>
                </a:tc>
                <a:tc>
                  <a:txBody>
                    <a:bodyPr/>
                    <a:lstStyle/>
                    <a:p>
                      <a:pPr algn="ctr"/>
                      <a:r>
                        <a:rPr lang="nl-NL" sz="1800" dirty="0" smtClean="0"/>
                        <a:t>0.10</a:t>
                      </a:r>
                      <a:endParaRPr lang="nl-NL" sz="1800" dirty="0"/>
                    </a:p>
                  </a:txBody>
                  <a:tcPr/>
                </a:tc>
                <a:tc>
                  <a:txBody>
                    <a:bodyPr/>
                    <a:lstStyle/>
                    <a:p>
                      <a:pPr algn="ctr"/>
                      <a:r>
                        <a:rPr lang="nl-NL" sz="1800" dirty="0" smtClean="0"/>
                        <a:t>-0.55</a:t>
                      </a:r>
                      <a:endParaRPr lang="nl-NL" sz="1800" dirty="0"/>
                    </a:p>
                  </a:txBody>
                  <a:tcPr/>
                </a:tc>
                <a:tc>
                  <a:txBody>
                    <a:bodyPr/>
                    <a:lstStyle/>
                    <a:p>
                      <a:pPr algn="ctr"/>
                      <a:r>
                        <a:rPr lang="nl-NL" sz="1800" dirty="0" smtClean="0"/>
                        <a:t>-0.15</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0.00</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-0.69</a:t>
                      </a:r>
                      <a:endParaRPr lang="nl-NL" sz="1800" kern="1200" dirty="0">
                        <a:solidFill>
                          <a:schemeClr val="dk1"/>
                        </a:solidFill>
                        <a:latin typeface="+mn-lt"/>
                        <a:ea typeface="+mn-ea"/>
                        <a:cs typeface="+mn-cs"/>
                      </a:endParaRPr>
                    </a:p>
                  </a:txBody>
                  <a:tcPr/>
                </a:tc>
              </a:tr>
              <a:tr h="370840">
                <a:tc>
                  <a:txBody>
                    <a:bodyPr/>
                    <a:lstStyle/>
                    <a:p>
                      <a:pPr algn="ctr"/>
                      <a:r>
                        <a:rPr lang="nl-NL" sz="1800" dirty="0" smtClean="0"/>
                        <a:t>Cor 1x2</a:t>
                      </a:r>
                      <a:endParaRPr lang="nl-NL" sz="1800" dirty="0"/>
                    </a:p>
                  </a:txBody>
                  <a:tcPr/>
                </a:tc>
                <a:tc>
                  <a:txBody>
                    <a:bodyPr/>
                    <a:lstStyle/>
                    <a:p>
                      <a:pPr algn="ctr"/>
                      <a:r>
                        <a:rPr lang="nl-NL" sz="1800" dirty="0" smtClean="0"/>
                        <a:t>0.15</a:t>
                      </a:r>
                      <a:endParaRPr lang="nl-NL" sz="1800" dirty="0"/>
                    </a:p>
                  </a:txBody>
                  <a:tcPr/>
                </a:tc>
                <a:tc>
                  <a:txBody>
                    <a:bodyPr/>
                    <a:lstStyle/>
                    <a:p>
                      <a:pPr algn="ctr"/>
                      <a:r>
                        <a:rPr lang="nl-NL" sz="1800" u="none" dirty="0" smtClean="0"/>
                        <a:t>0.60</a:t>
                      </a:r>
                      <a:endParaRPr lang="nl-NL" sz="1800" u="none"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0.22</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0.01</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0.00</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0.00</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0.23</a:t>
                      </a:r>
                      <a:endParaRPr lang="nl-NL" sz="1800" kern="1200" dirty="0">
                        <a:solidFill>
                          <a:schemeClr val="dk1"/>
                        </a:solidFill>
                        <a:latin typeface="+mn-lt"/>
                        <a:ea typeface="+mn-ea"/>
                        <a:cs typeface="+mn-cs"/>
                      </a:endParaRPr>
                    </a:p>
                  </a:txBody>
                  <a:tcPr/>
                </a:tc>
              </a:tr>
              <a:tr h="370840">
                <a:tc>
                  <a:txBody>
                    <a:bodyPr/>
                    <a:lstStyle/>
                    <a:p>
                      <a:pPr algn="ctr"/>
                      <a:r>
                        <a:rPr lang="nl-NL" sz="1800" dirty="0" smtClean="0"/>
                        <a:t>Cor 1x3</a:t>
                      </a:r>
                      <a:endParaRPr lang="nl-NL" sz="1800" dirty="0"/>
                    </a:p>
                  </a:txBody>
                  <a:tcPr/>
                </a:tc>
                <a:tc>
                  <a:txBody>
                    <a:bodyPr/>
                    <a:lstStyle/>
                    <a:p>
                      <a:pPr algn="ctr"/>
                      <a:r>
                        <a:rPr lang="nl-NL" sz="1800" u="none" dirty="0" smtClean="0"/>
                        <a:t>0.50</a:t>
                      </a:r>
                      <a:endParaRPr lang="nl-NL" sz="1800" u="none" dirty="0"/>
                    </a:p>
                  </a:txBody>
                  <a:tcPr/>
                </a:tc>
                <a:tc>
                  <a:txBody>
                    <a:bodyPr/>
                    <a:lstStyle/>
                    <a:p>
                      <a:pPr algn="ctr"/>
                      <a:r>
                        <a:rPr lang="nl-NL" sz="1800" dirty="0" smtClean="0"/>
                        <a:t>0.50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r>
              <a:tr h="370840">
                <a:tc>
                  <a:txBody>
                    <a:bodyPr/>
                    <a:lstStyle/>
                    <a:p>
                      <a:pPr algn="ctr"/>
                      <a:r>
                        <a:rPr lang="nl-NL" sz="1800" dirty="0" smtClean="0"/>
                        <a:t>Cor 1x4</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u="none" dirty="0" smtClean="0"/>
                        <a:t>0.50</a:t>
                      </a:r>
                    </a:p>
                  </a:txBody>
                  <a:tcPr/>
                </a:tc>
                <a:tc>
                  <a:txBody>
                    <a:bodyPr/>
                    <a:lstStyle/>
                    <a:p>
                      <a:pPr algn="ctr"/>
                      <a:r>
                        <a:rPr lang="nl-NL" sz="1800" dirty="0" smtClean="0"/>
                        <a:t>0.40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-0.06</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0.00</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0.00</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0.00</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-0.06</a:t>
                      </a:r>
                      <a:endParaRPr lang="nl-NL" sz="1800" kern="1200" dirty="0">
                        <a:solidFill>
                          <a:schemeClr val="dk1"/>
                        </a:solidFill>
                        <a:latin typeface="+mn-lt"/>
                        <a:ea typeface="+mn-ea"/>
                        <a:cs typeface="+mn-cs"/>
                      </a:endParaRPr>
                    </a:p>
                  </a:txBody>
                  <a:tcPr/>
                </a:tc>
              </a:tr>
              <a:tr h="370840">
                <a:tc>
                  <a:txBody>
                    <a:bodyPr/>
                    <a:lstStyle/>
                    <a:p>
                      <a:pPr algn="ctr"/>
                      <a:r>
                        <a:rPr lang="nl-NL" sz="1800" dirty="0" smtClean="0"/>
                        <a:t>Cor 2x3</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u="none" dirty="0" smtClean="0"/>
                        <a:t>0.50</a:t>
                      </a:r>
                    </a:p>
                  </a:txBody>
                  <a:tcPr/>
                </a:tc>
                <a:tc>
                  <a:txBody>
                    <a:bodyPr/>
                    <a:lstStyle/>
                    <a:p>
                      <a:pPr algn="ctr"/>
                      <a:r>
                        <a:rPr lang="nl-NL" sz="1800" dirty="0" smtClean="0"/>
                        <a:t>0.50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dirty="0" smtClean="0"/>
                        <a:t>0.00</a:t>
                      </a:r>
                    </a:p>
                  </a:txBody>
                  <a:tcPr/>
                </a:tc>
              </a:tr>
              <a:tr h="370840">
                <a:tc>
                  <a:txBody>
                    <a:bodyPr/>
                    <a:lstStyle/>
                    <a:p>
                      <a:pPr algn="ctr"/>
                      <a:r>
                        <a:rPr lang="nl-NL" sz="1800" dirty="0" smtClean="0"/>
                        <a:t>Cor 2x4</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u="none" dirty="0" smtClean="0"/>
                        <a:t>0.50</a:t>
                      </a:r>
                    </a:p>
                  </a:txBody>
                  <a:tcPr/>
                </a:tc>
                <a:tc>
                  <a:txBody>
                    <a:bodyPr/>
                    <a:lstStyle/>
                    <a:p>
                      <a:pPr algn="ctr"/>
                      <a:r>
                        <a:rPr lang="nl-NL" sz="1800" dirty="0" smtClean="0"/>
                        <a:t>0.70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0.22</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0.00</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0.00</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0.00</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0.22</a:t>
                      </a:r>
                      <a:endParaRPr lang="nl-NL" sz="1800" kern="1200" dirty="0">
                        <a:solidFill>
                          <a:schemeClr val="dk1"/>
                        </a:solidFill>
                        <a:latin typeface="+mn-lt"/>
                        <a:ea typeface="+mn-ea"/>
                        <a:cs typeface="+mn-cs"/>
                      </a:endParaRPr>
                    </a:p>
                  </a:txBody>
                  <a:tcPr/>
                </a:tc>
              </a:tr>
              <a:tr h="370840">
                <a:tc>
                  <a:txBody>
                    <a:bodyPr/>
                    <a:lstStyle/>
                    <a:p>
                      <a:pPr algn="ctr"/>
                      <a:r>
                        <a:rPr lang="nl-NL" sz="1800" dirty="0" smtClean="0"/>
                        <a:t>Cor 3x4</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u="none" dirty="0" smtClean="0"/>
                        <a:t>0.50</a:t>
                      </a:r>
                    </a:p>
                  </a:txBody>
                  <a:tcPr/>
                </a:tc>
                <a:tc>
                  <a:txBody>
                    <a:bodyPr/>
                    <a:lstStyle/>
                    <a:p>
                      <a:pPr algn="ctr"/>
                      <a:r>
                        <a:rPr lang="nl-NL" sz="1800" dirty="0" smtClean="0"/>
                        <a:t>0.50</a:t>
                      </a: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u="sng"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u="sng"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u="sng" dirty="0" smtClean="0"/>
                        <a:t>0.00</a:t>
                      </a:r>
                      <a:endParaRPr lang="nl-NL" sz="1800" u="sng"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u="sng" dirty="0" smtClean="0"/>
                        <a:t>0.00</a:t>
                      </a: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u="sng" dirty="0" smtClean="0"/>
                        <a:t>0.00</a:t>
                      </a:r>
                    </a:p>
                  </a:txBody>
                  <a:tcPr/>
                </a:tc>
              </a:tr>
              <a:tr h="370840">
                <a:tc>
                  <a:txBody>
                    <a:bodyPr/>
                    <a:lstStyle/>
                    <a:p>
                      <a:pPr algn="ctr"/>
                      <a:endParaRPr lang="nl-NL" sz="1800" dirty="0"/>
                    </a:p>
                  </a:txBody>
                  <a:tcPr/>
                </a:tc>
                <a:tc>
                  <a:txBody>
                    <a:bodyPr/>
                    <a:lstStyle/>
                    <a:p>
                      <a:pPr algn="ctr"/>
                      <a:endParaRPr lang="nl-NL" sz="1800" dirty="0"/>
                    </a:p>
                  </a:txBody>
                  <a:tcPr/>
                </a:tc>
                <a:tc>
                  <a:txBody>
                    <a:bodyPr/>
                    <a:lstStyle/>
                    <a:p>
                      <a:pPr algn="ctr"/>
                      <a:endParaRPr lang="nl-NL" sz="1800" dirty="0"/>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9.38</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0.64</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0.05</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-0.01</a:t>
                      </a:r>
                      <a:endParaRPr lang="nl-NL" sz="1800" kern="1200" dirty="0">
                        <a:solidFill>
                          <a:schemeClr val="dk1"/>
                        </a:solidFill>
                        <a:latin typeface="+mn-lt"/>
                        <a:ea typeface="+mn-ea"/>
                        <a:cs typeface="+mn-cs"/>
                      </a:endParaRPr>
                    </a:p>
                  </a:txBody>
                  <a:tcPr/>
                </a:tc>
                <a:tc>
                  <a:txBody>
                    <a:bodyPr/>
                    <a:lstStyle/>
                    <a:p>
                      <a:pPr marL="0" marR="0" indent="0" algn="ctr" defTabSz="1451519" rtl="0" eaLnBrk="1" fontAlgn="auto" latinLnBrk="0" hangingPunct="1">
                        <a:lnSpc>
                          <a:spcPct val="100000"/>
                        </a:lnSpc>
                        <a:spcBef>
                          <a:spcPts val="0"/>
                        </a:spcBef>
                        <a:spcAft>
                          <a:spcPts val="0"/>
                        </a:spcAft>
                        <a:buClrTx/>
                        <a:buSzTx/>
                        <a:buFontTx/>
                        <a:buNone/>
                        <a:tabLst/>
                        <a:defRPr/>
                      </a:pPr>
                      <a:r>
                        <a:rPr lang="nl-NL" sz="1800" kern="1200" dirty="0" smtClean="0">
                          <a:solidFill>
                            <a:schemeClr val="dk1"/>
                          </a:solidFill>
                          <a:latin typeface="+mn-lt"/>
                          <a:ea typeface="+mn-ea"/>
                          <a:cs typeface="+mn-cs"/>
                        </a:rPr>
                        <a:t>10.07</a:t>
                      </a:r>
                      <a:endParaRPr lang="nl-NL" sz="1800" kern="1200" dirty="0">
                        <a:solidFill>
                          <a:schemeClr val="dk1"/>
                        </a:solidFill>
                        <a:latin typeface="+mn-lt"/>
                        <a:ea typeface="+mn-ea"/>
                        <a:cs typeface="+mn-cs"/>
                      </a:endParaRPr>
                    </a:p>
                  </a:txBody>
                  <a:tcPr/>
                </a:tc>
              </a:tr>
            </a:tbl>
          </a:graphicData>
        </a:graphic>
      </p:graphicFrame>
      <p:sp>
        <p:nvSpPr>
          <p:cNvPr id="4" name="Slide Number Placeholder 3"/>
          <p:cNvSpPr>
            <a:spLocks noGrp="1"/>
          </p:cNvSpPr>
          <p:nvPr>
            <p:ph type="sldNum" sz="quarter" idx="12"/>
          </p:nvPr>
        </p:nvSpPr>
        <p:spPr/>
        <p:txBody>
          <a:bodyPr/>
          <a:lstStyle/>
          <a:p>
            <a:fld id="{1336C48C-F87C-4E4B-81EF-5027B17D1F61}" type="slidenum">
              <a:rPr lang="nl-NL" smtClean="0"/>
              <a:pPr/>
              <a:t>22</a:t>
            </a:fld>
            <a:endParaRPr lang="nl-NL"/>
          </a:p>
        </p:txBody>
      </p:sp>
    </p:spTree>
    <p:extLst>
      <p:ext uri="{BB962C8B-B14F-4D97-AF65-F5344CB8AC3E}">
        <p14:creationId xmlns:p14="http://schemas.microsoft.com/office/powerpoint/2010/main" val="669580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New </a:t>
            </a:r>
            <a:r>
              <a:rPr lang="nl-NL" dirty="0" err="1"/>
              <a:t>method</a:t>
            </a:r>
            <a:r>
              <a:rPr lang="nl-NL" dirty="0"/>
              <a:t> </a:t>
            </a:r>
            <a:r>
              <a:rPr lang="nl-NL" dirty="0" err="1"/>
              <a:t>for</a:t>
            </a:r>
            <a:r>
              <a:rPr lang="nl-NL" dirty="0"/>
              <a:t> </a:t>
            </a:r>
            <a:r>
              <a:rPr lang="nl-NL" dirty="0" err="1"/>
              <a:t>dynamic</a:t>
            </a:r>
            <a:r>
              <a:rPr lang="nl-NL" dirty="0"/>
              <a:t> risk </a:t>
            </a:r>
            <a:r>
              <a:rPr lang="nl-NL" dirty="0" err="1"/>
              <a:t>attribution</a:t>
            </a:r>
            <a:r>
              <a:rPr lang="nl-NL" dirty="0"/>
              <a:t> </a:t>
            </a:r>
            <a:r>
              <a:rPr lang="nl-NL" dirty="0" smtClean="0"/>
              <a:t>(4)</a:t>
            </a:r>
            <a:endParaRPr lang="nl-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3712528"/>
              </p:ext>
            </p:extLst>
          </p:nvPr>
        </p:nvGraphicFramePr>
        <p:xfrm>
          <a:off x="1346200" y="2820194"/>
          <a:ext cx="11804650" cy="3642360"/>
        </p:xfrm>
        <a:graphic>
          <a:graphicData uri="http://schemas.openxmlformats.org/drawingml/2006/table">
            <a:tbl>
              <a:tblPr firstRow="1" bandRow="1">
                <a:tableStyleId>{5C22544A-7EE6-4342-B048-85BDC9FD1C3A}</a:tableStyleId>
              </a:tblPr>
              <a:tblGrid>
                <a:gridCol w="1593850"/>
                <a:gridCol w="2286000"/>
                <a:gridCol w="2209800"/>
                <a:gridCol w="3048000"/>
                <a:gridCol w="2667000"/>
              </a:tblGrid>
              <a:tr h="370840">
                <a:tc>
                  <a:txBody>
                    <a:bodyPr/>
                    <a:lstStyle/>
                    <a:p>
                      <a:r>
                        <a:rPr lang="nl-NL" dirty="0" err="1" smtClean="0"/>
                        <a:t>Asset</a:t>
                      </a:r>
                      <a:endParaRPr lang="nl-NL" dirty="0"/>
                    </a:p>
                  </a:txBody>
                  <a:tcPr/>
                </a:tc>
                <a:tc>
                  <a:txBody>
                    <a:bodyPr/>
                    <a:lstStyle/>
                    <a:p>
                      <a:r>
                        <a:rPr lang="nl-NL" dirty="0" err="1" smtClean="0"/>
                        <a:t>VaR</a:t>
                      </a:r>
                      <a:endParaRPr lang="nl-NL" dirty="0" smtClean="0"/>
                    </a:p>
                    <a:p>
                      <a:r>
                        <a:rPr lang="nl-NL" dirty="0" smtClean="0"/>
                        <a:t>(t=0)</a:t>
                      </a:r>
                      <a:endParaRPr lang="nl-NL" dirty="0"/>
                    </a:p>
                  </a:txBody>
                  <a:tcPr/>
                </a:tc>
                <a:tc>
                  <a:txBody>
                    <a:bodyPr/>
                    <a:lstStyle/>
                    <a:p>
                      <a:r>
                        <a:rPr lang="nl-NL" dirty="0" err="1" smtClean="0"/>
                        <a:t>VaR</a:t>
                      </a:r>
                      <a:endParaRPr lang="nl-NL" dirty="0" smtClean="0"/>
                    </a:p>
                    <a:p>
                      <a:r>
                        <a:rPr lang="nl-NL" dirty="0" smtClean="0"/>
                        <a:t>(t=1)</a:t>
                      </a:r>
                      <a:endParaRPr lang="nl-NL" dirty="0"/>
                    </a:p>
                  </a:txBody>
                  <a:tcPr/>
                </a:tc>
                <a:tc>
                  <a:txBody>
                    <a:bodyPr/>
                    <a:lstStyle/>
                    <a:p>
                      <a:r>
                        <a:rPr lang="nl-NL" dirty="0" err="1" smtClean="0"/>
                        <a:t>Average</a:t>
                      </a:r>
                      <a:r>
                        <a:rPr lang="nl-NL" dirty="0" smtClean="0"/>
                        <a:t> </a:t>
                      </a:r>
                      <a:r>
                        <a:rPr lang="nl-NL" dirty="0" err="1" smtClean="0"/>
                        <a:t>VaR</a:t>
                      </a:r>
                      <a:endParaRPr lang="nl-NL" dirty="0"/>
                    </a:p>
                  </a:txBody>
                  <a:tcPr/>
                </a:tc>
                <a:tc>
                  <a:txBody>
                    <a:bodyPr/>
                    <a:lstStyle/>
                    <a:p>
                      <a:r>
                        <a:rPr lang="nl-NL" dirty="0" err="1" smtClean="0"/>
                        <a:t>Attribution</a:t>
                      </a:r>
                      <a:endParaRPr lang="nl-NL" dirty="0"/>
                    </a:p>
                  </a:txBody>
                  <a:tcPr/>
                </a:tc>
              </a:tr>
              <a:tr h="370840">
                <a:tc>
                  <a:txBody>
                    <a:bodyPr/>
                    <a:lstStyle/>
                    <a:p>
                      <a:pPr algn="ctr"/>
                      <a:r>
                        <a:rPr lang="nl-NL" dirty="0" smtClean="0"/>
                        <a:t>1</a:t>
                      </a:r>
                      <a:endParaRPr lang="nl-NL" dirty="0"/>
                    </a:p>
                  </a:txBody>
                  <a:tcPr/>
                </a:tc>
                <a:tc>
                  <a:txBody>
                    <a:bodyPr/>
                    <a:lstStyle/>
                    <a:p>
                      <a:pPr algn="ctr"/>
                      <a:r>
                        <a:rPr lang="nl-NL" dirty="0" smtClean="0"/>
                        <a:t>4.94</a:t>
                      </a:r>
                      <a:endParaRPr lang="nl-NL" dirty="0"/>
                    </a:p>
                  </a:txBody>
                  <a:tcPr/>
                </a:tc>
                <a:tc>
                  <a:txBody>
                    <a:bodyPr/>
                    <a:lstStyle/>
                    <a:p>
                      <a:pPr algn="ctr"/>
                      <a:r>
                        <a:rPr lang="nl-NL" dirty="0" smtClean="0"/>
                        <a:t>7.40</a:t>
                      </a:r>
                      <a:endParaRPr lang="nl-NL" dirty="0"/>
                    </a:p>
                  </a:txBody>
                  <a:tcPr/>
                </a:tc>
                <a:tc>
                  <a:txBody>
                    <a:bodyPr/>
                    <a:lstStyle/>
                    <a:p>
                      <a:pPr algn="ctr"/>
                      <a:r>
                        <a:rPr lang="nl-NL" dirty="0" smtClean="0"/>
                        <a:t>6.17</a:t>
                      </a:r>
                      <a:endParaRPr lang="nl-NL" dirty="0"/>
                    </a:p>
                  </a:txBody>
                  <a:tcPr/>
                </a:tc>
                <a:tc>
                  <a:txBody>
                    <a:bodyPr/>
                    <a:lstStyle/>
                    <a:p>
                      <a:pPr algn="ctr"/>
                      <a:r>
                        <a:rPr lang="nl-NL" dirty="0" smtClean="0"/>
                        <a:t>1.91</a:t>
                      </a:r>
                      <a:endParaRPr lang="nl-NL" dirty="0"/>
                    </a:p>
                  </a:txBody>
                  <a:tcPr/>
                </a:tc>
              </a:tr>
              <a:tr h="370840">
                <a:tc>
                  <a:txBody>
                    <a:bodyPr/>
                    <a:lstStyle/>
                    <a:p>
                      <a:pPr algn="ctr"/>
                      <a:r>
                        <a:rPr lang="nl-NL" dirty="0" smtClean="0"/>
                        <a:t>2</a:t>
                      </a:r>
                      <a:endParaRPr lang="nl-NL" dirty="0"/>
                    </a:p>
                  </a:txBody>
                  <a:tcPr/>
                </a:tc>
                <a:tc>
                  <a:txBody>
                    <a:bodyPr/>
                    <a:lstStyle/>
                    <a:p>
                      <a:pPr algn="ctr"/>
                      <a:r>
                        <a:rPr lang="nl-NL" dirty="0" smtClean="0"/>
                        <a:t>9.87</a:t>
                      </a:r>
                      <a:endParaRPr lang="nl-NL" dirty="0"/>
                    </a:p>
                  </a:txBody>
                  <a:tcPr/>
                </a:tc>
                <a:tc>
                  <a:txBody>
                    <a:bodyPr/>
                    <a:lstStyle/>
                    <a:p>
                      <a:pPr algn="ctr"/>
                      <a:r>
                        <a:rPr lang="nl-NL" dirty="0" smtClean="0"/>
                        <a:t>18.51</a:t>
                      </a:r>
                      <a:endParaRPr lang="nl-NL" dirty="0"/>
                    </a:p>
                  </a:txBody>
                  <a:tcPr/>
                </a:tc>
                <a:tc>
                  <a:txBody>
                    <a:bodyPr/>
                    <a:lstStyle/>
                    <a:p>
                      <a:pPr algn="ctr"/>
                      <a:r>
                        <a:rPr lang="nl-NL" dirty="0" smtClean="0"/>
                        <a:t>14.19</a:t>
                      </a:r>
                      <a:endParaRPr lang="nl-NL" dirty="0"/>
                    </a:p>
                  </a:txBody>
                  <a:tcPr/>
                </a:tc>
                <a:tc>
                  <a:txBody>
                    <a:bodyPr/>
                    <a:lstStyle/>
                    <a:p>
                      <a:pPr algn="ctr"/>
                      <a:r>
                        <a:rPr lang="nl-NL" dirty="0" smtClean="0"/>
                        <a:t>8.13</a:t>
                      </a:r>
                      <a:endParaRPr lang="nl-NL" dirty="0"/>
                    </a:p>
                  </a:txBody>
                  <a:tcPr/>
                </a:tc>
              </a:tr>
              <a:tr h="370840">
                <a:tc>
                  <a:txBody>
                    <a:bodyPr/>
                    <a:lstStyle/>
                    <a:p>
                      <a:pPr algn="ctr"/>
                      <a:r>
                        <a:rPr lang="nl-NL" dirty="0" smtClean="0"/>
                        <a:t>3</a:t>
                      </a:r>
                      <a:endParaRPr lang="nl-NL" dirty="0"/>
                    </a:p>
                  </a:txBody>
                  <a:tcPr/>
                </a:tc>
                <a:tc>
                  <a:txBody>
                    <a:bodyPr/>
                    <a:lstStyle/>
                    <a:p>
                      <a:pPr algn="ctr"/>
                      <a:r>
                        <a:rPr lang="nl-NL" dirty="0" smtClean="0"/>
                        <a:t>9.87</a:t>
                      </a:r>
                      <a:endParaRPr lang="nl-NL" dirty="0"/>
                    </a:p>
                  </a:txBody>
                  <a:tcPr/>
                </a:tc>
                <a:tc>
                  <a:txBody>
                    <a:bodyPr/>
                    <a:lstStyle/>
                    <a:p>
                      <a:pPr algn="ctr"/>
                      <a:r>
                        <a:rPr lang="nl-NL" dirty="0" smtClean="0"/>
                        <a:t>9.87</a:t>
                      </a:r>
                      <a:endParaRPr lang="nl-NL" dirty="0"/>
                    </a:p>
                  </a:txBody>
                  <a:tcPr/>
                </a:tc>
                <a:tc>
                  <a:txBody>
                    <a:bodyPr/>
                    <a:lstStyle/>
                    <a:p>
                      <a:pPr algn="ctr"/>
                      <a:r>
                        <a:rPr lang="nl-NL" dirty="0" smtClean="0"/>
                        <a:t>9.87</a:t>
                      </a:r>
                      <a:endParaRPr lang="nl-NL" dirty="0"/>
                    </a:p>
                  </a:txBody>
                  <a:tcPr/>
                </a:tc>
                <a:tc>
                  <a:txBody>
                    <a:bodyPr/>
                    <a:lstStyle/>
                    <a:p>
                      <a:pPr algn="ctr"/>
                      <a:r>
                        <a:rPr lang="nl-NL" dirty="0" smtClean="0">
                          <a:solidFill>
                            <a:srgbClr val="FFC000"/>
                          </a:solidFill>
                        </a:rPr>
                        <a:t>0.00</a:t>
                      </a:r>
                      <a:endParaRPr lang="nl-NL" dirty="0">
                        <a:solidFill>
                          <a:srgbClr val="FFC000"/>
                        </a:solidFill>
                      </a:endParaRPr>
                    </a:p>
                  </a:txBody>
                  <a:tcPr/>
                </a:tc>
              </a:tr>
              <a:tr h="370840">
                <a:tc>
                  <a:txBody>
                    <a:bodyPr/>
                    <a:lstStyle/>
                    <a:p>
                      <a:pPr algn="ctr"/>
                      <a:r>
                        <a:rPr lang="nl-NL" dirty="0" smtClean="0"/>
                        <a:t>4</a:t>
                      </a:r>
                      <a:endParaRPr lang="nl-NL" dirty="0"/>
                    </a:p>
                  </a:txBody>
                  <a:tcPr/>
                </a:tc>
                <a:tc>
                  <a:txBody>
                    <a:bodyPr/>
                    <a:lstStyle/>
                    <a:p>
                      <a:pPr algn="ctr"/>
                      <a:r>
                        <a:rPr lang="nl-NL" dirty="0" smtClean="0"/>
                        <a:t>2.47</a:t>
                      </a:r>
                      <a:endParaRPr lang="nl-NL" dirty="0"/>
                    </a:p>
                  </a:txBody>
                  <a:tcPr/>
                </a:tc>
                <a:tc>
                  <a:txBody>
                    <a:bodyPr/>
                    <a:lstStyle/>
                    <a:p>
                      <a:pPr algn="ctr"/>
                      <a:r>
                        <a:rPr lang="nl-NL" dirty="0" smtClean="0"/>
                        <a:t>2.47</a:t>
                      </a:r>
                      <a:endParaRPr lang="nl-NL" dirty="0"/>
                    </a:p>
                  </a:txBody>
                  <a:tcPr/>
                </a:tc>
                <a:tc>
                  <a:txBody>
                    <a:bodyPr/>
                    <a:lstStyle/>
                    <a:p>
                      <a:pPr algn="ctr"/>
                      <a:r>
                        <a:rPr lang="nl-NL" dirty="0" smtClean="0"/>
                        <a:t>2.47</a:t>
                      </a:r>
                      <a:endParaRPr lang="nl-NL" dirty="0"/>
                    </a:p>
                  </a:txBody>
                  <a:tcPr/>
                </a:tc>
                <a:tc>
                  <a:txBody>
                    <a:bodyPr/>
                    <a:lstStyle/>
                    <a:p>
                      <a:pPr algn="ctr"/>
                      <a:r>
                        <a:rPr lang="nl-NL" u="sng" dirty="0" smtClean="0"/>
                        <a:t>0.03</a:t>
                      </a:r>
                      <a:endParaRPr lang="nl-NL" u="sng" dirty="0"/>
                    </a:p>
                  </a:txBody>
                  <a:tcPr/>
                </a:tc>
              </a:tr>
              <a:tr h="370840">
                <a:tc>
                  <a:txBody>
                    <a:bodyPr/>
                    <a:lstStyle/>
                    <a:p>
                      <a:pPr algn="ctr"/>
                      <a:endParaRPr lang="nl-NL"/>
                    </a:p>
                  </a:txBody>
                  <a:tcPr/>
                </a:tc>
                <a:tc>
                  <a:txBody>
                    <a:bodyPr/>
                    <a:lstStyle/>
                    <a:p>
                      <a:pPr algn="ctr"/>
                      <a:endParaRPr lang="nl-NL"/>
                    </a:p>
                  </a:txBody>
                  <a:tcPr/>
                </a:tc>
                <a:tc>
                  <a:txBody>
                    <a:bodyPr/>
                    <a:lstStyle/>
                    <a:p>
                      <a:pPr algn="ctr"/>
                      <a:endParaRPr lang="nl-NL"/>
                    </a:p>
                  </a:txBody>
                  <a:tcPr/>
                </a:tc>
                <a:tc>
                  <a:txBody>
                    <a:bodyPr/>
                    <a:lstStyle/>
                    <a:p>
                      <a:pPr algn="ctr"/>
                      <a:endParaRPr lang="nl-NL" dirty="0"/>
                    </a:p>
                  </a:txBody>
                  <a:tcPr/>
                </a:tc>
                <a:tc>
                  <a:txBody>
                    <a:bodyPr/>
                    <a:lstStyle/>
                    <a:p>
                      <a:pPr algn="ctr"/>
                      <a:r>
                        <a:rPr lang="nl-NL" dirty="0" smtClean="0"/>
                        <a:t>10.07</a:t>
                      </a:r>
                      <a:endParaRPr lang="nl-NL" dirty="0"/>
                    </a:p>
                  </a:txBody>
                  <a:tcPr/>
                </a:tc>
              </a:tr>
            </a:tbl>
          </a:graphicData>
        </a:graphic>
      </p:graphicFrame>
      <p:sp>
        <p:nvSpPr>
          <p:cNvPr id="4" name="Slide Number Placeholder 3"/>
          <p:cNvSpPr>
            <a:spLocks noGrp="1"/>
          </p:cNvSpPr>
          <p:nvPr>
            <p:ph type="sldNum" sz="quarter" idx="12"/>
          </p:nvPr>
        </p:nvSpPr>
        <p:spPr/>
        <p:txBody>
          <a:bodyPr/>
          <a:lstStyle/>
          <a:p>
            <a:fld id="{1336C48C-F87C-4E4B-81EF-5027B17D1F61}" type="slidenum">
              <a:rPr lang="nl-NL" smtClean="0"/>
              <a:pPr/>
              <a:t>23</a:t>
            </a:fld>
            <a:endParaRPr lang="nl-NL"/>
          </a:p>
        </p:txBody>
      </p:sp>
      <p:sp>
        <p:nvSpPr>
          <p:cNvPr id="6" name="TextBox 5"/>
          <p:cNvSpPr txBox="1"/>
          <p:nvPr/>
        </p:nvSpPr>
        <p:spPr>
          <a:xfrm>
            <a:off x="1498600" y="6706394"/>
            <a:ext cx="8458200" cy="984885"/>
          </a:xfrm>
          <a:prstGeom prst="rect">
            <a:avLst/>
          </a:prstGeom>
          <a:noFill/>
        </p:spPr>
        <p:txBody>
          <a:bodyPr wrap="square" rtlCol="0">
            <a:spAutoFit/>
          </a:bodyPr>
          <a:lstStyle/>
          <a:p>
            <a:r>
              <a:rPr lang="nl-NL" dirty="0" err="1" smtClean="0"/>
              <a:t>Compare</a:t>
            </a:r>
            <a:r>
              <a:rPr lang="nl-NL" dirty="0" smtClean="0"/>
              <a:t> </a:t>
            </a:r>
            <a:r>
              <a:rPr lang="nl-NL" dirty="0" err="1" smtClean="0"/>
              <a:t>with</a:t>
            </a:r>
            <a:r>
              <a:rPr lang="nl-NL" dirty="0" smtClean="0"/>
              <a:t> </a:t>
            </a:r>
            <a:r>
              <a:rPr lang="nl-NL" dirty="0" err="1" smtClean="0"/>
              <a:t>attribution</a:t>
            </a:r>
            <a:r>
              <a:rPr lang="nl-NL" dirty="0" smtClean="0"/>
              <a:t> </a:t>
            </a:r>
            <a:r>
              <a:rPr lang="nl-NL" dirty="0" err="1" smtClean="0"/>
              <a:t>based</a:t>
            </a:r>
            <a:r>
              <a:rPr lang="nl-NL" dirty="0" smtClean="0"/>
              <a:t> on </a:t>
            </a:r>
            <a:r>
              <a:rPr lang="nl-NL" dirty="0" err="1" smtClean="0"/>
              <a:t>MVaR</a:t>
            </a:r>
            <a:r>
              <a:rPr lang="nl-NL" dirty="0" smtClean="0"/>
              <a:t>!</a:t>
            </a:r>
          </a:p>
          <a:p>
            <a:r>
              <a:rPr lang="nl-NL" dirty="0" smtClean="0"/>
              <a:t>Drawback: </a:t>
            </a:r>
            <a:r>
              <a:rPr lang="nl-NL" dirty="0" err="1" smtClean="0"/>
              <a:t>computationally</a:t>
            </a:r>
            <a:r>
              <a:rPr lang="nl-NL" dirty="0" smtClean="0"/>
              <a:t> intensive</a:t>
            </a:r>
            <a:endParaRPr lang="nl-NL" dirty="0"/>
          </a:p>
        </p:txBody>
      </p:sp>
      <p:sp>
        <p:nvSpPr>
          <p:cNvPr id="7" name="TextBox 6"/>
          <p:cNvSpPr txBox="1"/>
          <p:nvPr/>
        </p:nvSpPr>
        <p:spPr>
          <a:xfrm>
            <a:off x="11633200" y="6906447"/>
            <a:ext cx="3886200" cy="584775"/>
          </a:xfrm>
          <a:prstGeom prst="rect">
            <a:avLst/>
          </a:prstGeom>
          <a:noFill/>
          <a:ln>
            <a:solidFill>
              <a:schemeClr val="accent1"/>
            </a:solidFill>
          </a:ln>
        </p:spPr>
        <p:txBody>
          <a:bodyPr wrap="square" rtlCol="0">
            <a:spAutoFit/>
          </a:bodyPr>
          <a:lstStyle/>
          <a:p>
            <a:r>
              <a:rPr lang="nl-NL" sz="1600" dirty="0" smtClean="0"/>
              <a:t>See </a:t>
            </a:r>
            <a:r>
              <a:rPr lang="nl-NL" sz="1600" dirty="0" err="1" smtClean="0"/>
              <a:t>article</a:t>
            </a:r>
            <a:r>
              <a:rPr lang="nl-NL" sz="1600" dirty="0" smtClean="0"/>
              <a:t> in “De Actuaris” </a:t>
            </a:r>
            <a:r>
              <a:rPr lang="nl-NL" sz="1600" dirty="0" err="1" smtClean="0"/>
              <a:t>by</a:t>
            </a:r>
            <a:r>
              <a:rPr lang="nl-NL" sz="1600" dirty="0" smtClean="0"/>
              <a:t> Tony de Graaf (2012)</a:t>
            </a:r>
            <a:endParaRPr lang="nl-NL" sz="1600" dirty="0"/>
          </a:p>
        </p:txBody>
      </p:sp>
    </p:spTree>
    <p:extLst>
      <p:ext uri="{BB962C8B-B14F-4D97-AF65-F5344CB8AC3E}">
        <p14:creationId xmlns:p14="http://schemas.microsoft.com/office/powerpoint/2010/main" val="294514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Returns </a:t>
            </a:r>
            <a:r>
              <a:rPr lang="nl-NL" dirty="0" err="1" smtClean="0"/>
              <a:t>based</a:t>
            </a:r>
            <a:r>
              <a:rPr lang="nl-NL" dirty="0" smtClean="0"/>
              <a:t> risk </a:t>
            </a:r>
            <a:r>
              <a:rPr lang="nl-NL" dirty="0" err="1" smtClean="0"/>
              <a:t>measurement</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3883" y="2570051"/>
                <a:ext cx="6013917" cy="5424942"/>
              </a:xfrm>
            </p:spPr>
            <p:txBody>
              <a:bodyPr/>
              <a:lstStyle/>
              <a:p>
                <a:pPr marL="457200" indent="-457200">
                  <a:buFont typeface="Arial" panose="020B0604020202020204" pitchFamily="34" charset="0"/>
                  <a:buChar char="•"/>
                </a:pPr>
                <a:r>
                  <a:rPr lang="nl-NL" dirty="0" smtClean="0"/>
                  <a:t>Ex-post TE or </a:t>
                </a:r>
                <a:r>
                  <a:rPr lang="nl-NL" dirty="0" err="1" smtClean="0"/>
                  <a:t>VaR</a:t>
                </a:r>
                <a:r>
                  <a:rPr lang="nl-NL" dirty="0" smtClean="0"/>
                  <a:t> </a:t>
                </a:r>
                <a:r>
                  <a:rPr lang="nl-NL" dirty="0" err="1" smtClean="0"/>
                  <a:t>attribution</a:t>
                </a:r>
                <a:endParaRPr lang="nl-NL" dirty="0" smtClean="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r>
                  <a:rPr lang="nl-NL" dirty="0" smtClean="0"/>
                  <a:t>Returns </a:t>
                </a:r>
                <a:r>
                  <a:rPr lang="nl-NL" dirty="0" err="1" smtClean="0"/>
                  <a:t>based</a:t>
                </a:r>
                <a:r>
                  <a:rPr lang="nl-NL" dirty="0" smtClean="0"/>
                  <a:t> </a:t>
                </a:r>
                <a:r>
                  <a:rPr lang="nl-NL" dirty="0" err="1" smtClean="0"/>
                  <a:t>style</a:t>
                </a:r>
                <a:r>
                  <a:rPr lang="nl-NL" dirty="0" smtClean="0"/>
                  <a:t> analysis</a:t>
                </a:r>
              </a:p>
              <a:p>
                <a:pPr marL="457200" indent="-457200">
                  <a:buFont typeface="Arial" panose="020B0604020202020204" pitchFamily="34" charset="0"/>
                  <a:buChar char="•"/>
                </a:pPr>
                <a:endParaRPr lang="nl-NL" dirty="0" smtClean="0"/>
              </a:p>
              <a:p>
                <a:r>
                  <a:rPr lang="nl-NL" dirty="0"/>
                  <a:t>	</a:t>
                </a:r>
                <a14:m>
                  <m:oMath xmlns:m="http://schemas.openxmlformats.org/officeDocument/2006/math">
                    <m:sSub>
                      <m:sSubPr>
                        <m:ctrlPr>
                          <a:rPr lang="nl-NL" i="1">
                            <a:latin typeface="Cambria Math"/>
                          </a:rPr>
                        </m:ctrlPr>
                      </m:sSubPr>
                      <m:e>
                        <m:r>
                          <a:rPr lang="nl-NL" i="1">
                            <a:latin typeface="Cambria Math"/>
                          </a:rPr>
                          <m:t>𝑅</m:t>
                        </m:r>
                      </m:e>
                      <m:sub>
                        <m:r>
                          <a:rPr lang="nl-NL" i="1">
                            <a:latin typeface="Cambria Math"/>
                          </a:rPr>
                          <m:t>𝑡</m:t>
                        </m:r>
                      </m:sub>
                    </m:sSub>
                    <m:r>
                      <a:rPr lang="nl-NL" i="1">
                        <a:latin typeface="Cambria Math"/>
                      </a:rPr>
                      <m:t>=</m:t>
                    </m:r>
                    <m:r>
                      <a:rPr lang="nl-NL" i="1">
                        <a:latin typeface="Cambria Math"/>
                        <a:ea typeface="Cambria Math"/>
                      </a:rPr>
                      <m:t>𝛼</m:t>
                    </m:r>
                    <m:r>
                      <a:rPr lang="nl-NL" i="1">
                        <a:latin typeface="Cambria Math"/>
                        <a:ea typeface="Cambria Math"/>
                      </a:rPr>
                      <m:t>+</m:t>
                    </m:r>
                    <m:nary>
                      <m:naryPr>
                        <m:chr m:val="∑"/>
                        <m:supHide m:val="on"/>
                        <m:ctrlPr>
                          <a:rPr lang="nl-NL" i="1">
                            <a:latin typeface="Cambria Math"/>
                            <a:ea typeface="Cambria Math"/>
                          </a:rPr>
                        </m:ctrlPr>
                      </m:naryPr>
                      <m:sub>
                        <m:r>
                          <m:rPr>
                            <m:brk m:alnAt="7"/>
                          </m:rPr>
                          <a:rPr lang="nl-NL" i="1">
                            <a:latin typeface="Cambria Math"/>
                            <a:ea typeface="Cambria Math"/>
                          </a:rPr>
                          <m:t>𝑖</m:t>
                        </m:r>
                      </m:sub>
                      <m:sup/>
                      <m:e>
                        <m:sSub>
                          <m:sSubPr>
                            <m:ctrlPr>
                              <a:rPr lang="nl-NL" i="1">
                                <a:latin typeface="Cambria Math"/>
                                <a:ea typeface="Cambria Math"/>
                              </a:rPr>
                            </m:ctrlPr>
                          </m:sSubPr>
                          <m:e>
                            <m:r>
                              <a:rPr lang="nl-NL" i="1">
                                <a:latin typeface="Cambria Math"/>
                                <a:ea typeface="Cambria Math"/>
                              </a:rPr>
                              <m:t>𝛽</m:t>
                            </m:r>
                          </m:e>
                          <m:sub>
                            <m:r>
                              <a:rPr lang="nl-NL" i="1">
                                <a:latin typeface="Cambria Math"/>
                                <a:ea typeface="Cambria Math"/>
                              </a:rPr>
                              <m:t>𝑖</m:t>
                            </m:r>
                          </m:sub>
                        </m:sSub>
                        <m:sSub>
                          <m:sSubPr>
                            <m:ctrlPr>
                              <a:rPr lang="nl-NL" i="1">
                                <a:latin typeface="Cambria Math"/>
                                <a:ea typeface="Cambria Math"/>
                              </a:rPr>
                            </m:ctrlPr>
                          </m:sSubPr>
                          <m:e>
                            <m:r>
                              <a:rPr lang="nl-NL" i="1">
                                <a:latin typeface="Cambria Math"/>
                                <a:ea typeface="Cambria Math"/>
                              </a:rPr>
                              <m:t>𝐹</m:t>
                            </m:r>
                          </m:e>
                          <m:sub>
                            <m:r>
                              <a:rPr lang="nl-NL" i="1">
                                <a:latin typeface="Cambria Math"/>
                                <a:ea typeface="Cambria Math"/>
                              </a:rPr>
                              <m:t>𝑖𝑡</m:t>
                            </m:r>
                          </m:sub>
                        </m:sSub>
                      </m:e>
                    </m:nary>
                    <m:r>
                      <a:rPr lang="nl-NL" i="1">
                        <a:latin typeface="Cambria Math"/>
                        <a:ea typeface="Cambria Math"/>
                      </a:rPr>
                      <m:t>+</m:t>
                    </m:r>
                    <m:sSub>
                      <m:sSubPr>
                        <m:ctrlPr>
                          <a:rPr lang="nl-NL" i="1">
                            <a:latin typeface="Cambria Math"/>
                            <a:ea typeface="Cambria Math"/>
                          </a:rPr>
                        </m:ctrlPr>
                      </m:sSubPr>
                      <m:e>
                        <m:r>
                          <a:rPr lang="nl-NL" i="1">
                            <a:latin typeface="Cambria Math"/>
                            <a:ea typeface="Cambria Math"/>
                          </a:rPr>
                          <m:t>𝜀</m:t>
                        </m:r>
                      </m:e>
                      <m:sub>
                        <m:r>
                          <a:rPr lang="nl-NL" i="1">
                            <a:latin typeface="Cambria Math"/>
                            <a:ea typeface="Cambria Math"/>
                          </a:rPr>
                          <m:t>𝑡</m:t>
                        </m:r>
                      </m:sub>
                    </m:sSub>
                  </m:oMath>
                </a14:m>
                <a:endParaRPr lang="nl-NL" dirty="0" smtClean="0"/>
              </a:p>
              <a:p>
                <a:r>
                  <a:rPr lang="nl-NL" i="1" dirty="0" smtClean="0">
                    <a:latin typeface="Cambria Math"/>
                  </a:rPr>
                  <a:t> 	</a:t>
                </a:r>
                <a14:m>
                  <m:oMath xmlns:m="http://schemas.openxmlformats.org/officeDocument/2006/math">
                    <m:nary>
                      <m:naryPr>
                        <m:chr m:val="∑"/>
                        <m:supHide m:val="on"/>
                        <m:ctrlPr>
                          <a:rPr lang="nl-NL" i="1" smtClean="0">
                            <a:latin typeface="Cambria Math"/>
                          </a:rPr>
                        </m:ctrlPr>
                      </m:naryPr>
                      <m:sub>
                        <m:r>
                          <m:rPr>
                            <m:brk m:alnAt="7"/>
                          </m:rPr>
                          <a:rPr lang="nl-NL" b="0" i="1" smtClean="0">
                            <a:latin typeface="Cambria Math"/>
                          </a:rPr>
                          <m:t>𝑖</m:t>
                        </m:r>
                      </m:sub>
                      <m:sup/>
                      <m:e>
                        <m:sSub>
                          <m:sSubPr>
                            <m:ctrlPr>
                              <a:rPr lang="nl-NL" b="0" i="1" smtClean="0">
                                <a:latin typeface="Cambria Math"/>
                                <a:ea typeface="Cambria Math"/>
                              </a:rPr>
                            </m:ctrlPr>
                          </m:sSubPr>
                          <m:e>
                            <m:r>
                              <a:rPr lang="nl-NL" i="1" smtClean="0">
                                <a:latin typeface="Cambria Math"/>
                                <a:ea typeface="Cambria Math"/>
                              </a:rPr>
                              <m:t>𝛽</m:t>
                            </m:r>
                          </m:e>
                          <m:sub>
                            <m:r>
                              <a:rPr lang="nl-NL" b="0" i="1" smtClean="0">
                                <a:latin typeface="Cambria Math"/>
                                <a:ea typeface="Cambria Math"/>
                              </a:rPr>
                              <m:t>𝑖</m:t>
                            </m:r>
                          </m:sub>
                        </m:sSub>
                      </m:e>
                    </m:nary>
                    <m:r>
                      <a:rPr lang="nl-NL" b="0" i="1" smtClean="0">
                        <a:latin typeface="Cambria Math"/>
                      </a:rPr>
                      <m:t>=1</m:t>
                    </m:r>
                  </m:oMath>
                </a14:m>
                <a:endParaRPr lang="nl-N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3883" y="2570051"/>
                <a:ext cx="6013917" cy="5424942"/>
              </a:xfrm>
              <a:blipFill rotWithShape="1">
                <a:blip r:embed="rId2"/>
                <a:stretch>
                  <a:fillRect l="-1317" t="-2247"/>
                </a:stretch>
              </a:blipFill>
            </p:spPr>
            <p:txBody>
              <a:bodyPr/>
              <a:lstStyle/>
              <a:p>
                <a:r>
                  <a:rPr lang="nl-NL">
                    <a:noFill/>
                  </a:rPr>
                  <a:t> </a:t>
                </a:r>
              </a:p>
            </p:txBody>
          </p:sp>
        </mc:Fallback>
      </mc:AlternateContent>
      <p:sp>
        <p:nvSpPr>
          <p:cNvPr id="4" name="Slide Number Placeholder 3"/>
          <p:cNvSpPr>
            <a:spLocks noGrp="1"/>
          </p:cNvSpPr>
          <p:nvPr>
            <p:ph type="sldNum" sz="quarter" idx="12"/>
          </p:nvPr>
        </p:nvSpPr>
        <p:spPr/>
        <p:txBody>
          <a:bodyPr/>
          <a:lstStyle/>
          <a:p>
            <a:fld id="{1336C48C-F87C-4E4B-81EF-5027B17D1F61}" type="slidenum">
              <a:rPr lang="nl-NL" smtClean="0"/>
              <a:pPr/>
              <a:t>24</a:t>
            </a:fld>
            <a:endParaRPr lang="nl-NL"/>
          </a:p>
        </p:txBody>
      </p:sp>
      <p:graphicFrame>
        <p:nvGraphicFramePr>
          <p:cNvPr id="5" name="Chart 4"/>
          <p:cNvGraphicFramePr>
            <a:graphicFrameLocks/>
          </p:cNvGraphicFramePr>
          <p:nvPr>
            <p:extLst>
              <p:ext uri="{D42A27DB-BD31-4B8C-83A1-F6EECF244321}">
                <p14:modId xmlns:p14="http://schemas.microsoft.com/office/powerpoint/2010/main" val="1450654073"/>
              </p:ext>
            </p:extLst>
          </p:nvPr>
        </p:nvGraphicFramePr>
        <p:xfrm>
          <a:off x="7366000" y="3353594"/>
          <a:ext cx="6096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9087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Stress </a:t>
            </a:r>
            <a:r>
              <a:rPr lang="nl-NL" dirty="0" err="1" smtClean="0"/>
              <a:t>testing</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25</a:t>
            </a:fld>
            <a:endParaRPr lang="nl-NL"/>
          </a:p>
        </p:txBody>
      </p:sp>
      <p:pic>
        <p:nvPicPr>
          <p:cNvPr id="5" name="Picture 3" descr="definition_of_str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9800" y="2210594"/>
            <a:ext cx="7380287" cy="526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678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Stress </a:t>
            </a:r>
            <a:r>
              <a:rPr lang="nl-NL" dirty="0" err="1" smtClean="0"/>
              <a:t>testing</a:t>
            </a:r>
            <a:r>
              <a:rPr lang="nl-NL" dirty="0" smtClean="0"/>
              <a:t> </a:t>
            </a:r>
            <a:r>
              <a:rPr lang="nl-NL" dirty="0" err="1" smtClean="0"/>
              <a:t>for</a:t>
            </a:r>
            <a:r>
              <a:rPr lang="nl-NL" dirty="0" smtClean="0"/>
              <a:t> </a:t>
            </a:r>
            <a:r>
              <a:rPr lang="nl-NL" dirty="0" err="1" smtClean="0"/>
              <a:t>asset</a:t>
            </a:r>
            <a:r>
              <a:rPr lang="nl-NL" dirty="0" smtClean="0"/>
              <a:t> managers</a:t>
            </a:r>
            <a:endParaRPr lang="nl-NL"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nl-NL" dirty="0" err="1"/>
              <a:t>Applicable</a:t>
            </a:r>
            <a:r>
              <a:rPr lang="nl-NL" dirty="0"/>
              <a:t> at instrument </a:t>
            </a:r>
            <a:r>
              <a:rPr lang="nl-NL" dirty="0" smtClean="0"/>
              <a:t>level</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err="1"/>
              <a:t>Methodology</a:t>
            </a:r>
            <a:r>
              <a:rPr lang="nl-NL" dirty="0"/>
              <a:t> must </a:t>
            </a:r>
            <a:r>
              <a:rPr lang="nl-NL" dirty="0" err="1"/>
              <a:t>be</a:t>
            </a:r>
            <a:r>
              <a:rPr lang="nl-NL" dirty="0"/>
              <a:t> </a:t>
            </a:r>
            <a:r>
              <a:rPr lang="nl-NL" dirty="0" err="1"/>
              <a:t>sensitive</a:t>
            </a:r>
            <a:r>
              <a:rPr lang="nl-NL" dirty="0"/>
              <a:t> </a:t>
            </a:r>
            <a:r>
              <a:rPr lang="nl-NL" dirty="0" err="1"/>
              <a:t>to</a:t>
            </a:r>
            <a:r>
              <a:rPr lang="nl-NL" dirty="0"/>
              <a:t> </a:t>
            </a:r>
            <a:r>
              <a:rPr lang="nl-NL" dirty="0" err="1"/>
              <a:t>all</a:t>
            </a:r>
            <a:r>
              <a:rPr lang="nl-NL" dirty="0"/>
              <a:t> instrument </a:t>
            </a:r>
            <a:r>
              <a:rPr lang="nl-NL" dirty="0" err="1" smtClean="0"/>
              <a:t>characteristics</a:t>
            </a:r>
            <a:endParaRPr lang="nl-NL" dirty="0" smtClean="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err="1"/>
              <a:t>Only</a:t>
            </a:r>
            <a:r>
              <a:rPr lang="nl-NL" dirty="0"/>
              <a:t> </a:t>
            </a:r>
            <a:r>
              <a:rPr lang="nl-NL" dirty="0" err="1"/>
              <a:t>key</a:t>
            </a:r>
            <a:r>
              <a:rPr lang="nl-NL" dirty="0"/>
              <a:t> risk drivers </a:t>
            </a:r>
            <a:r>
              <a:rPr lang="nl-NL" dirty="0" err="1"/>
              <a:t>need</a:t>
            </a:r>
            <a:r>
              <a:rPr lang="nl-NL" dirty="0"/>
              <a:t> </a:t>
            </a:r>
            <a:r>
              <a:rPr lang="nl-NL" dirty="0" err="1"/>
              <a:t>to</a:t>
            </a:r>
            <a:r>
              <a:rPr lang="nl-NL" dirty="0"/>
              <a:t> </a:t>
            </a:r>
            <a:r>
              <a:rPr lang="nl-NL" dirty="0" err="1"/>
              <a:t>be</a:t>
            </a:r>
            <a:r>
              <a:rPr lang="nl-NL" dirty="0"/>
              <a:t> </a:t>
            </a:r>
            <a:r>
              <a:rPr lang="nl-NL" dirty="0" err="1" smtClean="0"/>
              <a:t>specified</a:t>
            </a:r>
            <a:endParaRPr lang="nl-NL" dirty="0" smtClean="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err="1"/>
              <a:t>Secondary</a:t>
            </a:r>
            <a:r>
              <a:rPr lang="nl-NL" dirty="0"/>
              <a:t> risk drivers must follow in a consistent </a:t>
            </a:r>
            <a:r>
              <a:rPr lang="nl-NL" dirty="0" err="1" smtClean="0"/>
              <a:t>manner</a:t>
            </a:r>
            <a:endParaRPr lang="nl-NL" dirty="0" smtClean="0"/>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r>
              <a:rPr lang="nl-NL" dirty="0" err="1"/>
              <a:t>Results</a:t>
            </a:r>
            <a:r>
              <a:rPr lang="nl-NL" dirty="0"/>
              <a:t> </a:t>
            </a:r>
            <a:r>
              <a:rPr lang="nl-NL" dirty="0" err="1"/>
              <a:t>should</a:t>
            </a:r>
            <a:r>
              <a:rPr lang="nl-NL" dirty="0"/>
              <a:t> </a:t>
            </a:r>
            <a:r>
              <a:rPr lang="nl-NL" dirty="0" err="1"/>
              <a:t>reflect</a:t>
            </a:r>
            <a:r>
              <a:rPr lang="nl-NL" dirty="0"/>
              <a:t> </a:t>
            </a:r>
            <a:r>
              <a:rPr lang="nl-NL" dirty="0" err="1"/>
              <a:t>current</a:t>
            </a:r>
            <a:r>
              <a:rPr lang="nl-NL" dirty="0"/>
              <a:t> market </a:t>
            </a:r>
            <a:r>
              <a:rPr lang="nl-NL" dirty="0" err="1"/>
              <a:t>sensitivities</a:t>
            </a:r>
            <a:r>
              <a:rPr lang="nl-NL" dirty="0"/>
              <a:t> </a:t>
            </a:r>
            <a:r>
              <a:rPr lang="nl-NL" dirty="0" err="1"/>
              <a:t>and</a:t>
            </a:r>
            <a:r>
              <a:rPr lang="nl-NL" dirty="0"/>
              <a:t> </a:t>
            </a:r>
            <a:r>
              <a:rPr lang="nl-NL" dirty="0" err="1"/>
              <a:t>dependencies</a:t>
            </a:r>
            <a:endParaRPr lang="nl-NL"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26</a:t>
            </a:fld>
            <a:endParaRPr lang="nl-NL"/>
          </a:p>
        </p:txBody>
      </p:sp>
    </p:spTree>
    <p:extLst>
      <p:ext uri="{BB962C8B-B14F-4D97-AF65-F5344CB8AC3E}">
        <p14:creationId xmlns:p14="http://schemas.microsoft.com/office/powerpoint/2010/main" val="2127447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predictive stress test</a:t>
            </a:r>
            <a:endParaRPr lang="nl-NL" dirty="0"/>
          </a:p>
        </p:txBody>
      </p:sp>
      <p:sp>
        <p:nvSpPr>
          <p:cNvPr id="3" name="Content Placeholder 2"/>
          <p:cNvSpPr>
            <a:spLocks noGrp="1"/>
          </p:cNvSpPr>
          <p:nvPr>
            <p:ph idx="1"/>
          </p:nvPr>
        </p:nvSpPr>
        <p:spPr>
          <a:xfrm>
            <a:off x="1193800" y="2362994"/>
            <a:ext cx="12815712" cy="5665613"/>
          </a:xfrm>
        </p:spPr>
        <p:txBody>
          <a:bodyPr/>
          <a:lstStyle/>
          <a:p>
            <a:pPr>
              <a:buNone/>
            </a:pPr>
            <a:r>
              <a:rPr lang="en-US" dirty="0" smtClean="0"/>
              <a:t>If                                    and		    ,</a:t>
            </a:r>
          </a:p>
          <a:p>
            <a:pPr>
              <a:buNone/>
            </a:pPr>
            <a:endParaRPr lang="en-US" dirty="0" smtClean="0"/>
          </a:p>
          <a:p>
            <a:pPr>
              <a:buNone/>
            </a:pPr>
            <a:r>
              <a:rPr lang="en-US" dirty="0"/>
              <a:t>t</a:t>
            </a:r>
            <a:r>
              <a:rPr lang="en-US" dirty="0" smtClean="0"/>
              <a:t>hen:</a:t>
            </a:r>
          </a:p>
          <a:p>
            <a:pPr>
              <a:buNone/>
            </a:pPr>
            <a:endParaRPr lang="en-US" dirty="0" smtClean="0"/>
          </a:p>
          <a:p>
            <a:pPr>
              <a:buNone/>
            </a:pPr>
            <a:endParaRPr lang="en-US" dirty="0" smtClean="0"/>
          </a:p>
          <a:p>
            <a:pPr>
              <a:buNone/>
            </a:pPr>
            <a:r>
              <a:rPr lang="en-US" dirty="0" smtClean="0"/>
              <a:t>with:</a:t>
            </a:r>
          </a:p>
          <a:p>
            <a:pPr>
              <a:buNone/>
            </a:pPr>
            <a:endParaRPr lang="en-US" dirty="0" smtClean="0"/>
          </a:p>
          <a:p>
            <a:pPr>
              <a:buNone/>
            </a:pPr>
            <a:endParaRPr lang="en-US" dirty="0" smtClean="0"/>
          </a:p>
          <a:p>
            <a:pPr>
              <a:buNone/>
            </a:pPr>
            <a:r>
              <a:rPr lang="en-US" dirty="0" smtClean="0"/>
              <a:t>This gives:</a:t>
            </a:r>
          </a:p>
          <a:p>
            <a:pPr>
              <a:buNone/>
            </a:pPr>
            <a:endParaRPr lang="en-US" dirty="0" smtClean="0"/>
          </a:p>
          <a:p>
            <a:pPr>
              <a:buNone/>
            </a:pPr>
            <a:endParaRPr lang="en-US" dirty="0" smtClean="0"/>
          </a:p>
          <a:p>
            <a:pPr>
              <a:buNone/>
            </a:pPr>
            <a:endParaRPr lang="en-US" dirty="0" smtClean="0"/>
          </a:p>
          <a:p>
            <a:pPr>
              <a:buNone/>
            </a:pPr>
            <a:r>
              <a:rPr lang="en-US" dirty="0" smtClean="0"/>
              <a:t>In </a:t>
            </a:r>
            <a:r>
              <a:rPr lang="en-US" dirty="0" smtClean="0"/>
              <a:t>a normal framework, this amounts to multivariate linear regression.</a:t>
            </a:r>
          </a:p>
          <a:p>
            <a:pPr>
              <a:buNone/>
            </a:pPr>
            <a:endParaRPr lang="en-US" dirty="0" smtClean="0"/>
          </a:p>
          <a:p>
            <a:pPr>
              <a:buNone/>
            </a:pPr>
            <a:endParaRPr lang="en-US" dirty="0" smtClean="0"/>
          </a:p>
        </p:txBody>
      </p:sp>
      <p:graphicFrame>
        <p:nvGraphicFramePr>
          <p:cNvPr id="10" name="Object 9"/>
          <p:cNvGraphicFramePr>
            <a:graphicFrameLocks noChangeAspect="1"/>
          </p:cNvGraphicFramePr>
          <p:nvPr>
            <p:extLst>
              <p:ext uri="{D42A27DB-BD31-4B8C-83A1-F6EECF244321}">
                <p14:modId xmlns:p14="http://schemas.microsoft.com/office/powerpoint/2010/main" val="3219267717"/>
              </p:ext>
            </p:extLst>
          </p:nvPr>
        </p:nvGraphicFramePr>
        <p:xfrm>
          <a:off x="3708400" y="3582194"/>
          <a:ext cx="5943600" cy="697899"/>
        </p:xfrm>
        <a:graphic>
          <a:graphicData uri="http://schemas.openxmlformats.org/presentationml/2006/ole">
            <mc:AlternateContent xmlns:mc="http://schemas.openxmlformats.org/markup-compatibility/2006">
              <mc:Choice xmlns:v="urn:schemas-microsoft-com:vml" Requires="v">
                <p:oleObj spid="_x0000_s6245" name="Vergelijking" r:id="rId3" imgW="1460160" imgH="228600" progId="Equation.3">
                  <p:embed/>
                </p:oleObj>
              </mc:Choice>
              <mc:Fallback>
                <p:oleObj name="Vergelijking" r:id="rId3" imgW="14601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582194"/>
                        <a:ext cx="5943600" cy="697899"/>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03852575"/>
              </p:ext>
            </p:extLst>
          </p:nvPr>
        </p:nvGraphicFramePr>
        <p:xfrm>
          <a:off x="2260600" y="2362994"/>
          <a:ext cx="3705262" cy="467890"/>
        </p:xfrm>
        <a:graphic>
          <a:graphicData uri="http://schemas.openxmlformats.org/presentationml/2006/ole">
            <mc:AlternateContent xmlns:mc="http://schemas.openxmlformats.org/markup-compatibility/2006">
              <mc:Choice xmlns:v="urn:schemas-microsoft-com:vml" Requires="v">
                <p:oleObj spid="_x0000_s6246" name="Vergelijking" r:id="rId5" imgW="1282680" imgH="215640" progId="Equation.3">
                  <p:embed/>
                </p:oleObj>
              </mc:Choice>
              <mc:Fallback>
                <p:oleObj name="Vergelijking" r:id="rId5" imgW="12826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600" y="2362994"/>
                        <a:ext cx="3705262" cy="46789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85728281"/>
              </p:ext>
            </p:extLst>
          </p:nvPr>
        </p:nvGraphicFramePr>
        <p:xfrm>
          <a:off x="3708400" y="4704028"/>
          <a:ext cx="10210800" cy="679577"/>
        </p:xfrm>
        <a:graphic>
          <a:graphicData uri="http://schemas.openxmlformats.org/presentationml/2006/ole">
            <mc:AlternateContent xmlns:mc="http://schemas.openxmlformats.org/markup-compatibility/2006">
              <mc:Choice xmlns:v="urn:schemas-microsoft-com:vml" Requires="v">
                <p:oleObj spid="_x0000_s6247" name="Vergelijking" r:id="rId7" imgW="2577960" imgH="228600" progId="Equation.3">
                  <p:embed/>
                </p:oleObj>
              </mc:Choice>
              <mc:Fallback>
                <p:oleObj name="Vergelijking" r:id="rId7" imgW="25779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4704028"/>
                        <a:ext cx="10210800" cy="679577"/>
                      </a:xfrm>
                      <a:prstGeom prst="rect">
                        <a:avLst/>
                      </a:prstGeom>
                      <a:noFill/>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88896503"/>
              </p:ext>
            </p:extLst>
          </p:nvPr>
        </p:nvGraphicFramePr>
        <p:xfrm>
          <a:off x="3708400" y="5375144"/>
          <a:ext cx="10134600" cy="728133"/>
        </p:xfrm>
        <a:graphic>
          <a:graphicData uri="http://schemas.openxmlformats.org/presentationml/2006/ole">
            <mc:AlternateContent xmlns:mc="http://schemas.openxmlformats.org/markup-compatibility/2006">
              <mc:Choice xmlns:v="urn:schemas-microsoft-com:vml" Requires="v">
                <p:oleObj spid="_x0000_s6248" name="Vergelijking" r:id="rId9" imgW="2387520" imgH="228600" progId="Equation.3">
                  <p:embed/>
                </p:oleObj>
              </mc:Choice>
              <mc:Fallback>
                <p:oleObj name="Vergelijking" r:id="rId9" imgW="238752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5375144"/>
                        <a:ext cx="10134600" cy="728133"/>
                      </a:xfrm>
                      <a:prstGeom prst="rect">
                        <a:avLst/>
                      </a:prstGeom>
                      <a:noFill/>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889276115"/>
              </p:ext>
            </p:extLst>
          </p:nvPr>
        </p:nvGraphicFramePr>
        <p:xfrm>
          <a:off x="7061200" y="1981994"/>
          <a:ext cx="2048228" cy="1242226"/>
        </p:xfrm>
        <a:graphic>
          <a:graphicData uri="http://schemas.openxmlformats.org/presentationml/2006/ole">
            <mc:AlternateContent xmlns:mc="http://schemas.openxmlformats.org/markup-compatibility/2006">
              <mc:Choice xmlns:v="urn:schemas-microsoft-com:vml" Requires="v">
                <p:oleObj spid="_x0000_s6249" name="Vergelijking" r:id="rId11" imgW="596880" imgH="482400" progId="Equation.3">
                  <p:embed/>
                </p:oleObj>
              </mc:Choice>
              <mc:Fallback>
                <p:oleObj name="Vergelijking" r:id="rId11" imgW="596880" imgH="482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61200" y="1981994"/>
                        <a:ext cx="2048228" cy="1242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170202956"/>
              </p:ext>
            </p:extLst>
          </p:nvPr>
        </p:nvGraphicFramePr>
        <p:xfrm>
          <a:off x="9499600" y="2058194"/>
          <a:ext cx="2816313" cy="1056301"/>
        </p:xfrm>
        <a:graphic>
          <a:graphicData uri="http://schemas.openxmlformats.org/presentationml/2006/ole">
            <mc:AlternateContent xmlns:mc="http://schemas.openxmlformats.org/markup-compatibility/2006">
              <mc:Choice xmlns:v="urn:schemas-microsoft-com:vml" Requires="v">
                <p:oleObj spid="_x0000_s6250" name="Vergelijking" r:id="rId13" imgW="965160" imgH="482400" progId="Equation.3">
                  <p:embed/>
                </p:oleObj>
              </mc:Choice>
              <mc:Fallback>
                <p:oleObj name="Vergelijking" r:id="rId13" imgW="965160" imgH="482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99600" y="2058194"/>
                        <a:ext cx="2816313" cy="10563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240622320"/>
              </p:ext>
            </p:extLst>
          </p:nvPr>
        </p:nvGraphicFramePr>
        <p:xfrm>
          <a:off x="3708401" y="6504124"/>
          <a:ext cx="8001000" cy="1269308"/>
        </p:xfrm>
        <a:graphic>
          <a:graphicData uri="http://schemas.openxmlformats.org/presentationml/2006/ole">
            <mc:AlternateContent xmlns:mc="http://schemas.openxmlformats.org/markup-compatibility/2006">
              <mc:Choice xmlns:v="urn:schemas-microsoft-com:vml" Requires="v">
                <p:oleObj spid="_x0000_s6251" name="Vergelijking" r:id="rId15" imgW="2222280" imgH="457200" progId="Equation.3">
                  <p:embed/>
                </p:oleObj>
              </mc:Choice>
              <mc:Fallback>
                <p:oleObj name="Vergelijking" r:id="rId15" imgW="222228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08401" y="6504124"/>
                        <a:ext cx="8001000" cy="1269308"/>
                      </a:xfrm>
                      <a:prstGeom prst="rect">
                        <a:avLst/>
                      </a:prstGeom>
                      <a:noFill/>
                      <a:extLst/>
                    </p:spPr>
                  </p:pic>
                </p:oleObj>
              </mc:Fallback>
            </mc:AlternateContent>
          </a:graphicData>
        </a:graphic>
      </p:graphicFrame>
      <p:sp>
        <p:nvSpPr>
          <p:cNvPr id="16" name="TextBox 15"/>
          <p:cNvSpPr txBox="1"/>
          <p:nvPr/>
        </p:nvSpPr>
        <p:spPr>
          <a:xfrm>
            <a:off x="13081000" y="6401594"/>
            <a:ext cx="2514600" cy="1077218"/>
          </a:xfrm>
          <a:prstGeom prst="rect">
            <a:avLst/>
          </a:prstGeom>
          <a:noFill/>
          <a:ln>
            <a:solidFill>
              <a:schemeClr val="accent1"/>
            </a:solidFill>
          </a:ln>
        </p:spPr>
        <p:txBody>
          <a:bodyPr wrap="square" rtlCol="0">
            <a:spAutoFit/>
          </a:bodyPr>
          <a:lstStyle/>
          <a:p>
            <a:r>
              <a:rPr lang="nl-NL" sz="1600" dirty="0" smtClean="0"/>
              <a:t>See </a:t>
            </a:r>
            <a:r>
              <a:rPr lang="nl-NL" sz="1600" dirty="0" err="1" smtClean="0"/>
              <a:t>article</a:t>
            </a:r>
            <a:r>
              <a:rPr lang="nl-NL" sz="1600" dirty="0" smtClean="0"/>
              <a:t> ‘Stress </a:t>
            </a:r>
            <a:r>
              <a:rPr lang="nl-NL" sz="1600" dirty="0" err="1" smtClean="0"/>
              <a:t>Testing</a:t>
            </a:r>
            <a:r>
              <a:rPr lang="nl-NL" sz="1600" dirty="0" smtClean="0"/>
              <a:t> in a Value at Risk Framework’ </a:t>
            </a:r>
            <a:r>
              <a:rPr lang="nl-NL" sz="1600" dirty="0" err="1" smtClean="0"/>
              <a:t>by</a:t>
            </a:r>
            <a:r>
              <a:rPr lang="nl-NL" sz="1600" dirty="0" smtClean="0"/>
              <a:t> </a:t>
            </a:r>
            <a:r>
              <a:rPr lang="nl-NL" sz="1600" dirty="0" smtClean="0"/>
              <a:t>Paul </a:t>
            </a:r>
            <a:r>
              <a:rPr lang="nl-NL" sz="1600" dirty="0" err="1" smtClean="0"/>
              <a:t>Kupiec</a:t>
            </a:r>
            <a:r>
              <a:rPr lang="nl-NL" sz="1600" dirty="0" smtClean="0"/>
              <a:t> (1998)</a:t>
            </a:r>
            <a:endParaRPr lang="nl-NL" sz="1600" dirty="0"/>
          </a:p>
        </p:txBody>
      </p:sp>
    </p:spTree>
    <p:extLst>
      <p:ext uri="{BB962C8B-B14F-4D97-AF65-F5344CB8AC3E}">
        <p14:creationId xmlns:p14="http://schemas.microsoft.com/office/powerpoint/2010/main" val="3977772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 </a:t>
            </a:r>
            <a:r>
              <a:rPr lang="nl-NL" dirty="0" err="1" smtClean="0"/>
              <a:t>predictive</a:t>
            </a:r>
            <a:r>
              <a:rPr lang="nl-NL" dirty="0" smtClean="0"/>
              <a:t> stress test</a:t>
            </a:r>
            <a:endParaRPr lang="nl-NL" dirty="0"/>
          </a:p>
        </p:txBody>
      </p:sp>
      <p:sp>
        <p:nvSpPr>
          <p:cNvPr id="3" name="Content Placeholder 2"/>
          <p:cNvSpPr>
            <a:spLocks noGrp="1"/>
          </p:cNvSpPr>
          <p:nvPr>
            <p:ph idx="1"/>
          </p:nvPr>
        </p:nvSpPr>
        <p:spPr>
          <a:xfrm>
            <a:off x="508000" y="1753394"/>
            <a:ext cx="13446592" cy="5958342"/>
          </a:xfrm>
        </p:spPr>
        <p:txBody>
          <a:bodyPr/>
          <a:lstStyle/>
          <a:p>
            <a:pPr marL="457200" indent="-457200">
              <a:buFont typeface="Arial" panose="020B0604020202020204" pitchFamily="34" charset="0"/>
              <a:buChar char="•"/>
            </a:pPr>
            <a:r>
              <a:rPr lang="nl-NL" dirty="0" err="1"/>
              <a:t>Each</a:t>
            </a:r>
            <a:r>
              <a:rPr lang="nl-NL" dirty="0"/>
              <a:t> instrument is </a:t>
            </a:r>
            <a:r>
              <a:rPr lang="nl-NL" dirty="0" err="1"/>
              <a:t>valued</a:t>
            </a:r>
            <a:r>
              <a:rPr lang="nl-NL" dirty="0"/>
              <a:t> as a </a:t>
            </a:r>
            <a:r>
              <a:rPr lang="nl-NL" dirty="0" err="1"/>
              <a:t>function</a:t>
            </a:r>
            <a:r>
              <a:rPr lang="nl-NL" dirty="0"/>
              <a:t> of </a:t>
            </a:r>
            <a:r>
              <a:rPr lang="nl-NL" dirty="0" err="1"/>
              <a:t>its</a:t>
            </a:r>
            <a:r>
              <a:rPr lang="nl-NL" dirty="0"/>
              <a:t> risk factors:</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r>
              <a:rPr lang="nl-NL" dirty="0" err="1" smtClean="0"/>
              <a:t>Determine</a:t>
            </a:r>
            <a:r>
              <a:rPr lang="nl-NL" dirty="0" smtClean="0"/>
              <a:t> </a:t>
            </a:r>
            <a:r>
              <a:rPr lang="nl-NL" dirty="0" err="1"/>
              <a:t>sensitivites</a:t>
            </a:r>
            <a:r>
              <a:rPr lang="nl-NL" dirty="0"/>
              <a:t> of the risk drivers </a:t>
            </a:r>
            <a:r>
              <a:rPr lang="nl-NL" dirty="0" err="1"/>
              <a:t>to</a:t>
            </a:r>
            <a:r>
              <a:rPr lang="nl-NL" dirty="0"/>
              <a:t> the </a:t>
            </a:r>
            <a:r>
              <a:rPr lang="nl-NL" dirty="0" err="1"/>
              <a:t>specified</a:t>
            </a:r>
            <a:r>
              <a:rPr lang="nl-NL" dirty="0"/>
              <a:t> scenario factors:</a:t>
            </a:r>
          </a:p>
          <a:p>
            <a:pPr marL="457200" indent="-457200">
              <a:buFont typeface="Arial" panose="020B0604020202020204" pitchFamily="34" charset="0"/>
              <a:buChar char="•"/>
            </a:pPr>
            <a:endParaRPr lang="nl-NL" dirty="0"/>
          </a:p>
          <a:p>
            <a:r>
              <a:rPr lang="nl-NL" dirty="0"/>
              <a:t>	</a:t>
            </a:r>
          </a:p>
          <a:p>
            <a:pPr marL="457200" indent="-457200">
              <a:buFont typeface="Arial" panose="020B0604020202020204" pitchFamily="34" charset="0"/>
              <a:buChar char="•"/>
            </a:pPr>
            <a:r>
              <a:rPr lang="nl-NL" dirty="0"/>
              <a:t>The </a:t>
            </a:r>
            <a:r>
              <a:rPr lang="nl-NL" dirty="0" err="1"/>
              <a:t>sensitivities</a:t>
            </a:r>
            <a:r>
              <a:rPr lang="nl-NL" dirty="0"/>
              <a:t> </a:t>
            </a:r>
            <a:r>
              <a:rPr lang="nl-NL" dirty="0" err="1"/>
              <a:t>depend</a:t>
            </a:r>
            <a:r>
              <a:rPr lang="nl-NL" dirty="0"/>
              <a:t> on market </a:t>
            </a:r>
            <a:r>
              <a:rPr lang="nl-NL" dirty="0" err="1"/>
              <a:t>volatilities</a:t>
            </a:r>
            <a:r>
              <a:rPr lang="nl-NL" dirty="0"/>
              <a:t> </a:t>
            </a:r>
            <a:r>
              <a:rPr lang="nl-NL" dirty="0" err="1"/>
              <a:t>and</a:t>
            </a:r>
            <a:r>
              <a:rPr lang="nl-NL" dirty="0"/>
              <a:t> </a:t>
            </a:r>
            <a:r>
              <a:rPr lang="nl-NL" dirty="0" err="1" smtClean="0"/>
              <a:t>correlations</a:t>
            </a:r>
            <a:r>
              <a:rPr lang="nl-NL" dirty="0" smtClean="0"/>
              <a:t>, </a:t>
            </a:r>
            <a:r>
              <a:rPr lang="nl-NL" dirty="0" err="1" smtClean="0"/>
              <a:t>simple</a:t>
            </a:r>
            <a:r>
              <a:rPr lang="nl-NL" dirty="0" smtClean="0"/>
              <a:t> </a:t>
            </a:r>
            <a:r>
              <a:rPr lang="nl-NL" dirty="0" err="1" smtClean="0"/>
              <a:t>linear</a:t>
            </a:r>
            <a:r>
              <a:rPr lang="nl-NL" dirty="0" smtClean="0"/>
              <a:t> </a:t>
            </a:r>
            <a:r>
              <a:rPr lang="nl-NL" dirty="0" err="1" smtClean="0"/>
              <a:t>regression</a:t>
            </a:r>
            <a:r>
              <a:rPr lang="nl-NL" dirty="0" smtClean="0"/>
              <a:t> </a:t>
            </a:r>
            <a:r>
              <a:rPr lang="nl-NL" dirty="0" err="1" smtClean="0"/>
              <a:t>gives</a:t>
            </a:r>
            <a:r>
              <a:rPr lang="nl-NL" dirty="0" smtClean="0"/>
              <a:t> the </a:t>
            </a:r>
            <a:r>
              <a:rPr lang="nl-NL" dirty="0" err="1" smtClean="0"/>
              <a:t>approximation</a:t>
            </a:r>
            <a:r>
              <a:rPr lang="nl-NL" dirty="0" smtClean="0"/>
              <a:t>:</a:t>
            </a:r>
          </a:p>
          <a:p>
            <a:pPr marL="457200" indent="-457200">
              <a:buFont typeface="Arial" panose="020B0604020202020204" pitchFamily="34" charset="0"/>
              <a:buChar char="•"/>
            </a:pPr>
            <a:endParaRPr lang="nl-NL" dirty="0"/>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r>
              <a:rPr lang="nl-NL" dirty="0" err="1" smtClean="0"/>
              <a:t>Varying</a:t>
            </a:r>
            <a:r>
              <a:rPr lang="nl-NL" dirty="0" smtClean="0"/>
              <a:t> </a:t>
            </a:r>
            <a:r>
              <a:rPr lang="nl-NL" dirty="0"/>
              <a:t>the </a:t>
            </a:r>
            <a:r>
              <a:rPr lang="nl-NL" dirty="0" err="1"/>
              <a:t>estimation</a:t>
            </a:r>
            <a:r>
              <a:rPr lang="nl-NL" dirty="0"/>
              <a:t> </a:t>
            </a:r>
            <a:r>
              <a:rPr lang="nl-NL" dirty="0" err="1"/>
              <a:t>period</a:t>
            </a:r>
            <a:r>
              <a:rPr lang="nl-NL" dirty="0"/>
              <a:t>, </a:t>
            </a:r>
            <a:r>
              <a:rPr lang="nl-NL" dirty="0" err="1"/>
              <a:t>one</a:t>
            </a:r>
            <a:r>
              <a:rPr lang="nl-NL" dirty="0"/>
              <a:t> </a:t>
            </a:r>
            <a:r>
              <a:rPr lang="nl-NL" dirty="0" err="1"/>
              <a:t>can</a:t>
            </a:r>
            <a:r>
              <a:rPr lang="nl-NL" dirty="0"/>
              <a:t> get </a:t>
            </a:r>
            <a:r>
              <a:rPr lang="nl-NL" dirty="0" err="1"/>
              <a:t>anything</a:t>
            </a:r>
            <a:r>
              <a:rPr lang="nl-NL" dirty="0"/>
              <a:t> </a:t>
            </a:r>
            <a:r>
              <a:rPr lang="nl-NL" dirty="0" err="1"/>
              <a:t>from</a:t>
            </a:r>
            <a:r>
              <a:rPr lang="nl-NL" dirty="0"/>
              <a:t> a </a:t>
            </a:r>
            <a:r>
              <a:rPr lang="nl-NL" dirty="0" err="1"/>
              <a:t>structural</a:t>
            </a:r>
            <a:r>
              <a:rPr lang="nl-NL" dirty="0"/>
              <a:t> </a:t>
            </a:r>
            <a:r>
              <a:rPr lang="nl-NL" dirty="0" err="1"/>
              <a:t>relation</a:t>
            </a:r>
            <a:r>
              <a:rPr lang="nl-NL" dirty="0"/>
              <a:t> </a:t>
            </a:r>
            <a:r>
              <a:rPr lang="nl-NL" dirty="0" err="1"/>
              <a:t>to</a:t>
            </a:r>
            <a:r>
              <a:rPr lang="nl-NL" dirty="0"/>
              <a:t> a short-term trend</a:t>
            </a:r>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28</a:t>
            </a:fld>
            <a:endParaRPr lang="nl-NL"/>
          </a:p>
        </p:txBody>
      </p:sp>
      <p:graphicFrame>
        <p:nvGraphicFramePr>
          <p:cNvPr id="5" name="Object 4"/>
          <p:cNvGraphicFramePr>
            <a:graphicFrameLocks noChangeAspect="1"/>
          </p:cNvGraphicFramePr>
          <p:nvPr>
            <p:extLst>
              <p:ext uri="{D42A27DB-BD31-4B8C-83A1-F6EECF244321}">
                <p14:modId xmlns:p14="http://schemas.microsoft.com/office/powerpoint/2010/main" val="3059826996"/>
              </p:ext>
            </p:extLst>
          </p:nvPr>
        </p:nvGraphicFramePr>
        <p:xfrm>
          <a:off x="5308600" y="2439194"/>
          <a:ext cx="2128964" cy="619301"/>
        </p:xfrm>
        <a:graphic>
          <a:graphicData uri="http://schemas.openxmlformats.org/presentationml/2006/ole">
            <mc:AlternateContent xmlns:mc="http://schemas.openxmlformats.org/markup-compatibility/2006">
              <mc:Choice xmlns:v="urn:schemas-microsoft-com:vml" Requires="v">
                <p:oleObj spid="_x0000_s2101" name="Equation" r:id="rId3" imgW="952200" imgH="215640" progId="Equation.3">
                  <p:embed/>
                </p:oleObj>
              </mc:Choice>
              <mc:Fallback>
                <p:oleObj name="Equation" r:id="rId3" imgW="952200" imgH="215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0" y="2439194"/>
                        <a:ext cx="2128964" cy="61930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62287912"/>
              </p:ext>
            </p:extLst>
          </p:nvPr>
        </p:nvGraphicFramePr>
        <p:xfrm>
          <a:off x="5308600" y="4115594"/>
          <a:ext cx="3503523" cy="533400"/>
        </p:xfrm>
        <a:graphic>
          <a:graphicData uri="http://schemas.openxmlformats.org/presentationml/2006/ole">
            <mc:AlternateContent xmlns:mc="http://schemas.openxmlformats.org/markup-compatibility/2006">
              <mc:Choice xmlns:v="urn:schemas-microsoft-com:vml" Requires="v">
                <p:oleObj spid="_x0000_s2102" name="Equation" r:id="rId5" imgW="1650960" imgH="215640" progId="Equation.3">
                  <p:embed/>
                </p:oleObj>
              </mc:Choice>
              <mc:Fallback>
                <p:oleObj name="Equation" r:id="rId5" imgW="1650960" imgH="215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600" y="4115594"/>
                        <a:ext cx="3503523" cy="533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53789292"/>
              </p:ext>
            </p:extLst>
          </p:nvPr>
        </p:nvGraphicFramePr>
        <p:xfrm>
          <a:off x="5383213" y="6249988"/>
          <a:ext cx="2801937" cy="838200"/>
        </p:xfrm>
        <a:graphic>
          <a:graphicData uri="http://schemas.openxmlformats.org/presentationml/2006/ole">
            <mc:AlternateContent xmlns:mc="http://schemas.openxmlformats.org/markup-compatibility/2006">
              <mc:Choice xmlns:v="urn:schemas-microsoft-com:vml" Requires="v">
                <p:oleObj spid="_x0000_s2103" name="Equation" r:id="rId7" imgW="1447560" imgH="431640" progId="Equation.3">
                  <p:embed/>
                </p:oleObj>
              </mc:Choice>
              <mc:Fallback>
                <p:oleObj name="Equation" r:id="rId7" imgW="1447560" imgH="431640" progId="Equation.3">
                  <p:embed/>
                  <p:pic>
                    <p:nvPicPr>
                      <p:cNvPr id="0" name="Object 7"/>
                      <p:cNvPicPr>
                        <a:picLocks noChangeAspect="1" noChangeArrowheads="1"/>
                      </p:cNvPicPr>
                      <p:nvPr/>
                    </p:nvPicPr>
                    <p:blipFill>
                      <a:blip r:embed="rId8"/>
                      <a:srcRect/>
                      <a:stretch>
                        <a:fillRect/>
                      </a:stretch>
                    </p:blipFill>
                    <p:spPr bwMode="auto">
                      <a:xfrm>
                        <a:off x="5383213" y="6249988"/>
                        <a:ext cx="2801937" cy="838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60076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Predictive</a:t>
            </a:r>
            <a:r>
              <a:rPr lang="nl-NL" dirty="0" smtClean="0"/>
              <a:t> stress test </a:t>
            </a:r>
            <a:r>
              <a:rPr lang="nl-NL" dirty="0" err="1" smtClean="0"/>
              <a:t>example</a:t>
            </a:r>
            <a:endParaRPr lang="nl-NL"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Scenario: Credit Crisis 2008 </a:t>
            </a:r>
            <a:r>
              <a:rPr lang="en-US" dirty="0" smtClean="0"/>
              <a:t>H2</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Specified in scenario S&amp;P 500 and </a:t>
            </a:r>
            <a:r>
              <a:rPr lang="en-US" dirty="0" smtClean="0"/>
              <a:t>USD</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In this example, S&amp;P 500 loses 29% and USD gains 13</a:t>
            </a:r>
            <a:r>
              <a:rPr lang="en-US" dirty="0" smtClean="0"/>
              <a:t>% (against EUR)</a:t>
            </a: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Betas estimated over an 8-year period, using weekly returns</a:t>
            </a:r>
            <a:endParaRPr lang="en-US" dirty="0"/>
          </a:p>
          <a:p>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29</a:t>
            </a:fld>
            <a:endParaRPr lang="nl-NL"/>
          </a:p>
        </p:txBody>
      </p:sp>
    </p:spTree>
    <p:extLst>
      <p:ext uri="{BB962C8B-B14F-4D97-AF65-F5344CB8AC3E}">
        <p14:creationId xmlns:p14="http://schemas.microsoft.com/office/powerpoint/2010/main" val="203741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nl-NL" dirty="0"/>
          </a:p>
        </p:txBody>
      </p:sp>
      <p:sp>
        <p:nvSpPr>
          <p:cNvPr id="3" name="Content Placeholder 2"/>
          <p:cNvSpPr>
            <a:spLocks noGrp="1"/>
          </p:cNvSpPr>
          <p:nvPr>
            <p:ph idx="1"/>
          </p:nvPr>
        </p:nvSpPr>
        <p:spPr/>
        <p:txBody>
          <a:bodyPr/>
          <a:lstStyle/>
          <a:p>
            <a:pPr marL="514350" indent="-514350">
              <a:buFont typeface="+mj-lt"/>
              <a:buAutoNum type="arabicPeriod"/>
            </a:pPr>
            <a:r>
              <a:rPr lang="nl-NL" dirty="0" smtClean="0"/>
              <a:t>Trends in pension fund </a:t>
            </a:r>
            <a:r>
              <a:rPr lang="nl-NL" dirty="0" err="1" smtClean="0"/>
              <a:t>asset</a:t>
            </a:r>
            <a:r>
              <a:rPr lang="nl-NL" dirty="0"/>
              <a:t> </a:t>
            </a:r>
            <a:r>
              <a:rPr lang="nl-NL" dirty="0" smtClean="0"/>
              <a:t>risk management</a:t>
            </a:r>
          </a:p>
          <a:p>
            <a:pPr marL="514350" indent="-514350">
              <a:buFont typeface="+mj-lt"/>
              <a:buAutoNum type="arabicPeriod"/>
            </a:pPr>
            <a:endParaRPr lang="nl-NL" dirty="0" smtClean="0"/>
          </a:p>
          <a:p>
            <a:pPr marL="514350" indent="-514350">
              <a:buFont typeface="+mj-lt"/>
              <a:buAutoNum type="arabicPeriod"/>
            </a:pPr>
            <a:r>
              <a:rPr lang="nl-NL" dirty="0"/>
              <a:t>Pension fund </a:t>
            </a:r>
            <a:r>
              <a:rPr lang="nl-NL" dirty="0" err="1"/>
              <a:t>balance</a:t>
            </a:r>
            <a:r>
              <a:rPr lang="nl-NL" dirty="0"/>
              <a:t> sheet risk </a:t>
            </a:r>
            <a:r>
              <a:rPr lang="nl-NL" dirty="0" smtClean="0"/>
              <a:t>management</a:t>
            </a:r>
          </a:p>
          <a:p>
            <a:pPr marL="514350" indent="-514350">
              <a:buFont typeface="+mj-lt"/>
              <a:buAutoNum type="arabicPeriod"/>
            </a:pPr>
            <a:endParaRPr lang="nl-NL" dirty="0"/>
          </a:p>
          <a:p>
            <a:pPr marL="514350" indent="-514350">
              <a:buFont typeface="+mj-lt"/>
              <a:buAutoNum type="arabicPeriod"/>
            </a:pPr>
            <a:r>
              <a:rPr lang="nl-NL" dirty="0" err="1" smtClean="0"/>
              <a:t>Asset</a:t>
            </a:r>
            <a:r>
              <a:rPr lang="nl-NL" dirty="0" smtClean="0"/>
              <a:t> risk </a:t>
            </a:r>
            <a:r>
              <a:rPr lang="nl-NL" dirty="0" err="1" smtClean="0"/>
              <a:t>measurement</a:t>
            </a:r>
            <a:r>
              <a:rPr lang="nl-NL" dirty="0" smtClean="0"/>
              <a:t> </a:t>
            </a:r>
            <a:r>
              <a:rPr lang="nl-NL" dirty="0" err="1" smtClean="0"/>
              <a:t>and</a:t>
            </a:r>
            <a:r>
              <a:rPr lang="nl-NL" dirty="0" smtClean="0"/>
              <a:t> </a:t>
            </a:r>
            <a:r>
              <a:rPr lang="nl-NL" dirty="0" err="1" smtClean="0"/>
              <a:t>attribution</a:t>
            </a:r>
            <a:endParaRPr lang="nl-NL" dirty="0" smtClean="0"/>
          </a:p>
          <a:p>
            <a:pPr marL="514350" indent="-514350">
              <a:buFont typeface="+mj-lt"/>
              <a:buAutoNum type="arabicPeriod"/>
            </a:pPr>
            <a:endParaRPr lang="nl-NL" dirty="0" smtClean="0"/>
          </a:p>
          <a:p>
            <a:pPr marL="514350" indent="-514350">
              <a:buFont typeface="+mj-lt"/>
              <a:buAutoNum type="arabicPeriod"/>
            </a:pPr>
            <a:r>
              <a:rPr lang="nl-NL" dirty="0" smtClean="0"/>
              <a:t>Stress </a:t>
            </a:r>
            <a:r>
              <a:rPr lang="nl-NL" dirty="0" err="1" smtClean="0"/>
              <a:t>testing</a:t>
            </a:r>
            <a:endParaRPr lang="nl-NL" dirty="0" smtClean="0"/>
          </a:p>
          <a:p>
            <a:pPr marL="514350" indent="-514350">
              <a:buFont typeface="+mj-lt"/>
              <a:buAutoNum type="arabicPeriod"/>
            </a:pPr>
            <a:endParaRPr lang="nl-NL" dirty="0" smtClean="0"/>
          </a:p>
          <a:p>
            <a:pPr marL="514350" indent="-514350">
              <a:buFont typeface="+mj-lt"/>
              <a:buAutoNum type="arabicPeriod"/>
            </a:pPr>
            <a:r>
              <a:rPr lang="nl-NL" dirty="0" smtClean="0"/>
              <a:t>AIFMD risk management </a:t>
            </a:r>
            <a:r>
              <a:rPr lang="nl-NL" dirty="0" err="1" smtClean="0"/>
              <a:t>measures</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3</a:t>
            </a:fld>
            <a:endParaRPr lang="nl-NL"/>
          </a:p>
        </p:txBody>
      </p:sp>
    </p:spTree>
    <p:extLst>
      <p:ext uri="{BB962C8B-B14F-4D97-AF65-F5344CB8AC3E}">
        <p14:creationId xmlns:p14="http://schemas.microsoft.com/office/powerpoint/2010/main" val="2412342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Predictive</a:t>
            </a:r>
            <a:r>
              <a:rPr lang="nl-NL" dirty="0"/>
              <a:t> stress test </a:t>
            </a:r>
            <a:r>
              <a:rPr lang="nl-NL" dirty="0" err="1" smtClean="0"/>
              <a:t>example</a:t>
            </a:r>
            <a:r>
              <a:rPr lang="nl-NL" dirty="0" smtClean="0"/>
              <a:t> (2)</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30</a:t>
            </a:fld>
            <a:endParaRPr lang="nl-NL"/>
          </a:p>
        </p:txBody>
      </p:sp>
      <p:graphicFrame>
        <p:nvGraphicFramePr>
          <p:cNvPr id="8" name="Table 7"/>
          <p:cNvGraphicFramePr>
            <a:graphicFrameLocks noGrp="1"/>
          </p:cNvGraphicFramePr>
          <p:nvPr>
            <p:extLst>
              <p:ext uri="{D42A27DB-BD31-4B8C-83A1-F6EECF244321}">
                <p14:modId xmlns:p14="http://schemas.microsoft.com/office/powerpoint/2010/main" val="949328810"/>
              </p:ext>
            </p:extLst>
          </p:nvPr>
        </p:nvGraphicFramePr>
        <p:xfrm>
          <a:off x="1498600" y="5106194"/>
          <a:ext cx="10837330" cy="2595880"/>
        </p:xfrm>
        <a:graphic>
          <a:graphicData uri="http://schemas.openxmlformats.org/drawingml/2006/table">
            <a:tbl>
              <a:tblPr firstRow="1" bandRow="1">
                <a:tableStyleId>{5C22544A-7EE6-4342-B048-85BDC9FD1C3A}</a:tableStyleId>
              </a:tblPr>
              <a:tblGrid>
                <a:gridCol w="1548190"/>
                <a:gridCol w="1548190"/>
                <a:gridCol w="1548190"/>
                <a:gridCol w="1548190"/>
                <a:gridCol w="1548190"/>
                <a:gridCol w="1548190"/>
                <a:gridCol w="1548190"/>
              </a:tblGrid>
              <a:tr h="370840">
                <a:tc>
                  <a:txBody>
                    <a:bodyPr/>
                    <a:lstStyle/>
                    <a:p>
                      <a:pPr marL="0" algn="l" defTabSz="1451519" rtl="0" eaLnBrk="1" latinLnBrk="0" hangingPunct="1"/>
                      <a:endParaRPr lang="nl-NL" sz="1600" b="1" kern="1200" dirty="0">
                        <a:solidFill>
                          <a:schemeClr val="lt1"/>
                        </a:solidFill>
                        <a:latin typeface="+mn-lt"/>
                        <a:ea typeface="+mn-ea"/>
                        <a:cs typeface="+mn-cs"/>
                      </a:endParaRPr>
                    </a:p>
                  </a:txBody>
                  <a:tcPr/>
                </a:tc>
                <a:tc>
                  <a:txBody>
                    <a:bodyPr/>
                    <a:lstStyle/>
                    <a:p>
                      <a:r>
                        <a:rPr lang="nl-NL" sz="1600" dirty="0" smtClean="0"/>
                        <a:t>S&amp;P 400</a:t>
                      </a:r>
                      <a:endParaRPr lang="nl-NL" sz="1600" dirty="0"/>
                    </a:p>
                  </a:txBody>
                  <a:tcPr/>
                </a:tc>
                <a:tc>
                  <a:txBody>
                    <a:bodyPr/>
                    <a:lstStyle/>
                    <a:p>
                      <a:r>
                        <a:rPr lang="nl-NL" sz="1600" dirty="0" smtClean="0"/>
                        <a:t>NAREIT</a:t>
                      </a:r>
                      <a:endParaRPr lang="nl-NL" sz="1600" dirty="0"/>
                    </a:p>
                  </a:txBody>
                  <a:tcPr/>
                </a:tc>
                <a:tc>
                  <a:txBody>
                    <a:bodyPr/>
                    <a:lstStyle/>
                    <a:p>
                      <a:r>
                        <a:rPr lang="nl-NL" sz="1600" dirty="0" smtClean="0"/>
                        <a:t>GSCI</a:t>
                      </a:r>
                      <a:endParaRPr lang="nl-NL" sz="1600" dirty="0"/>
                    </a:p>
                  </a:txBody>
                  <a:tcPr/>
                </a:tc>
                <a:tc>
                  <a:txBody>
                    <a:bodyPr/>
                    <a:lstStyle/>
                    <a:p>
                      <a:r>
                        <a:rPr lang="nl-NL" sz="1600" dirty="0" smtClean="0"/>
                        <a:t>GBP</a:t>
                      </a:r>
                      <a:endParaRPr lang="nl-NL" sz="1600" dirty="0"/>
                    </a:p>
                  </a:txBody>
                  <a:tcPr/>
                </a:tc>
                <a:tc>
                  <a:txBody>
                    <a:bodyPr/>
                    <a:lstStyle/>
                    <a:p>
                      <a:r>
                        <a:rPr lang="nl-NL" sz="1600" dirty="0" smtClean="0"/>
                        <a:t>S&amp;P 500</a:t>
                      </a:r>
                      <a:endParaRPr lang="nl-NL" sz="1600" dirty="0"/>
                    </a:p>
                  </a:txBody>
                  <a:tcPr/>
                </a:tc>
                <a:tc>
                  <a:txBody>
                    <a:bodyPr/>
                    <a:lstStyle/>
                    <a:p>
                      <a:r>
                        <a:rPr lang="nl-NL" sz="1600" dirty="0" smtClean="0"/>
                        <a:t>USD</a:t>
                      </a:r>
                      <a:endParaRPr lang="nl-NL" sz="1600" dirty="0"/>
                    </a:p>
                  </a:txBody>
                  <a:tcPr/>
                </a:tc>
              </a:tr>
              <a:tr h="370840">
                <a:tc>
                  <a:txBody>
                    <a:bodyPr/>
                    <a:lstStyle/>
                    <a:p>
                      <a:pPr marL="0" algn="l" defTabSz="1451519" rtl="0" eaLnBrk="1" latinLnBrk="0" hangingPunct="1"/>
                      <a:r>
                        <a:rPr lang="nl-NL" sz="1600" b="1" kern="1200" dirty="0" smtClean="0">
                          <a:solidFill>
                            <a:schemeClr val="lt1"/>
                          </a:solidFill>
                          <a:latin typeface="+mn-lt"/>
                          <a:ea typeface="+mn-ea"/>
                          <a:cs typeface="+mn-cs"/>
                        </a:rPr>
                        <a:t>S&amp;P 400</a:t>
                      </a:r>
                      <a:endParaRPr lang="nl-NL" sz="1600" b="1" kern="1200" dirty="0">
                        <a:solidFill>
                          <a:schemeClr val="lt1"/>
                        </a:solidFill>
                        <a:latin typeface="+mn-lt"/>
                        <a:ea typeface="+mn-ea"/>
                        <a:cs typeface="+mn-cs"/>
                      </a:endParaRPr>
                    </a:p>
                  </a:txBody>
                  <a:tcPr>
                    <a:solidFill>
                      <a:schemeClr val="accent1"/>
                    </a:solidFill>
                  </a:tcPr>
                </a:tc>
                <a:tc>
                  <a:txBody>
                    <a:bodyPr/>
                    <a:lstStyle/>
                    <a:p>
                      <a:pPr algn="ctr"/>
                      <a:r>
                        <a:rPr lang="nl-NL" sz="1600" dirty="0" smtClean="0"/>
                        <a:t>1</a:t>
                      </a:r>
                      <a:endParaRPr lang="nl-NL" sz="1600" dirty="0"/>
                    </a:p>
                  </a:txBody>
                  <a:tcPr/>
                </a:tc>
                <a:tc>
                  <a:txBody>
                    <a:bodyPr/>
                    <a:lstStyle/>
                    <a:p>
                      <a:pPr algn="ctr"/>
                      <a:r>
                        <a:rPr lang="nl-NL" sz="1600" dirty="0" smtClean="0"/>
                        <a:t>0.78</a:t>
                      </a:r>
                      <a:endParaRPr lang="nl-NL" sz="1600" dirty="0"/>
                    </a:p>
                  </a:txBody>
                  <a:tcPr/>
                </a:tc>
                <a:tc>
                  <a:txBody>
                    <a:bodyPr/>
                    <a:lstStyle/>
                    <a:p>
                      <a:pPr algn="ctr"/>
                      <a:r>
                        <a:rPr lang="nl-NL" sz="1600" dirty="0" smtClean="0"/>
                        <a:t>0.31</a:t>
                      </a:r>
                      <a:endParaRPr lang="nl-NL" sz="1600" dirty="0"/>
                    </a:p>
                  </a:txBody>
                  <a:tcPr/>
                </a:tc>
                <a:tc>
                  <a:txBody>
                    <a:bodyPr/>
                    <a:lstStyle/>
                    <a:p>
                      <a:pPr algn="ctr"/>
                      <a:r>
                        <a:rPr lang="nl-NL" sz="1600" dirty="0" smtClean="0"/>
                        <a:t>0.08</a:t>
                      </a:r>
                      <a:endParaRPr lang="nl-NL" sz="1600" dirty="0"/>
                    </a:p>
                  </a:txBody>
                  <a:tcPr/>
                </a:tc>
                <a:tc>
                  <a:txBody>
                    <a:bodyPr/>
                    <a:lstStyle/>
                    <a:p>
                      <a:pPr algn="ctr"/>
                      <a:r>
                        <a:rPr lang="nl-NL" sz="1600" dirty="0" smtClean="0"/>
                        <a:t>0.95</a:t>
                      </a:r>
                      <a:endParaRPr lang="nl-NL" sz="1600" dirty="0"/>
                    </a:p>
                  </a:txBody>
                  <a:tcPr/>
                </a:tc>
                <a:tc>
                  <a:txBody>
                    <a:bodyPr/>
                    <a:lstStyle/>
                    <a:p>
                      <a:pPr algn="ctr"/>
                      <a:r>
                        <a:rPr lang="nl-NL" sz="1600" dirty="0" smtClean="0"/>
                        <a:t>-0.24</a:t>
                      </a:r>
                      <a:endParaRPr lang="nl-NL" sz="1600" dirty="0"/>
                    </a:p>
                  </a:txBody>
                  <a:tcPr/>
                </a:tc>
              </a:tr>
              <a:tr h="370840">
                <a:tc>
                  <a:txBody>
                    <a:bodyPr/>
                    <a:lstStyle/>
                    <a:p>
                      <a:pPr marL="0" algn="l" defTabSz="1451519" rtl="0" eaLnBrk="1" latinLnBrk="0" hangingPunct="1"/>
                      <a:r>
                        <a:rPr lang="nl-NL" sz="1600" b="1" kern="1200" dirty="0" smtClean="0">
                          <a:solidFill>
                            <a:schemeClr val="lt1"/>
                          </a:solidFill>
                          <a:latin typeface="+mn-lt"/>
                          <a:ea typeface="+mn-ea"/>
                          <a:cs typeface="+mn-cs"/>
                        </a:rPr>
                        <a:t>NAREIT</a:t>
                      </a:r>
                      <a:endParaRPr lang="nl-NL" sz="1600" b="1" kern="1200" dirty="0">
                        <a:solidFill>
                          <a:schemeClr val="lt1"/>
                        </a:solidFill>
                        <a:latin typeface="+mn-lt"/>
                        <a:ea typeface="+mn-ea"/>
                        <a:cs typeface="+mn-cs"/>
                      </a:endParaRPr>
                    </a:p>
                  </a:txBody>
                  <a:tcPr>
                    <a:solidFill>
                      <a:schemeClr val="accent1"/>
                    </a:solidFill>
                  </a:tcPr>
                </a:tc>
                <a:tc>
                  <a:txBody>
                    <a:bodyPr/>
                    <a:lstStyle/>
                    <a:p>
                      <a:pPr algn="ctr"/>
                      <a:endParaRPr lang="nl-NL" sz="1600" dirty="0"/>
                    </a:p>
                  </a:txBody>
                  <a:tcPr/>
                </a:tc>
                <a:tc>
                  <a:txBody>
                    <a:bodyPr/>
                    <a:lstStyle/>
                    <a:p>
                      <a:pPr algn="ctr"/>
                      <a:r>
                        <a:rPr lang="nl-NL" sz="1600" dirty="0" smtClean="0"/>
                        <a:t>1</a:t>
                      </a:r>
                      <a:endParaRPr lang="nl-NL" sz="1600" dirty="0"/>
                    </a:p>
                  </a:txBody>
                  <a:tcPr/>
                </a:tc>
                <a:tc>
                  <a:txBody>
                    <a:bodyPr/>
                    <a:lstStyle/>
                    <a:p>
                      <a:pPr algn="ctr"/>
                      <a:r>
                        <a:rPr lang="nl-NL" sz="1600" dirty="0" smtClean="0"/>
                        <a:t>0.25</a:t>
                      </a:r>
                      <a:endParaRPr lang="nl-NL" sz="1600" dirty="0"/>
                    </a:p>
                  </a:txBody>
                  <a:tcPr/>
                </a:tc>
                <a:tc>
                  <a:txBody>
                    <a:bodyPr/>
                    <a:lstStyle/>
                    <a:p>
                      <a:pPr algn="ctr"/>
                      <a:r>
                        <a:rPr lang="nl-NL" sz="1600" dirty="0" smtClean="0"/>
                        <a:t>0.03</a:t>
                      </a:r>
                      <a:endParaRPr lang="nl-NL" sz="1600" dirty="0"/>
                    </a:p>
                  </a:txBody>
                  <a:tcPr/>
                </a:tc>
                <a:tc>
                  <a:txBody>
                    <a:bodyPr/>
                    <a:lstStyle/>
                    <a:p>
                      <a:pPr algn="ctr"/>
                      <a:r>
                        <a:rPr lang="nl-NL" sz="1600" dirty="0" smtClean="0"/>
                        <a:t>0.75</a:t>
                      </a:r>
                      <a:endParaRPr lang="nl-NL" sz="1600" dirty="0"/>
                    </a:p>
                  </a:txBody>
                  <a:tcPr/>
                </a:tc>
                <a:tc>
                  <a:txBody>
                    <a:bodyPr/>
                    <a:lstStyle/>
                    <a:p>
                      <a:pPr algn="ctr"/>
                      <a:r>
                        <a:rPr lang="nl-NL" sz="1600" dirty="0" smtClean="0"/>
                        <a:t>-0.25</a:t>
                      </a:r>
                      <a:endParaRPr lang="nl-NL" sz="1600" dirty="0"/>
                    </a:p>
                  </a:txBody>
                  <a:tcPr/>
                </a:tc>
              </a:tr>
              <a:tr h="370840">
                <a:tc>
                  <a:txBody>
                    <a:bodyPr/>
                    <a:lstStyle/>
                    <a:p>
                      <a:pPr marL="0" algn="l" defTabSz="1451519" rtl="0" eaLnBrk="1" latinLnBrk="0" hangingPunct="1"/>
                      <a:r>
                        <a:rPr lang="nl-NL" sz="1600" b="1" kern="1200" dirty="0" smtClean="0">
                          <a:solidFill>
                            <a:schemeClr val="lt1"/>
                          </a:solidFill>
                          <a:latin typeface="+mn-lt"/>
                          <a:ea typeface="+mn-ea"/>
                          <a:cs typeface="+mn-cs"/>
                        </a:rPr>
                        <a:t>GSCI</a:t>
                      </a:r>
                      <a:endParaRPr lang="nl-NL" sz="1600" b="1" kern="1200" dirty="0">
                        <a:solidFill>
                          <a:schemeClr val="lt1"/>
                        </a:solidFill>
                        <a:latin typeface="+mn-lt"/>
                        <a:ea typeface="+mn-ea"/>
                        <a:cs typeface="+mn-cs"/>
                      </a:endParaRPr>
                    </a:p>
                  </a:txBody>
                  <a:tcPr>
                    <a:solidFill>
                      <a:schemeClr val="accent1"/>
                    </a:solidFill>
                  </a:tcPr>
                </a:tc>
                <a:tc>
                  <a:txBody>
                    <a:bodyPr/>
                    <a:lstStyle/>
                    <a:p>
                      <a:pPr algn="ctr"/>
                      <a:endParaRPr lang="nl-NL" sz="1600" dirty="0"/>
                    </a:p>
                  </a:txBody>
                  <a:tcPr/>
                </a:tc>
                <a:tc>
                  <a:txBody>
                    <a:bodyPr/>
                    <a:lstStyle/>
                    <a:p>
                      <a:pPr algn="ctr"/>
                      <a:endParaRPr lang="nl-NL" sz="1600" dirty="0"/>
                    </a:p>
                  </a:txBody>
                  <a:tcPr/>
                </a:tc>
                <a:tc>
                  <a:txBody>
                    <a:bodyPr/>
                    <a:lstStyle/>
                    <a:p>
                      <a:pPr algn="ctr"/>
                      <a:r>
                        <a:rPr lang="nl-NL" sz="1600" dirty="0" smtClean="0"/>
                        <a:t>1</a:t>
                      </a:r>
                      <a:endParaRPr lang="nl-NL" sz="1600" dirty="0"/>
                    </a:p>
                  </a:txBody>
                  <a:tcPr/>
                </a:tc>
                <a:tc>
                  <a:txBody>
                    <a:bodyPr/>
                    <a:lstStyle/>
                    <a:p>
                      <a:pPr algn="ctr"/>
                      <a:r>
                        <a:rPr lang="nl-NL" sz="1600" dirty="0" smtClean="0"/>
                        <a:t>0.07</a:t>
                      </a:r>
                      <a:endParaRPr lang="nl-NL" sz="1600" dirty="0"/>
                    </a:p>
                  </a:txBody>
                  <a:tcPr/>
                </a:tc>
                <a:tc>
                  <a:txBody>
                    <a:bodyPr/>
                    <a:lstStyle/>
                    <a:p>
                      <a:pPr algn="ctr"/>
                      <a:r>
                        <a:rPr lang="nl-NL" sz="1600" dirty="0" smtClean="0"/>
                        <a:t>0.26</a:t>
                      </a:r>
                      <a:endParaRPr lang="nl-NL" sz="1600" dirty="0"/>
                    </a:p>
                  </a:txBody>
                  <a:tcPr/>
                </a:tc>
                <a:tc>
                  <a:txBody>
                    <a:bodyPr/>
                    <a:lstStyle/>
                    <a:p>
                      <a:pPr algn="ctr"/>
                      <a:r>
                        <a:rPr lang="nl-NL" sz="1600" dirty="0" smtClean="0"/>
                        <a:t>-0.36</a:t>
                      </a:r>
                      <a:endParaRPr lang="nl-NL" sz="1600" dirty="0"/>
                    </a:p>
                  </a:txBody>
                  <a:tcPr/>
                </a:tc>
              </a:tr>
              <a:tr h="370840">
                <a:tc>
                  <a:txBody>
                    <a:bodyPr/>
                    <a:lstStyle/>
                    <a:p>
                      <a:pPr marL="0" algn="l" defTabSz="1451519" rtl="0" eaLnBrk="1" latinLnBrk="0" hangingPunct="1"/>
                      <a:r>
                        <a:rPr lang="nl-NL" sz="1600" b="1" kern="1200" dirty="0" smtClean="0">
                          <a:solidFill>
                            <a:schemeClr val="lt1"/>
                          </a:solidFill>
                          <a:latin typeface="+mn-lt"/>
                          <a:ea typeface="+mn-ea"/>
                          <a:cs typeface="+mn-cs"/>
                        </a:rPr>
                        <a:t>GBP</a:t>
                      </a:r>
                      <a:endParaRPr lang="nl-NL" sz="1600" b="1" kern="1200" dirty="0">
                        <a:solidFill>
                          <a:schemeClr val="lt1"/>
                        </a:solidFill>
                        <a:latin typeface="+mn-lt"/>
                        <a:ea typeface="+mn-ea"/>
                        <a:cs typeface="+mn-cs"/>
                      </a:endParaRPr>
                    </a:p>
                  </a:txBody>
                  <a:tcPr>
                    <a:solidFill>
                      <a:schemeClr val="accent1"/>
                    </a:solidFill>
                  </a:tcPr>
                </a:tc>
                <a:tc>
                  <a:txBody>
                    <a:bodyPr/>
                    <a:lstStyle/>
                    <a:p>
                      <a:pPr algn="ctr"/>
                      <a:endParaRPr lang="nl-NL" sz="1600"/>
                    </a:p>
                  </a:txBody>
                  <a:tcPr/>
                </a:tc>
                <a:tc>
                  <a:txBody>
                    <a:bodyPr/>
                    <a:lstStyle/>
                    <a:p>
                      <a:pPr algn="ctr"/>
                      <a:endParaRPr lang="nl-NL" sz="1600"/>
                    </a:p>
                  </a:txBody>
                  <a:tcPr/>
                </a:tc>
                <a:tc>
                  <a:txBody>
                    <a:bodyPr/>
                    <a:lstStyle/>
                    <a:p>
                      <a:pPr algn="ctr"/>
                      <a:endParaRPr lang="nl-NL" sz="1600" dirty="0"/>
                    </a:p>
                  </a:txBody>
                  <a:tcPr/>
                </a:tc>
                <a:tc>
                  <a:txBody>
                    <a:bodyPr/>
                    <a:lstStyle/>
                    <a:p>
                      <a:pPr algn="ctr"/>
                      <a:r>
                        <a:rPr lang="nl-NL" sz="1600" dirty="0" smtClean="0"/>
                        <a:t>1</a:t>
                      </a:r>
                      <a:endParaRPr lang="nl-NL" sz="1600" dirty="0"/>
                    </a:p>
                  </a:txBody>
                  <a:tcPr/>
                </a:tc>
                <a:tc>
                  <a:txBody>
                    <a:bodyPr/>
                    <a:lstStyle/>
                    <a:p>
                      <a:pPr algn="ctr"/>
                      <a:r>
                        <a:rPr lang="nl-NL" sz="1600" dirty="0" smtClean="0"/>
                        <a:t>0.07</a:t>
                      </a:r>
                      <a:endParaRPr lang="nl-NL" sz="1600" dirty="0"/>
                    </a:p>
                  </a:txBody>
                  <a:tcPr/>
                </a:tc>
                <a:tc>
                  <a:txBody>
                    <a:bodyPr/>
                    <a:lstStyle/>
                    <a:p>
                      <a:pPr algn="ctr"/>
                      <a:r>
                        <a:rPr lang="nl-NL" sz="1600" dirty="0" smtClean="0"/>
                        <a:t>0.36</a:t>
                      </a:r>
                      <a:endParaRPr lang="nl-NL" sz="1600" dirty="0"/>
                    </a:p>
                  </a:txBody>
                  <a:tcPr/>
                </a:tc>
              </a:tr>
              <a:tr h="370840">
                <a:tc>
                  <a:txBody>
                    <a:bodyPr/>
                    <a:lstStyle/>
                    <a:p>
                      <a:pPr marL="0" algn="l" defTabSz="1451519" rtl="0" eaLnBrk="1" latinLnBrk="0" hangingPunct="1"/>
                      <a:r>
                        <a:rPr lang="nl-NL" sz="1600" b="1" kern="1200" dirty="0" smtClean="0">
                          <a:solidFill>
                            <a:schemeClr val="lt1"/>
                          </a:solidFill>
                          <a:latin typeface="+mn-lt"/>
                          <a:ea typeface="+mn-ea"/>
                          <a:cs typeface="+mn-cs"/>
                        </a:rPr>
                        <a:t>S&amp;P 500</a:t>
                      </a:r>
                      <a:endParaRPr lang="nl-NL" sz="1600" b="1" kern="1200" dirty="0">
                        <a:solidFill>
                          <a:schemeClr val="lt1"/>
                        </a:solidFill>
                        <a:latin typeface="+mn-lt"/>
                        <a:ea typeface="+mn-ea"/>
                        <a:cs typeface="+mn-cs"/>
                      </a:endParaRPr>
                    </a:p>
                  </a:txBody>
                  <a:tcPr>
                    <a:solidFill>
                      <a:schemeClr val="accent1"/>
                    </a:solidFill>
                  </a:tcPr>
                </a:tc>
                <a:tc>
                  <a:txBody>
                    <a:bodyPr/>
                    <a:lstStyle/>
                    <a:p>
                      <a:pPr algn="ctr"/>
                      <a:endParaRPr lang="nl-NL" sz="1600"/>
                    </a:p>
                  </a:txBody>
                  <a:tcPr/>
                </a:tc>
                <a:tc>
                  <a:txBody>
                    <a:bodyPr/>
                    <a:lstStyle/>
                    <a:p>
                      <a:pPr algn="ctr"/>
                      <a:endParaRPr lang="nl-NL" sz="1600"/>
                    </a:p>
                  </a:txBody>
                  <a:tcPr/>
                </a:tc>
                <a:tc>
                  <a:txBody>
                    <a:bodyPr/>
                    <a:lstStyle/>
                    <a:p>
                      <a:pPr algn="ctr"/>
                      <a:endParaRPr lang="nl-NL" sz="1600"/>
                    </a:p>
                  </a:txBody>
                  <a:tcPr/>
                </a:tc>
                <a:tc>
                  <a:txBody>
                    <a:bodyPr/>
                    <a:lstStyle/>
                    <a:p>
                      <a:pPr algn="ctr"/>
                      <a:endParaRPr lang="nl-NL" sz="1600" dirty="0"/>
                    </a:p>
                  </a:txBody>
                  <a:tcPr/>
                </a:tc>
                <a:tc>
                  <a:txBody>
                    <a:bodyPr/>
                    <a:lstStyle/>
                    <a:p>
                      <a:pPr algn="ctr"/>
                      <a:r>
                        <a:rPr lang="nl-NL" sz="1600" dirty="0" smtClean="0"/>
                        <a:t>1</a:t>
                      </a:r>
                      <a:endParaRPr lang="nl-NL" sz="1600" dirty="0"/>
                    </a:p>
                  </a:txBody>
                  <a:tcPr/>
                </a:tc>
                <a:tc>
                  <a:txBody>
                    <a:bodyPr/>
                    <a:lstStyle/>
                    <a:p>
                      <a:pPr algn="ctr"/>
                      <a:r>
                        <a:rPr lang="nl-NL" sz="1600" dirty="0" smtClean="0"/>
                        <a:t>-0.22</a:t>
                      </a:r>
                      <a:endParaRPr lang="nl-NL" sz="1600" dirty="0"/>
                    </a:p>
                  </a:txBody>
                  <a:tcPr/>
                </a:tc>
              </a:tr>
              <a:tr h="370840">
                <a:tc>
                  <a:txBody>
                    <a:bodyPr/>
                    <a:lstStyle/>
                    <a:p>
                      <a:pPr marL="0" algn="l" defTabSz="1451519" rtl="0" eaLnBrk="1" latinLnBrk="0" hangingPunct="1"/>
                      <a:r>
                        <a:rPr lang="nl-NL" sz="1600" b="1" kern="1200" dirty="0" smtClean="0">
                          <a:solidFill>
                            <a:schemeClr val="lt1"/>
                          </a:solidFill>
                          <a:latin typeface="+mn-lt"/>
                          <a:ea typeface="+mn-ea"/>
                          <a:cs typeface="+mn-cs"/>
                        </a:rPr>
                        <a:t>USD</a:t>
                      </a:r>
                      <a:endParaRPr lang="nl-NL" sz="1600" b="1" kern="1200" dirty="0">
                        <a:solidFill>
                          <a:schemeClr val="lt1"/>
                        </a:solidFill>
                        <a:latin typeface="+mn-lt"/>
                        <a:ea typeface="+mn-ea"/>
                        <a:cs typeface="+mn-cs"/>
                      </a:endParaRPr>
                    </a:p>
                  </a:txBody>
                  <a:tcPr>
                    <a:solidFill>
                      <a:schemeClr val="accent1"/>
                    </a:solidFill>
                  </a:tcPr>
                </a:tc>
                <a:tc>
                  <a:txBody>
                    <a:bodyPr/>
                    <a:lstStyle/>
                    <a:p>
                      <a:pPr algn="ctr"/>
                      <a:endParaRPr lang="nl-NL" sz="1600"/>
                    </a:p>
                  </a:txBody>
                  <a:tcPr/>
                </a:tc>
                <a:tc>
                  <a:txBody>
                    <a:bodyPr/>
                    <a:lstStyle/>
                    <a:p>
                      <a:pPr algn="ctr"/>
                      <a:endParaRPr lang="nl-NL" sz="1600"/>
                    </a:p>
                  </a:txBody>
                  <a:tcPr/>
                </a:tc>
                <a:tc>
                  <a:txBody>
                    <a:bodyPr/>
                    <a:lstStyle/>
                    <a:p>
                      <a:pPr algn="ctr"/>
                      <a:endParaRPr lang="nl-NL" sz="1600"/>
                    </a:p>
                  </a:txBody>
                  <a:tcPr/>
                </a:tc>
                <a:tc>
                  <a:txBody>
                    <a:bodyPr/>
                    <a:lstStyle/>
                    <a:p>
                      <a:pPr algn="ctr"/>
                      <a:endParaRPr lang="nl-NL" sz="1600"/>
                    </a:p>
                  </a:txBody>
                  <a:tcPr/>
                </a:tc>
                <a:tc>
                  <a:txBody>
                    <a:bodyPr/>
                    <a:lstStyle/>
                    <a:p>
                      <a:pPr algn="ctr"/>
                      <a:endParaRPr lang="nl-NL" sz="1600" dirty="0"/>
                    </a:p>
                  </a:txBody>
                  <a:tcPr/>
                </a:tc>
                <a:tc>
                  <a:txBody>
                    <a:bodyPr/>
                    <a:lstStyle/>
                    <a:p>
                      <a:pPr algn="ctr"/>
                      <a:r>
                        <a:rPr lang="nl-NL" sz="1600" dirty="0" smtClean="0"/>
                        <a:t>1</a:t>
                      </a:r>
                      <a:endParaRPr lang="nl-NL" sz="16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90631534"/>
              </p:ext>
            </p:extLst>
          </p:nvPr>
        </p:nvGraphicFramePr>
        <p:xfrm>
          <a:off x="1574800" y="1829594"/>
          <a:ext cx="4572000" cy="2595880"/>
        </p:xfrm>
        <a:graphic>
          <a:graphicData uri="http://schemas.openxmlformats.org/drawingml/2006/table">
            <a:tbl>
              <a:tblPr firstRow="1" bandRow="1">
                <a:tableStyleId>{5C22544A-7EE6-4342-B048-85BDC9FD1C3A}</a:tableStyleId>
              </a:tblPr>
              <a:tblGrid>
                <a:gridCol w="2667000"/>
                <a:gridCol w="1905000"/>
              </a:tblGrid>
              <a:tr h="370840">
                <a:tc>
                  <a:txBody>
                    <a:bodyPr/>
                    <a:lstStyle/>
                    <a:p>
                      <a:r>
                        <a:rPr lang="nl-NL" sz="1600" dirty="0" smtClean="0"/>
                        <a:t>Risk</a:t>
                      </a:r>
                      <a:r>
                        <a:rPr lang="nl-NL" sz="1600" baseline="0" dirty="0" smtClean="0"/>
                        <a:t> factor</a:t>
                      </a:r>
                      <a:endParaRPr lang="nl-NL" sz="1600" dirty="0"/>
                    </a:p>
                  </a:txBody>
                  <a:tcPr/>
                </a:tc>
                <a:tc>
                  <a:txBody>
                    <a:bodyPr/>
                    <a:lstStyle/>
                    <a:p>
                      <a:r>
                        <a:rPr lang="nl-NL" sz="1600" dirty="0" err="1" smtClean="0"/>
                        <a:t>Volatility</a:t>
                      </a:r>
                      <a:endParaRPr lang="nl-NL" sz="1600" dirty="0"/>
                    </a:p>
                  </a:txBody>
                  <a:tcPr/>
                </a:tc>
              </a:tr>
              <a:tr h="370840">
                <a:tc>
                  <a:txBody>
                    <a:bodyPr/>
                    <a:lstStyle/>
                    <a:p>
                      <a:r>
                        <a:rPr lang="nl-NL" sz="1600" dirty="0" smtClean="0"/>
                        <a:t>S&amp;P 400</a:t>
                      </a:r>
                      <a:endParaRPr lang="nl-NL" sz="1600" dirty="0"/>
                    </a:p>
                  </a:txBody>
                  <a:tcPr/>
                </a:tc>
                <a:tc>
                  <a:txBody>
                    <a:bodyPr/>
                    <a:lstStyle/>
                    <a:p>
                      <a:r>
                        <a:rPr lang="nl-NL" sz="1600" dirty="0" smtClean="0"/>
                        <a:t>20.5%</a:t>
                      </a:r>
                      <a:endParaRPr lang="nl-NL" sz="1600" dirty="0"/>
                    </a:p>
                  </a:txBody>
                  <a:tcPr/>
                </a:tc>
              </a:tr>
              <a:tr h="370840">
                <a:tc>
                  <a:txBody>
                    <a:bodyPr/>
                    <a:lstStyle/>
                    <a:p>
                      <a:r>
                        <a:rPr lang="nl-NL" sz="1600" dirty="0" smtClean="0"/>
                        <a:t>EPRA/NAREIT US</a:t>
                      </a:r>
                      <a:endParaRPr lang="nl-NL" sz="1600" dirty="0"/>
                    </a:p>
                  </a:txBody>
                  <a:tcPr/>
                </a:tc>
                <a:tc>
                  <a:txBody>
                    <a:bodyPr/>
                    <a:lstStyle/>
                    <a:p>
                      <a:r>
                        <a:rPr lang="nl-NL" sz="1600" dirty="0" smtClean="0"/>
                        <a:t>28.4%</a:t>
                      </a:r>
                      <a:endParaRPr lang="nl-NL" sz="1600" dirty="0"/>
                    </a:p>
                  </a:txBody>
                  <a:tcPr/>
                </a:tc>
              </a:tr>
              <a:tr h="370840">
                <a:tc>
                  <a:txBody>
                    <a:bodyPr/>
                    <a:lstStyle/>
                    <a:p>
                      <a:r>
                        <a:rPr lang="nl-NL" sz="1600" dirty="0" smtClean="0"/>
                        <a:t>GSCI SPOT</a:t>
                      </a:r>
                      <a:endParaRPr lang="nl-NL" sz="1600" dirty="0"/>
                    </a:p>
                  </a:txBody>
                  <a:tcPr/>
                </a:tc>
                <a:tc>
                  <a:txBody>
                    <a:bodyPr/>
                    <a:lstStyle/>
                    <a:p>
                      <a:r>
                        <a:rPr lang="nl-NL" sz="1600" dirty="0" smtClean="0"/>
                        <a:t>26.6%</a:t>
                      </a:r>
                      <a:endParaRPr lang="nl-NL" sz="1600" dirty="0"/>
                    </a:p>
                  </a:txBody>
                  <a:tcPr/>
                </a:tc>
              </a:tr>
              <a:tr h="370840">
                <a:tc>
                  <a:txBody>
                    <a:bodyPr/>
                    <a:lstStyle/>
                    <a:p>
                      <a:r>
                        <a:rPr lang="nl-NL" sz="1600" dirty="0" smtClean="0"/>
                        <a:t>GBP in EUR</a:t>
                      </a:r>
                      <a:endParaRPr lang="nl-NL" sz="1600" dirty="0"/>
                    </a:p>
                  </a:txBody>
                  <a:tcPr/>
                </a:tc>
                <a:tc>
                  <a:txBody>
                    <a:bodyPr/>
                    <a:lstStyle/>
                    <a:p>
                      <a:r>
                        <a:rPr lang="nl-NL" sz="1600" dirty="0" smtClean="0"/>
                        <a:t>7.6%</a:t>
                      </a:r>
                      <a:endParaRPr lang="nl-NL" sz="1600" dirty="0"/>
                    </a:p>
                  </a:txBody>
                  <a:tcPr/>
                </a:tc>
              </a:tr>
              <a:tr h="370840">
                <a:tc>
                  <a:txBody>
                    <a:bodyPr/>
                    <a:lstStyle/>
                    <a:p>
                      <a:r>
                        <a:rPr lang="nl-NL" sz="1600" dirty="0" smtClean="0"/>
                        <a:t>S&amp;P 500</a:t>
                      </a:r>
                      <a:endParaRPr lang="nl-NL" sz="1600" dirty="0"/>
                    </a:p>
                  </a:txBody>
                  <a:tcPr/>
                </a:tc>
                <a:tc>
                  <a:txBody>
                    <a:bodyPr/>
                    <a:lstStyle/>
                    <a:p>
                      <a:r>
                        <a:rPr lang="nl-NL" sz="1600" dirty="0" smtClean="0"/>
                        <a:t>17.7%</a:t>
                      </a:r>
                      <a:endParaRPr lang="nl-NL" sz="1600" dirty="0"/>
                    </a:p>
                  </a:txBody>
                  <a:tcPr/>
                </a:tc>
              </a:tr>
              <a:tr h="370840">
                <a:tc>
                  <a:txBody>
                    <a:bodyPr/>
                    <a:lstStyle/>
                    <a:p>
                      <a:r>
                        <a:rPr lang="nl-NL" sz="1600" dirty="0" smtClean="0"/>
                        <a:t>USD in EUR</a:t>
                      </a:r>
                      <a:endParaRPr lang="nl-NL" sz="1600" dirty="0"/>
                    </a:p>
                  </a:txBody>
                  <a:tcPr/>
                </a:tc>
                <a:tc>
                  <a:txBody>
                    <a:bodyPr/>
                    <a:lstStyle/>
                    <a:p>
                      <a:r>
                        <a:rPr lang="nl-NL" sz="1600" dirty="0" smtClean="0"/>
                        <a:t>10.4%</a:t>
                      </a:r>
                      <a:endParaRPr lang="nl-NL" sz="1600" dirty="0"/>
                    </a:p>
                  </a:txBody>
                  <a:tcPr/>
                </a:tc>
              </a:tr>
            </a:tbl>
          </a:graphicData>
        </a:graphic>
      </p:graphicFrame>
      <p:sp>
        <p:nvSpPr>
          <p:cNvPr id="3" name="TextBox 2"/>
          <p:cNvSpPr txBox="1"/>
          <p:nvPr/>
        </p:nvSpPr>
        <p:spPr>
          <a:xfrm>
            <a:off x="3251200" y="4496594"/>
            <a:ext cx="1524000" cy="369332"/>
          </a:xfrm>
          <a:prstGeom prst="rect">
            <a:avLst/>
          </a:prstGeom>
          <a:noFill/>
        </p:spPr>
        <p:txBody>
          <a:bodyPr wrap="square" rtlCol="0">
            <a:spAutoFit/>
          </a:bodyPr>
          <a:lstStyle/>
          <a:p>
            <a:r>
              <a:rPr lang="nl-NL" sz="1800" i="1" dirty="0" err="1" smtClean="0"/>
              <a:t>Volatilities</a:t>
            </a:r>
            <a:endParaRPr lang="nl-NL" sz="1800" i="1" dirty="0"/>
          </a:p>
        </p:txBody>
      </p:sp>
      <p:sp>
        <p:nvSpPr>
          <p:cNvPr id="7" name="TextBox 6"/>
          <p:cNvSpPr txBox="1"/>
          <p:nvPr/>
        </p:nvSpPr>
        <p:spPr>
          <a:xfrm>
            <a:off x="6146800" y="7777901"/>
            <a:ext cx="1600200" cy="369332"/>
          </a:xfrm>
          <a:prstGeom prst="rect">
            <a:avLst/>
          </a:prstGeom>
          <a:noFill/>
        </p:spPr>
        <p:txBody>
          <a:bodyPr wrap="square" rtlCol="0">
            <a:spAutoFit/>
          </a:bodyPr>
          <a:lstStyle/>
          <a:p>
            <a:r>
              <a:rPr lang="nl-NL" sz="1800" i="1" dirty="0" err="1" smtClean="0"/>
              <a:t>Correlations</a:t>
            </a:r>
            <a:endParaRPr lang="nl-NL" sz="1800" i="1" dirty="0"/>
          </a:p>
        </p:txBody>
      </p:sp>
    </p:spTree>
    <p:extLst>
      <p:ext uri="{BB962C8B-B14F-4D97-AF65-F5344CB8AC3E}">
        <p14:creationId xmlns:p14="http://schemas.microsoft.com/office/powerpoint/2010/main" val="3278589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Predictive</a:t>
            </a:r>
            <a:r>
              <a:rPr lang="nl-NL" dirty="0"/>
              <a:t> stress test </a:t>
            </a:r>
            <a:r>
              <a:rPr lang="nl-NL" dirty="0" err="1" smtClean="0"/>
              <a:t>example</a:t>
            </a:r>
            <a:r>
              <a:rPr lang="nl-NL" dirty="0" smtClean="0"/>
              <a:t> (3)</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31</a:t>
            </a:fld>
            <a:endParaRPr lang="nl-NL"/>
          </a:p>
        </p:txBody>
      </p:sp>
      <p:graphicFrame>
        <p:nvGraphicFramePr>
          <p:cNvPr id="12" name="Table 11"/>
          <p:cNvGraphicFramePr>
            <a:graphicFrameLocks noGrp="1"/>
          </p:cNvGraphicFramePr>
          <p:nvPr>
            <p:extLst>
              <p:ext uri="{D42A27DB-BD31-4B8C-83A1-F6EECF244321}">
                <p14:modId xmlns:p14="http://schemas.microsoft.com/office/powerpoint/2010/main" val="2040431868"/>
              </p:ext>
            </p:extLst>
          </p:nvPr>
        </p:nvGraphicFramePr>
        <p:xfrm>
          <a:off x="660400" y="3629062"/>
          <a:ext cx="3048000" cy="1613694"/>
        </p:xfrm>
        <a:graphic>
          <a:graphicData uri="http://schemas.openxmlformats.org/drawingml/2006/table">
            <a:tbl>
              <a:tblPr firstRow="1" bandRow="1">
                <a:tableStyleId>{5C22544A-7EE6-4342-B048-85BDC9FD1C3A}</a:tableStyleId>
              </a:tblPr>
              <a:tblGrid>
                <a:gridCol w="1981200"/>
                <a:gridCol w="1066800"/>
              </a:tblGrid>
              <a:tr h="537898">
                <a:tc>
                  <a:txBody>
                    <a:bodyPr/>
                    <a:lstStyle/>
                    <a:p>
                      <a:r>
                        <a:rPr lang="nl-NL" sz="1600" dirty="0" smtClean="0"/>
                        <a:t>Factor</a:t>
                      </a:r>
                      <a:endParaRPr lang="nl-NL" sz="1600" dirty="0"/>
                    </a:p>
                  </a:txBody>
                  <a:tcPr/>
                </a:tc>
                <a:tc>
                  <a:txBody>
                    <a:bodyPr/>
                    <a:lstStyle/>
                    <a:p>
                      <a:r>
                        <a:rPr lang="nl-NL" sz="1600" dirty="0" smtClean="0"/>
                        <a:t>Stress</a:t>
                      </a:r>
                      <a:endParaRPr lang="nl-NL" sz="1600" dirty="0"/>
                    </a:p>
                  </a:txBody>
                  <a:tcPr/>
                </a:tc>
              </a:tr>
              <a:tr h="537898">
                <a:tc>
                  <a:txBody>
                    <a:bodyPr/>
                    <a:lstStyle/>
                    <a:p>
                      <a:r>
                        <a:rPr lang="nl-NL" sz="1600" dirty="0" smtClean="0"/>
                        <a:t>S&amp;P 500</a:t>
                      </a:r>
                      <a:endParaRPr lang="nl-NL" sz="1600" dirty="0"/>
                    </a:p>
                  </a:txBody>
                  <a:tcPr/>
                </a:tc>
                <a:tc>
                  <a:txBody>
                    <a:bodyPr/>
                    <a:lstStyle/>
                    <a:p>
                      <a:r>
                        <a:rPr lang="nl-NL" sz="1600" dirty="0" smtClean="0"/>
                        <a:t>-29%</a:t>
                      </a:r>
                      <a:endParaRPr lang="nl-NL" sz="1600" dirty="0"/>
                    </a:p>
                  </a:txBody>
                  <a:tcPr/>
                </a:tc>
              </a:tr>
              <a:tr h="537898">
                <a:tc>
                  <a:txBody>
                    <a:bodyPr/>
                    <a:lstStyle/>
                    <a:p>
                      <a:r>
                        <a:rPr lang="nl-NL" sz="1600" dirty="0" smtClean="0"/>
                        <a:t>USD in EUR</a:t>
                      </a:r>
                      <a:endParaRPr lang="nl-NL" sz="1600" dirty="0"/>
                    </a:p>
                  </a:txBody>
                  <a:tcPr/>
                </a:tc>
                <a:tc>
                  <a:txBody>
                    <a:bodyPr/>
                    <a:lstStyle/>
                    <a:p>
                      <a:r>
                        <a:rPr lang="nl-NL" sz="1600" dirty="0" smtClean="0"/>
                        <a:t>+13%</a:t>
                      </a:r>
                      <a:endParaRPr lang="nl-NL" sz="16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17816949"/>
              </p:ext>
            </p:extLst>
          </p:nvPr>
        </p:nvGraphicFramePr>
        <p:xfrm>
          <a:off x="6680200" y="1807104"/>
          <a:ext cx="3048000" cy="2689490"/>
        </p:xfrm>
        <a:graphic>
          <a:graphicData uri="http://schemas.openxmlformats.org/drawingml/2006/table">
            <a:tbl>
              <a:tblPr firstRow="1" bandRow="1">
                <a:tableStyleId>{5C22544A-7EE6-4342-B048-85BDC9FD1C3A}</a:tableStyleId>
              </a:tblPr>
              <a:tblGrid>
                <a:gridCol w="1981200"/>
                <a:gridCol w="1066800"/>
              </a:tblGrid>
              <a:tr h="537898">
                <a:tc>
                  <a:txBody>
                    <a:bodyPr/>
                    <a:lstStyle/>
                    <a:p>
                      <a:r>
                        <a:rPr lang="nl-NL" sz="1600" dirty="0" smtClean="0"/>
                        <a:t>Factor</a:t>
                      </a:r>
                      <a:endParaRPr lang="nl-NL" sz="1600" dirty="0"/>
                    </a:p>
                  </a:txBody>
                  <a:tcPr/>
                </a:tc>
                <a:tc>
                  <a:txBody>
                    <a:bodyPr/>
                    <a:lstStyle/>
                    <a:p>
                      <a:r>
                        <a:rPr lang="nl-NL" sz="1600" dirty="0" smtClean="0"/>
                        <a:t>Stress</a:t>
                      </a:r>
                      <a:endParaRPr lang="nl-NL" sz="1600" dirty="0"/>
                    </a:p>
                  </a:txBody>
                  <a:tcPr/>
                </a:tc>
              </a:tr>
              <a:tr h="537898">
                <a:tc>
                  <a:txBody>
                    <a:bodyPr/>
                    <a:lstStyle/>
                    <a:p>
                      <a:r>
                        <a:rPr lang="nl-NL" sz="1600" dirty="0" smtClean="0"/>
                        <a:t>S&amp;P 400</a:t>
                      </a:r>
                      <a:endParaRPr lang="nl-NL" sz="1600" dirty="0"/>
                    </a:p>
                  </a:txBody>
                  <a:tcPr/>
                </a:tc>
                <a:tc>
                  <a:txBody>
                    <a:bodyPr/>
                    <a:lstStyle/>
                    <a:p>
                      <a:r>
                        <a:rPr lang="nl-NL" sz="1600" dirty="0" smtClean="0"/>
                        <a:t>-33%</a:t>
                      </a:r>
                      <a:endParaRPr lang="nl-NL" sz="1600" dirty="0"/>
                    </a:p>
                  </a:txBody>
                  <a:tcPr/>
                </a:tc>
              </a:tr>
              <a:tr h="537898">
                <a:tc>
                  <a:txBody>
                    <a:bodyPr/>
                    <a:lstStyle/>
                    <a:p>
                      <a:r>
                        <a:rPr lang="nl-NL" sz="1600" dirty="0" smtClean="0"/>
                        <a:t>EPRA/NAREIT US</a:t>
                      </a:r>
                      <a:endParaRPr lang="nl-NL" sz="1600" dirty="0"/>
                    </a:p>
                  </a:txBody>
                  <a:tcPr/>
                </a:tc>
                <a:tc>
                  <a:txBody>
                    <a:bodyPr/>
                    <a:lstStyle/>
                    <a:p>
                      <a:r>
                        <a:rPr lang="nl-NL" sz="1600" dirty="0" smtClean="0"/>
                        <a:t>-38%</a:t>
                      </a:r>
                      <a:endParaRPr lang="nl-NL" sz="1600" dirty="0"/>
                    </a:p>
                  </a:txBody>
                  <a:tcPr/>
                </a:tc>
              </a:tr>
              <a:tr h="537898">
                <a:tc>
                  <a:txBody>
                    <a:bodyPr/>
                    <a:lstStyle/>
                    <a:p>
                      <a:r>
                        <a:rPr lang="nl-NL" sz="1600" dirty="0" smtClean="0"/>
                        <a:t>GSCI Spot</a:t>
                      </a:r>
                      <a:endParaRPr lang="nl-NL" sz="1600" dirty="0"/>
                    </a:p>
                  </a:txBody>
                  <a:tcPr/>
                </a:tc>
                <a:tc>
                  <a:txBody>
                    <a:bodyPr/>
                    <a:lstStyle/>
                    <a:p>
                      <a:r>
                        <a:rPr lang="nl-NL" sz="1600" dirty="0" smtClean="0"/>
                        <a:t>-19%</a:t>
                      </a:r>
                      <a:endParaRPr lang="nl-NL" sz="1600" dirty="0"/>
                    </a:p>
                  </a:txBody>
                  <a:tcPr/>
                </a:tc>
              </a:tr>
              <a:tr h="537898">
                <a:tc>
                  <a:txBody>
                    <a:bodyPr/>
                    <a:lstStyle/>
                    <a:p>
                      <a:r>
                        <a:rPr lang="nl-NL" sz="1600" dirty="0" smtClean="0"/>
                        <a:t>GBP in EUR</a:t>
                      </a:r>
                      <a:endParaRPr lang="nl-NL" sz="1600" dirty="0"/>
                    </a:p>
                  </a:txBody>
                  <a:tcPr/>
                </a:tc>
                <a:tc>
                  <a:txBody>
                    <a:bodyPr/>
                    <a:lstStyle/>
                    <a:p>
                      <a:r>
                        <a:rPr lang="nl-NL" sz="1600" dirty="0" smtClean="0"/>
                        <a:t>+2%</a:t>
                      </a:r>
                      <a:endParaRPr lang="nl-NL" sz="1600"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691331940"/>
              </p:ext>
            </p:extLst>
          </p:nvPr>
        </p:nvGraphicFramePr>
        <p:xfrm>
          <a:off x="11114272" y="3048794"/>
          <a:ext cx="3048000" cy="2682707"/>
        </p:xfrm>
        <a:graphic>
          <a:graphicData uri="http://schemas.openxmlformats.org/drawingml/2006/table">
            <a:tbl>
              <a:tblPr firstRow="1" bandRow="1">
                <a:tableStyleId>{5C22544A-7EE6-4342-B048-85BDC9FD1C3A}</a:tableStyleId>
              </a:tblPr>
              <a:tblGrid>
                <a:gridCol w="1981200"/>
                <a:gridCol w="1066800"/>
              </a:tblGrid>
              <a:tr h="531115">
                <a:tc>
                  <a:txBody>
                    <a:bodyPr/>
                    <a:lstStyle/>
                    <a:p>
                      <a:r>
                        <a:rPr lang="nl-NL" sz="1600" dirty="0" smtClean="0"/>
                        <a:t>Factor</a:t>
                      </a:r>
                      <a:endParaRPr lang="nl-NL" sz="1600" dirty="0"/>
                    </a:p>
                  </a:txBody>
                  <a:tcPr/>
                </a:tc>
                <a:tc>
                  <a:txBody>
                    <a:bodyPr/>
                    <a:lstStyle/>
                    <a:p>
                      <a:r>
                        <a:rPr lang="nl-NL" sz="1600" dirty="0" smtClean="0"/>
                        <a:t>Stress</a:t>
                      </a:r>
                      <a:endParaRPr lang="nl-NL" sz="1600" dirty="0"/>
                    </a:p>
                  </a:txBody>
                  <a:tcPr/>
                </a:tc>
              </a:tr>
              <a:tr h="537898">
                <a:tc>
                  <a:txBody>
                    <a:bodyPr/>
                    <a:lstStyle/>
                    <a:p>
                      <a:r>
                        <a:rPr lang="nl-NL" sz="1600" dirty="0" smtClean="0"/>
                        <a:t>S&amp;P 400</a:t>
                      </a:r>
                      <a:endParaRPr lang="nl-NL" sz="1600" dirty="0"/>
                    </a:p>
                  </a:txBody>
                  <a:tcPr/>
                </a:tc>
                <a:tc>
                  <a:txBody>
                    <a:bodyPr/>
                    <a:lstStyle/>
                    <a:p>
                      <a:r>
                        <a:rPr lang="nl-NL" sz="1600" dirty="0" smtClean="0"/>
                        <a:t>-34%</a:t>
                      </a:r>
                      <a:endParaRPr lang="nl-NL" sz="1600" dirty="0"/>
                    </a:p>
                  </a:txBody>
                  <a:tcPr/>
                </a:tc>
              </a:tr>
              <a:tr h="537898">
                <a:tc>
                  <a:txBody>
                    <a:bodyPr/>
                    <a:lstStyle/>
                    <a:p>
                      <a:r>
                        <a:rPr lang="nl-NL" sz="1600" dirty="0" smtClean="0"/>
                        <a:t>EPRA/NAREIT US</a:t>
                      </a:r>
                      <a:endParaRPr lang="nl-NL" sz="1600" dirty="0"/>
                    </a:p>
                  </a:txBody>
                  <a:tcPr/>
                </a:tc>
                <a:tc>
                  <a:txBody>
                    <a:bodyPr/>
                    <a:lstStyle/>
                    <a:p>
                      <a:r>
                        <a:rPr lang="nl-NL" sz="1600" dirty="0" smtClean="0"/>
                        <a:t>-37%</a:t>
                      </a:r>
                      <a:endParaRPr lang="nl-NL" sz="1600" dirty="0"/>
                    </a:p>
                  </a:txBody>
                  <a:tcPr/>
                </a:tc>
              </a:tr>
              <a:tr h="537898">
                <a:tc>
                  <a:txBody>
                    <a:bodyPr/>
                    <a:lstStyle/>
                    <a:p>
                      <a:r>
                        <a:rPr lang="nl-NL" sz="1600" dirty="0" smtClean="0"/>
                        <a:t>GSCI Spot</a:t>
                      </a:r>
                      <a:endParaRPr lang="nl-NL" sz="1600" dirty="0"/>
                    </a:p>
                  </a:txBody>
                  <a:tcPr/>
                </a:tc>
                <a:tc>
                  <a:txBody>
                    <a:bodyPr/>
                    <a:lstStyle/>
                    <a:p>
                      <a:r>
                        <a:rPr lang="nl-NL" sz="1600" dirty="0" smtClean="0"/>
                        <a:t>-60%</a:t>
                      </a:r>
                      <a:endParaRPr lang="nl-NL" sz="1600" dirty="0"/>
                    </a:p>
                  </a:txBody>
                  <a:tcPr/>
                </a:tc>
              </a:tr>
              <a:tr h="537898">
                <a:tc>
                  <a:txBody>
                    <a:bodyPr/>
                    <a:lstStyle/>
                    <a:p>
                      <a:r>
                        <a:rPr lang="nl-NL" sz="1600" dirty="0" smtClean="0"/>
                        <a:t>GBP in EUR</a:t>
                      </a:r>
                      <a:endParaRPr lang="nl-NL" sz="1600" dirty="0"/>
                    </a:p>
                  </a:txBody>
                  <a:tcPr/>
                </a:tc>
                <a:tc>
                  <a:txBody>
                    <a:bodyPr/>
                    <a:lstStyle/>
                    <a:p>
                      <a:r>
                        <a:rPr lang="nl-NL" sz="1600" dirty="0" smtClean="0"/>
                        <a:t>-18%</a:t>
                      </a:r>
                      <a:endParaRPr lang="nl-NL" sz="1600" dirty="0"/>
                    </a:p>
                  </a:txBody>
                  <a:tcPr/>
                </a:tc>
              </a:tr>
            </a:tbl>
          </a:graphicData>
        </a:graphic>
      </p:graphicFrame>
      <p:sp>
        <p:nvSpPr>
          <p:cNvPr id="9" name="Oval 16"/>
          <p:cNvSpPr>
            <a:spLocks/>
          </p:cNvSpPr>
          <p:nvPr/>
        </p:nvSpPr>
        <p:spPr bwMode="auto">
          <a:xfrm>
            <a:off x="12914128" y="3505994"/>
            <a:ext cx="1095744" cy="1071822"/>
          </a:xfrm>
          <a:prstGeom prst="ellipse">
            <a:avLst/>
          </a:prstGeom>
          <a:noFill/>
          <a:ln w="317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endParaRPr lang="nl-NL"/>
          </a:p>
        </p:txBody>
      </p:sp>
      <p:sp>
        <p:nvSpPr>
          <p:cNvPr id="10" name="Oval 17"/>
          <p:cNvSpPr>
            <a:spLocks/>
          </p:cNvSpPr>
          <p:nvPr/>
        </p:nvSpPr>
        <p:spPr bwMode="auto">
          <a:xfrm>
            <a:off x="12914128" y="4595239"/>
            <a:ext cx="1095744" cy="1028498"/>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endParaRPr lang="nl-NL"/>
          </a:p>
        </p:txBody>
      </p:sp>
      <p:sp>
        <p:nvSpPr>
          <p:cNvPr id="15" name="TextBox 14"/>
          <p:cNvSpPr txBox="1"/>
          <p:nvPr/>
        </p:nvSpPr>
        <p:spPr>
          <a:xfrm>
            <a:off x="1498600" y="5334794"/>
            <a:ext cx="1371600" cy="369332"/>
          </a:xfrm>
          <a:prstGeom prst="rect">
            <a:avLst/>
          </a:prstGeom>
          <a:noFill/>
        </p:spPr>
        <p:txBody>
          <a:bodyPr wrap="square" rtlCol="0">
            <a:spAutoFit/>
          </a:bodyPr>
          <a:lstStyle/>
          <a:p>
            <a:r>
              <a:rPr lang="nl-NL" sz="1800" i="1" dirty="0" smtClean="0"/>
              <a:t>Scenario</a:t>
            </a:r>
            <a:endParaRPr lang="nl-NL" sz="1800" i="1" dirty="0"/>
          </a:p>
        </p:txBody>
      </p:sp>
      <p:cxnSp>
        <p:nvCxnSpPr>
          <p:cNvPr id="17" name="Straight Arrow Connector 16"/>
          <p:cNvCxnSpPr/>
          <p:nvPr/>
        </p:nvCxnSpPr>
        <p:spPr>
          <a:xfrm flipV="1">
            <a:off x="3860800" y="3124994"/>
            <a:ext cx="2438400" cy="1371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2859257500"/>
              </p:ext>
            </p:extLst>
          </p:nvPr>
        </p:nvGraphicFramePr>
        <p:xfrm>
          <a:off x="3825875" y="2439988"/>
          <a:ext cx="2374900" cy="533400"/>
        </p:xfrm>
        <a:graphic>
          <a:graphicData uri="http://schemas.openxmlformats.org/presentationml/2006/ole">
            <mc:AlternateContent xmlns:mc="http://schemas.openxmlformats.org/markup-compatibility/2006">
              <mc:Choice xmlns:v="urn:schemas-microsoft-com:vml" Requires="v">
                <p:oleObj spid="_x0000_s5148" name="Equation" r:id="rId3" imgW="761760" imgH="228600" progId="Equation.3">
                  <p:embed/>
                </p:oleObj>
              </mc:Choice>
              <mc:Fallback>
                <p:oleObj name="Equation" r:id="rId3" imgW="761760" imgH="228600" progId="Equation.3">
                  <p:embed/>
                  <p:pic>
                    <p:nvPicPr>
                      <p:cNvPr id="0" name="Object 11"/>
                      <p:cNvPicPr>
                        <a:picLocks noChangeAspect="1" noChangeArrowheads="1"/>
                      </p:cNvPicPr>
                      <p:nvPr/>
                    </p:nvPicPr>
                    <p:blipFill>
                      <a:blip r:embed="rId4"/>
                      <a:srcRect/>
                      <a:stretch>
                        <a:fillRect/>
                      </a:stretch>
                    </p:blipFill>
                    <p:spPr bwMode="auto">
                      <a:xfrm>
                        <a:off x="3825875" y="2439988"/>
                        <a:ext cx="2374900" cy="533400"/>
                      </a:xfrm>
                      <a:prstGeom prst="rect">
                        <a:avLst/>
                      </a:prstGeom>
                      <a:noFill/>
                      <a:ln>
                        <a:noFill/>
                      </a:ln>
                    </p:spPr>
                  </p:pic>
                </p:oleObj>
              </mc:Fallback>
            </mc:AlternateContent>
          </a:graphicData>
        </a:graphic>
      </p:graphicFrame>
      <p:cxnSp>
        <p:nvCxnSpPr>
          <p:cNvPr id="22" name="Straight Arrow Connector 21"/>
          <p:cNvCxnSpPr/>
          <p:nvPr/>
        </p:nvCxnSpPr>
        <p:spPr>
          <a:xfrm>
            <a:off x="3865526" y="4833660"/>
            <a:ext cx="2433674" cy="156793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1615606210"/>
              </p:ext>
            </p:extLst>
          </p:nvPr>
        </p:nvGraphicFramePr>
        <p:xfrm>
          <a:off x="6680200" y="5349765"/>
          <a:ext cx="3048000" cy="2486872"/>
        </p:xfrm>
        <a:graphic>
          <a:graphicData uri="http://schemas.openxmlformats.org/drawingml/2006/table">
            <a:tbl>
              <a:tblPr firstRow="1" bandRow="1">
                <a:tableStyleId>{5C22544A-7EE6-4342-B048-85BDC9FD1C3A}</a:tableStyleId>
              </a:tblPr>
              <a:tblGrid>
                <a:gridCol w="1981200"/>
                <a:gridCol w="1066800"/>
              </a:tblGrid>
              <a:tr h="134408">
                <a:tc>
                  <a:txBody>
                    <a:bodyPr/>
                    <a:lstStyle/>
                    <a:p>
                      <a:r>
                        <a:rPr lang="nl-NL" sz="1600" dirty="0" smtClean="0"/>
                        <a:t>Factor</a:t>
                      </a:r>
                      <a:endParaRPr lang="nl-NL" sz="1600" dirty="0"/>
                    </a:p>
                  </a:txBody>
                  <a:tcPr/>
                </a:tc>
                <a:tc>
                  <a:txBody>
                    <a:bodyPr/>
                    <a:lstStyle/>
                    <a:p>
                      <a:r>
                        <a:rPr lang="nl-NL" sz="1600" dirty="0" smtClean="0"/>
                        <a:t>Stress</a:t>
                      </a:r>
                      <a:endParaRPr lang="nl-NL" sz="1600" dirty="0"/>
                    </a:p>
                  </a:txBody>
                  <a:tcPr/>
                </a:tc>
              </a:tr>
              <a:tr h="537898">
                <a:tc>
                  <a:txBody>
                    <a:bodyPr/>
                    <a:lstStyle/>
                    <a:p>
                      <a:r>
                        <a:rPr lang="nl-NL" sz="1600" dirty="0" smtClean="0"/>
                        <a:t>S&amp;P 400</a:t>
                      </a:r>
                      <a:endParaRPr lang="nl-NL" sz="1600" dirty="0"/>
                    </a:p>
                  </a:txBody>
                  <a:tcPr/>
                </a:tc>
                <a:tc>
                  <a:txBody>
                    <a:bodyPr/>
                    <a:lstStyle/>
                    <a:p>
                      <a:r>
                        <a:rPr lang="nl-NL" sz="1600" dirty="0" smtClean="0"/>
                        <a:t>-39%</a:t>
                      </a:r>
                      <a:endParaRPr lang="nl-NL" sz="1600" dirty="0"/>
                    </a:p>
                  </a:txBody>
                  <a:tcPr/>
                </a:tc>
              </a:tr>
              <a:tr h="537898">
                <a:tc>
                  <a:txBody>
                    <a:bodyPr/>
                    <a:lstStyle/>
                    <a:p>
                      <a:r>
                        <a:rPr lang="nl-NL" sz="1600" dirty="0" smtClean="0"/>
                        <a:t>EPRA/NAREIT US</a:t>
                      </a:r>
                      <a:endParaRPr lang="nl-NL" sz="1600" dirty="0"/>
                    </a:p>
                  </a:txBody>
                  <a:tcPr/>
                </a:tc>
                <a:tc>
                  <a:txBody>
                    <a:bodyPr/>
                    <a:lstStyle/>
                    <a:p>
                      <a:r>
                        <a:rPr lang="nl-NL" sz="1600" dirty="0" smtClean="0"/>
                        <a:t>-45%</a:t>
                      </a:r>
                      <a:endParaRPr lang="nl-NL" sz="1600" dirty="0"/>
                    </a:p>
                  </a:txBody>
                  <a:tcPr/>
                </a:tc>
              </a:tr>
              <a:tr h="537898">
                <a:tc>
                  <a:txBody>
                    <a:bodyPr/>
                    <a:lstStyle/>
                    <a:p>
                      <a:r>
                        <a:rPr lang="nl-NL" sz="1600" dirty="0" smtClean="0"/>
                        <a:t>GSCI Spot</a:t>
                      </a:r>
                      <a:endParaRPr lang="nl-NL" sz="1600" dirty="0"/>
                    </a:p>
                  </a:txBody>
                  <a:tcPr/>
                </a:tc>
                <a:tc>
                  <a:txBody>
                    <a:bodyPr/>
                    <a:lstStyle/>
                    <a:p>
                      <a:r>
                        <a:rPr lang="nl-NL" sz="1600" dirty="0" smtClean="0"/>
                        <a:t>-24%</a:t>
                      </a:r>
                      <a:endParaRPr lang="nl-NL" sz="1600" dirty="0"/>
                    </a:p>
                  </a:txBody>
                  <a:tcPr/>
                </a:tc>
              </a:tr>
              <a:tr h="537898">
                <a:tc>
                  <a:txBody>
                    <a:bodyPr/>
                    <a:lstStyle/>
                    <a:p>
                      <a:r>
                        <a:rPr lang="nl-NL" sz="1600" dirty="0" smtClean="0"/>
                        <a:t>GBP in EUR</a:t>
                      </a:r>
                      <a:endParaRPr lang="nl-NL" sz="1600" dirty="0"/>
                    </a:p>
                  </a:txBody>
                  <a:tcPr/>
                </a:tc>
                <a:tc>
                  <a:txBody>
                    <a:bodyPr/>
                    <a:lstStyle/>
                    <a:p>
                      <a:r>
                        <a:rPr lang="nl-NL" sz="1600" dirty="0" smtClean="0"/>
                        <a:t>+3%</a:t>
                      </a:r>
                      <a:endParaRPr lang="nl-NL" sz="1600" dirty="0"/>
                    </a:p>
                  </a:txBody>
                  <a:tcPr/>
                </a:tc>
              </a:tr>
            </a:tbl>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188771770"/>
              </p:ext>
            </p:extLst>
          </p:nvPr>
        </p:nvGraphicFramePr>
        <p:xfrm>
          <a:off x="3532114" y="6477794"/>
          <a:ext cx="2801937" cy="838200"/>
        </p:xfrm>
        <a:graphic>
          <a:graphicData uri="http://schemas.openxmlformats.org/presentationml/2006/ole">
            <mc:AlternateContent xmlns:mc="http://schemas.openxmlformats.org/markup-compatibility/2006">
              <mc:Choice xmlns:v="urn:schemas-microsoft-com:vml" Requires="v">
                <p:oleObj spid="_x0000_s5149" name="Equation" r:id="rId5" imgW="1447560" imgH="431640" progId="Equation.3">
                  <p:embed/>
                </p:oleObj>
              </mc:Choice>
              <mc:Fallback>
                <p:oleObj name="Equation" r:id="rId5" imgW="1447560" imgH="431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2114" y="6477794"/>
                        <a:ext cx="28019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7061200" y="4725194"/>
            <a:ext cx="2362200" cy="369332"/>
          </a:xfrm>
          <a:prstGeom prst="rect">
            <a:avLst/>
          </a:prstGeom>
          <a:noFill/>
        </p:spPr>
        <p:txBody>
          <a:bodyPr wrap="square" rtlCol="0">
            <a:spAutoFit/>
          </a:bodyPr>
          <a:lstStyle/>
          <a:p>
            <a:r>
              <a:rPr lang="nl-NL" sz="1800" i="1" dirty="0" err="1" smtClean="0"/>
              <a:t>Predicted</a:t>
            </a:r>
            <a:r>
              <a:rPr lang="nl-NL" sz="1800" i="1" dirty="0" smtClean="0"/>
              <a:t> </a:t>
            </a:r>
            <a:r>
              <a:rPr lang="nl-NL" sz="1800" i="1" dirty="0" err="1" smtClean="0"/>
              <a:t>results</a:t>
            </a:r>
            <a:endParaRPr lang="nl-NL" sz="1800" i="1" dirty="0"/>
          </a:p>
        </p:txBody>
      </p:sp>
      <p:sp>
        <p:nvSpPr>
          <p:cNvPr id="30" name="TextBox 29"/>
          <p:cNvSpPr txBox="1"/>
          <p:nvPr/>
        </p:nvSpPr>
        <p:spPr>
          <a:xfrm>
            <a:off x="11369453" y="2470666"/>
            <a:ext cx="2362200" cy="369332"/>
          </a:xfrm>
          <a:prstGeom prst="rect">
            <a:avLst/>
          </a:prstGeom>
          <a:noFill/>
        </p:spPr>
        <p:txBody>
          <a:bodyPr wrap="square" rtlCol="0">
            <a:spAutoFit/>
          </a:bodyPr>
          <a:lstStyle/>
          <a:p>
            <a:r>
              <a:rPr lang="nl-NL" sz="1800" dirty="0" err="1" smtClean="0"/>
              <a:t>Compare</a:t>
            </a:r>
            <a:r>
              <a:rPr lang="nl-NL" sz="1800" dirty="0" smtClean="0"/>
              <a:t> </a:t>
            </a:r>
            <a:r>
              <a:rPr lang="nl-NL" sz="1800" dirty="0" err="1" smtClean="0"/>
              <a:t>with</a:t>
            </a:r>
            <a:r>
              <a:rPr lang="nl-NL" sz="1800" dirty="0" smtClean="0"/>
              <a:t>:</a:t>
            </a:r>
            <a:endParaRPr lang="nl-NL" sz="1800" dirty="0"/>
          </a:p>
        </p:txBody>
      </p:sp>
      <p:sp>
        <p:nvSpPr>
          <p:cNvPr id="31" name="TextBox 30"/>
          <p:cNvSpPr txBox="1"/>
          <p:nvPr/>
        </p:nvSpPr>
        <p:spPr>
          <a:xfrm>
            <a:off x="11371816" y="5814421"/>
            <a:ext cx="2547384" cy="369332"/>
          </a:xfrm>
          <a:prstGeom prst="rect">
            <a:avLst/>
          </a:prstGeom>
          <a:noFill/>
        </p:spPr>
        <p:txBody>
          <a:bodyPr wrap="square" rtlCol="0">
            <a:spAutoFit/>
          </a:bodyPr>
          <a:lstStyle/>
          <a:p>
            <a:r>
              <a:rPr lang="nl-NL" sz="1800" i="1" dirty="0" smtClean="0"/>
              <a:t>2008 H2 </a:t>
            </a:r>
            <a:r>
              <a:rPr lang="nl-NL" sz="1800" i="1" dirty="0" err="1" smtClean="0"/>
              <a:t>realisation</a:t>
            </a:r>
            <a:endParaRPr lang="nl-NL" sz="1800" i="1" dirty="0"/>
          </a:p>
        </p:txBody>
      </p:sp>
    </p:spTree>
    <p:extLst>
      <p:ext uri="{BB962C8B-B14F-4D97-AF65-F5344CB8AC3E}">
        <p14:creationId xmlns:p14="http://schemas.microsoft.com/office/powerpoint/2010/main" val="2562535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AIFMD</a:t>
            </a:r>
            <a:endParaRPr lang="nl-NL" dirty="0"/>
          </a:p>
        </p:txBody>
      </p:sp>
      <p:sp>
        <p:nvSpPr>
          <p:cNvPr id="3" name="Content Placeholder 2"/>
          <p:cNvSpPr>
            <a:spLocks noGrp="1"/>
          </p:cNvSpPr>
          <p:nvPr>
            <p:ph idx="1"/>
          </p:nvPr>
        </p:nvSpPr>
        <p:spPr/>
        <p:txBody>
          <a:bodyPr/>
          <a:lstStyle/>
          <a:p>
            <a:pPr lvl="2"/>
            <a:r>
              <a:rPr lang="nl-NL" dirty="0" err="1" smtClean="0"/>
              <a:t>Mandatory</a:t>
            </a:r>
            <a:r>
              <a:rPr lang="nl-NL" dirty="0" smtClean="0"/>
              <a:t> </a:t>
            </a:r>
            <a:r>
              <a:rPr lang="nl-NL" dirty="0" err="1" smtClean="0"/>
              <a:t>for</a:t>
            </a:r>
            <a:r>
              <a:rPr lang="nl-NL" dirty="0"/>
              <a:t> </a:t>
            </a:r>
            <a:r>
              <a:rPr lang="nl-NL" dirty="0" smtClean="0"/>
              <a:t>non-UCITS </a:t>
            </a:r>
            <a:r>
              <a:rPr lang="nl-NL" dirty="0" smtClean="0"/>
              <a:t>investment </a:t>
            </a:r>
            <a:r>
              <a:rPr lang="nl-NL" dirty="0" smtClean="0"/>
              <a:t>funds</a:t>
            </a:r>
          </a:p>
          <a:p>
            <a:pPr lvl="2"/>
            <a:endParaRPr lang="nl-NL" dirty="0" smtClean="0"/>
          </a:p>
          <a:p>
            <a:pPr lvl="2"/>
            <a:r>
              <a:rPr lang="nl-NL" dirty="0" smtClean="0"/>
              <a:t>Gross &amp; commitment </a:t>
            </a:r>
            <a:r>
              <a:rPr lang="nl-NL" dirty="0" err="1" smtClean="0"/>
              <a:t>leverage</a:t>
            </a:r>
            <a:endParaRPr lang="nl-NL" dirty="0" smtClean="0"/>
          </a:p>
          <a:p>
            <a:pPr lvl="2"/>
            <a:endParaRPr lang="nl-NL" dirty="0" smtClean="0"/>
          </a:p>
          <a:p>
            <a:pPr lvl="2"/>
            <a:r>
              <a:rPr lang="nl-NL" dirty="0" smtClean="0"/>
              <a:t>Fund </a:t>
            </a:r>
            <a:r>
              <a:rPr lang="nl-NL" dirty="0" err="1" smtClean="0"/>
              <a:t>liquidity</a:t>
            </a:r>
            <a:endParaRPr lang="nl-NL" dirty="0" smtClean="0"/>
          </a:p>
          <a:p>
            <a:pPr lvl="3"/>
            <a:r>
              <a:rPr lang="nl-NL" dirty="0" err="1" smtClean="0"/>
              <a:t>Regular</a:t>
            </a:r>
            <a:r>
              <a:rPr lang="nl-NL" dirty="0" smtClean="0"/>
              <a:t> </a:t>
            </a:r>
            <a:r>
              <a:rPr lang="nl-NL" dirty="0" err="1" smtClean="0"/>
              <a:t>measurement</a:t>
            </a:r>
            <a:endParaRPr lang="nl-NL" dirty="0" smtClean="0"/>
          </a:p>
          <a:p>
            <a:pPr lvl="3"/>
            <a:r>
              <a:rPr lang="nl-NL" dirty="0" smtClean="0"/>
              <a:t>Stress test</a:t>
            </a:r>
          </a:p>
          <a:p>
            <a:pPr lvl="3"/>
            <a:endParaRPr lang="nl-NL" dirty="0" smtClean="0"/>
          </a:p>
        </p:txBody>
      </p:sp>
      <p:sp>
        <p:nvSpPr>
          <p:cNvPr id="4" name="Slide Number Placeholder 3"/>
          <p:cNvSpPr>
            <a:spLocks noGrp="1"/>
          </p:cNvSpPr>
          <p:nvPr>
            <p:ph type="sldNum" sz="quarter" idx="12"/>
          </p:nvPr>
        </p:nvSpPr>
        <p:spPr/>
        <p:txBody>
          <a:bodyPr/>
          <a:lstStyle/>
          <a:p>
            <a:fld id="{1336C48C-F87C-4E4B-81EF-5027B17D1F61}" type="slidenum">
              <a:rPr lang="nl-NL" smtClean="0"/>
              <a:pPr/>
              <a:t>32</a:t>
            </a:fld>
            <a:endParaRPr lang="nl-NL"/>
          </a:p>
        </p:txBody>
      </p:sp>
      <p:graphicFrame>
        <p:nvGraphicFramePr>
          <p:cNvPr id="5" name="Chart 4"/>
          <p:cNvGraphicFramePr>
            <a:graphicFrameLocks/>
          </p:cNvGraphicFramePr>
          <p:nvPr>
            <p:extLst>
              <p:ext uri="{D42A27DB-BD31-4B8C-83A1-F6EECF244321}">
                <p14:modId xmlns:p14="http://schemas.microsoft.com/office/powerpoint/2010/main" val="1905764870"/>
              </p:ext>
            </p:extLst>
          </p:nvPr>
        </p:nvGraphicFramePr>
        <p:xfrm>
          <a:off x="6451600" y="480139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977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Trends in pension fund </a:t>
            </a:r>
            <a:r>
              <a:rPr lang="nl-NL" dirty="0" err="1" smtClean="0"/>
              <a:t>asset</a:t>
            </a:r>
            <a:r>
              <a:rPr lang="nl-NL" dirty="0" smtClean="0"/>
              <a:t> risk management</a:t>
            </a:r>
            <a:endParaRPr lang="nl-NL" dirty="0"/>
          </a:p>
        </p:txBody>
      </p:sp>
      <p:sp>
        <p:nvSpPr>
          <p:cNvPr id="3" name="Content Placeholder 2"/>
          <p:cNvSpPr>
            <a:spLocks noGrp="1"/>
          </p:cNvSpPr>
          <p:nvPr>
            <p:ph idx="1"/>
          </p:nvPr>
        </p:nvSpPr>
        <p:spPr/>
        <p:txBody>
          <a:bodyPr/>
          <a:lstStyle/>
          <a:p>
            <a:r>
              <a:rPr lang="nl-NL" dirty="0" smtClean="0"/>
              <a:t>Pension fund boards want </a:t>
            </a:r>
            <a:r>
              <a:rPr lang="nl-NL" dirty="0" err="1" smtClean="0"/>
              <a:t>to</a:t>
            </a:r>
            <a:r>
              <a:rPr lang="nl-NL" dirty="0" smtClean="0"/>
              <a:t> </a:t>
            </a:r>
            <a:r>
              <a:rPr lang="nl-NL" dirty="0" err="1" smtClean="0"/>
              <a:t>be</a:t>
            </a:r>
            <a:r>
              <a:rPr lang="nl-NL" dirty="0" smtClean="0"/>
              <a:t> ‘in control’</a:t>
            </a:r>
          </a:p>
          <a:p>
            <a:pPr marL="457200" indent="-457200">
              <a:buFont typeface="Arial" panose="020B0604020202020204" pitchFamily="34" charset="0"/>
              <a:buChar char="•"/>
            </a:pPr>
            <a:r>
              <a:rPr lang="nl-NL" dirty="0" err="1" smtClean="0"/>
              <a:t>Transparancy</a:t>
            </a:r>
            <a:endParaRPr lang="nl-NL" dirty="0" smtClean="0"/>
          </a:p>
          <a:p>
            <a:pPr marL="457200" indent="-457200">
              <a:buFont typeface="Arial" panose="020B0604020202020204" pitchFamily="34" charset="0"/>
              <a:buChar char="•"/>
            </a:pPr>
            <a:r>
              <a:rPr lang="nl-NL" dirty="0" err="1" smtClean="0"/>
              <a:t>Increasing</a:t>
            </a:r>
            <a:r>
              <a:rPr lang="nl-NL" dirty="0" smtClean="0"/>
              <a:t> </a:t>
            </a:r>
            <a:r>
              <a:rPr lang="nl-NL" dirty="0" smtClean="0"/>
              <a:t>interest </a:t>
            </a:r>
            <a:r>
              <a:rPr lang="nl-NL" dirty="0" smtClean="0"/>
              <a:t>in </a:t>
            </a:r>
            <a:r>
              <a:rPr lang="nl-NL" dirty="0" err="1" smtClean="0"/>
              <a:t>good</a:t>
            </a:r>
            <a:r>
              <a:rPr lang="nl-NL" dirty="0" smtClean="0"/>
              <a:t> </a:t>
            </a:r>
            <a:r>
              <a:rPr lang="nl-NL" dirty="0" err="1" smtClean="0"/>
              <a:t>execution</a:t>
            </a:r>
            <a:r>
              <a:rPr lang="nl-NL" dirty="0" smtClean="0"/>
              <a:t>, </a:t>
            </a:r>
            <a:r>
              <a:rPr lang="nl-NL" dirty="0" err="1" smtClean="0"/>
              <a:t>robust</a:t>
            </a:r>
            <a:r>
              <a:rPr lang="nl-NL" dirty="0" smtClean="0"/>
              <a:t> operations </a:t>
            </a:r>
            <a:r>
              <a:rPr lang="nl-NL" dirty="0" err="1" smtClean="0"/>
              <a:t>and</a:t>
            </a:r>
            <a:r>
              <a:rPr lang="nl-NL" dirty="0" smtClean="0"/>
              <a:t> </a:t>
            </a:r>
            <a:r>
              <a:rPr lang="nl-NL" dirty="0" err="1" smtClean="0"/>
              <a:t>countervailing</a:t>
            </a:r>
            <a:r>
              <a:rPr lang="nl-NL" dirty="0" smtClean="0"/>
              <a:t> power, </a:t>
            </a:r>
            <a:r>
              <a:rPr lang="nl-NL" dirty="0" err="1" smtClean="0"/>
              <a:t>less</a:t>
            </a:r>
            <a:r>
              <a:rPr lang="nl-NL" dirty="0" smtClean="0"/>
              <a:t> in ‘</a:t>
            </a:r>
            <a:r>
              <a:rPr lang="nl-NL" dirty="0" err="1" smtClean="0"/>
              <a:t>alpha</a:t>
            </a:r>
            <a:r>
              <a:rPr lang="nl-NL" dirty="0" smtClean="0"/>
              <a:t>’ skills</a:t>
            </a:r>
          </a:p>
          <a:p>
            <a:pPr marL="457200" indent="-457200">
              <a:buFont typeface="Arial" panose="020B0604020202020204" pitchFamily="34" charset="0"/>
              <a:buChar char="•"/>
            </a:pPr>
            <a:r>
              <a:rPr lang="nl-NL" dirty="0" smtClean="0"/>
              <a:t>Understand </a:t>
            </a:r>
            <a:r>
              <a:rPr lang="nl-NL" dirty="0" err="1" smtClean="0"/>
              <a:t>what</a:t>
            </a:r>
            <a:r>
              <a:rPr lang="nl-NL" dirty="0" smtClean="0"/>
              <a:t> </a:t>
            </a:r>
            <a:r>
              <a:rPr lang="nl-NL" dirty="0" err="1" smtClean="0"/>
              <a:t>you</a:t>
            </a:r>
            <a:r>
              <a:rPr lang="nl-NL" dirty="0" smtClean="0"/>
              <a:t> </a:t>
            </a:r>
            <a:r>
              <a:rPr lang="nl-NL" dirty="0" err="1" smtClean="0"/>
              <a:t>invest</a:t>
            </a:r>
            <a:r>
              <a:rPr lang="nl-NL" dirty="0" smtClean="0"/>
              <a:t> in</a:t>
            </a:r>
          </a:p>
          <a:p>
            <a:pPr marL="457200" indent="-457200">
              <a:buFont typeface="Arial" panose="020B0604020202020204" pitchFamily="34" charset="0"/>
              <a:buChar char="•"/>
            </a:pPr>
            <a:r>
              <a:rPr lang="nl-NL" dirty="0" err="1" smtClean="0"/>
              <a:t>Higher</a:t>
            </a:r>
            <a:r>
              <a:rPr lang="nl-NL" dirty="0" smtClean="0"/>
              <a:t> </a:t>
            </a:r>
            <a:r>
              <a:rPr lang="nl-NL" dirty="0" err="1" smtClean="0"/>
              <a:t>compexity</a:t>
            </a:r>
            <a:r>
              <a:rPr lang="nl-NL" dirty="0" smtClean="0"/>
              <a:t> must </a:t>
            </a:r>
            <a:r>
              <a:rPr lang="nl-NL" dirty="0" err="1" smtClean="0"/>
              <a:t>pay</a:t>
            </a:r>
            <a:r>
              <a:rPr lang="nl-NL" dirty="0" smtClean="0"/>
              <a:t>-off</a:t>
            </a:r>
          </a:p>
          <a:p>
            <a:pPr marL="457200" indent="-457200">
              <a:buFont typeface="Arial" panose="020B0604020202020204" pitchFamily="34" charset="0"/>
              <a:buChar char="•"/>
            </a:pPr>
            <a:r>
              <a:rPr lang="nl-NL" dirty="0" err="1" smtClean="0"/>
              <a:t>Delegation</a:t>
            </a:r>
            <a:r>
              <a:rPr lang="nl-NL" dirty="0" smtClean="0"/>
              <a:t> </a:t>
            </a:r>
            <a:r>
              <a:rPr lang="nl-NL" dirty="0" err="1" smtClean="0"/>
              <a:t>may</a:t>
            </a:r>
            <a:r>
              <a:rPr lang="nl-NL" dirty="0" smtClean="0"/>
              <a:t> </a:t>
            </a:r>
            <a:r>
              <a:rPr lang="nl-NL" dirty="0" err="1" smtClean="0"/>
              <a:t>not</a:t>
            </a:r>
            <a:r>
              <a:rPr lang="nl-NL" dirty="0" smtClean="0"/>
              <a:t> lead </a:t>
            </a:r>
            <a:r>
              <a:rPr lang="nl-NL" dirty="0" err="1" smtClean="0"/>
              <a:t>to</a:t>
            </a:r>
            <a:r>
              <a:rPr lang="nl-NL" dirty="0" smtClean="0"/>
              <a:t> </a:t>
            </a:r>
            <a:r>
              <a:rPr lang="nl-NL" dirty="0" err="1" smtClean="0"/>
              <a:t>less</a:t>
            </a:r>
            <a:r>
              <a:rPr lang="nl-NL" dirty="0" smtClean="0"/>
              <a:t> control</a:t>
            </a:r>
          </a:p>
          <a:p>
            <a:pPr marL="457200" indent="-457200">
              <a:buFont typeface="Arial" panose="020B0604020202020204" pitchFamily="34" charset="0"/>
              <a:buChar char="•"/>
            </a:pPr>
            <a:r>
              <a:rPr lang="nl-NL" dirty="0" err="1" smtClean="0"/>
              <a:t>Detailed</a:t>
            </a:r>
            <a:r>
              <a:rPr lang="nl-NL" dirty="0" smtClean="0"/>
              <a:t> monitoring of investment </a:t>
            </a:r>
            <a:r>
              <a:rPr lang="nl-NL" dirty="0" err="1" smtClean="0"/>
              <a:t>process</a:t>
            </a:r>
            <a:endParaRPr lang="nl-NL" dirty="0" smtClean="0"/>
          </a:p>
          <a:p>
            <a:pPr marL="457200" indent="-457200">
              <a:buFont typeface="Arial" panose="020B0604020202020204" pitchFamily="34" charset="0"/>
              <a:buChar char="•"/>
            </a:pPr>
            <a:r>
              <a:rPr lang="nl-NL" dirty="0" err="1" smtClean="0"/>
              <a:t>Detailed</a:t>
            </a:r>
            <a:r>
              <a:rPr lang="nl-NL" dirty="0" smtClean="0"/>
              <a:t> investment </a:t>
            </a:r>
            <a:r>
              <a:rPr lang="nl-NL" dirty="0" err="1" smtClean="0"/>
              <a:t>restrictions</a:t>
            </a:r>
            <a:endParaRPr lang="nl-NL" dirty="0" smtClean="0"/>
          </a:p>
          <a:p>
            <a:pPr marL="971518" lvl="1" indent="-457200">
              <a:buFont typeface="Arial" panose="020B0604020202020204" pitchFamily="34" charset="0"/>
              <a:buChar char="•"/>
            </a:pPr>
            <a:r>
              <a:rPr lang="nl-NL" dirty="0" err="1" smtClean="0"/>
              <a:t>Between</a:t>
            </a:r>
            <a:r>
              <a:rPr lang="nl-NL" dirty="0" smtClean="0"/>
              <a:t> pension fund </a:t>
            </a:r>
            <a:r>
              <a:rPr lang="nl-NL" dirty="0" err="1" smtClean="0"/>
              <a:t>and</a:t>
            </a:r>
            <a:r>
              <a:rPr lang="nl-NL" dirty="0" smtClean="0"/>
              <a:t> </a:t>
            </a:r>
            <a:r>
              <a:rPr lang="nl-NL" dirty="0" err="1" smtClean="0"/>
              <a:t>asset</a:t>
            </a:r>
            <a:r>
              <a:rPr lang="nl-NL" dirty="0" smtClean="0"/>
              <a:t> manager</a:t>
            </a:r>
          </a:p>
          <a:p>
            <a:pPr marL="971518" lvl="1" indent="-457200">
              <a:buFont typeface="Arial" panose="020B0604020202020204" pitchFamily="34" charset="0"/>
              <a:buChar char="•"/>
            </a:pPr>
            <a:r>
              <a:rPr lang="nl-NL" dirty="0" err="1" smtClean="0"/>
              <a:t>Between</a:t>
            </a:r>
            <a:r>
              <a:rPr lang="nl-NL" dirty="0" smtClean="0"/>
              <a:t> </a:t>
            </a:r>
            <a:r>
              <a:rPr lang="nl-NL" dirty="0" err="1" smtClean="0"/>
              <a:t>asset</a:t>
            </a:r>
            <a:r>
              <a:rPr lang="nl-NL" dirty="0" smtClean="0"/>
              <a:t> manager </a:t>
            </a:r>
            <a:r>
              <a:rPr lang="nl-NL" dirty="0" err="1" smtClean="0"/>
              <a:t>and</a:t>
            </a:r>
            <a:r>
              <a:rPr lang="nl-NL" dirty="0" smtClean="0"/>
              <a:t> </a:t>
            </a:r>
            <a:r>
              <a:rPr lang="nl-NL" dirty="0" err="1" smtClean="0"/>
              <a:t>external</a:t>
            </a:r>
            <a:r>
              <a:rPr lang="nl-NL" dirty="0" smtClean="0"/>
              <a:t> </a:t>
            </a:r>
            <a:r>
              <a:rPr lang="nl-NL" dirty="0" smtClean="0"/>
              <a:t>managers</a:t>
            </a:r>
            <a:endParaRPr lang="nl-NL" dirty="0" smtClean="0"/>
          </a:p>
          <a:p>
            <a:pPr marL="457200" indent="-457200">
              <a:buFont typeface="Arial" panose="020B0604020202020204" pitchFamily="34" charset="0"/>
              <a:buChar char="•"/>
            </a:pPr>
            <a:r>
              <a:rPr lang="nl-NL" dirty="0" smtClean="0"/>
              <a:t>Awareness of </a:t>
            </a:r>
            <a:r>
              <a:rPr lang="nl-NL" dirty="0" err="1" smtClean="0"/>
              <a:t>liquidity</a:t>
            </a:r>
            <a:r>
              <a:rPr lang="nl-NL" dirty="0" smtClean="0"/>
              <a:t> risk </a:t>
            </a:r>
            <a:r>
              <a:rPr lang="nl-NL" dirty="0" err="1" smtClean="0"/>
              <a:t>and</a:t>
            </a:r>
            <a:r>
              <a:rPr lang="nl-NL" dirty="0" smtClean="0"/>
              <a:t> counterparty risk</a:t>
            </a:r>
          </a:p>
          <a:p>
            <a:pPr marL="457200" indent="-457200">
              <a:buFont typeface="Arial" panose="020B0604020202020204" pitchFamily="34" charset="0"/>
              <a:buChar char="•"/>
            </a:pPr>
            <a:endParaRPr lang="nl-NL" dirty="0" smtClean="0"/>
          </a:p>
          <a:p>
            <a:pPr marL="457200" indent="-457200">
              <a:buFont typeface="Arial" panose="020B0604020202020204" pitchFamily="34" charset="0"/>
              <a:buChar char="•"/>
            </a:pPr>
            <a:endParaRPr lang="nl-NL" dirty="0" smtClean="0"/>
          </a:p>
          <a:p>
            <a:pPr marL="971518" lvl="1" indent="-457200">
              <a:buFont typeface="Arial" panose="020B0604020202020204" pitchFamily="34" charset="0"/>
              <a:buChar char="•"/>
            </a:pP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4</a:t>
            </a:fld>
            <a:endParaRPr lang="nl-NL"/>
          </a:p>
        </p:txBody>
      </p:sp>
    </p:spTree>
    <p:extLst>
      <p:ext uri="{BB962C8B-B14F-4D97-AF65-F5344CB8AC3E}">
        <p14:creationId xmlns:p14="http://schemas.microsoft.com/office/powerpoint/2010/main" val="1614667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Balance sheet risk management</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5</a:t>
            </a:fld>
            <a:endParaRPr lang="nl-NL"/>
          </a:p>
        </p:txBody>
      </p:sp>
      <p:pic>
        <p:nvPicPr>
          <p:cNvPr id="9223" name="Picture 7" descr="http://www.activegarage.com/wordpress/wp-content/uploads/balance.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056" y="1829594"/>
            <a:ext cx="4446780" cy="581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60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Investment </a:t>
            </a:r>
            <a:r>
              <a:rPr lang="nl-NL" dirty="0" err="1" smtClean="0"/>
              <a:t>process</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6</a:t>
            </a:fld>
            <a:endParaRPr lang="nl-NL"/>
          </a:p>
        </p:txBody>
      </p:sp>
      <p:sp>
        <p:nvSpPr>
          <p:cNvPr id="5" name="Tekstvak 9"/>
          <p:cNvSpPr txBox="1">
            <a:spLocks noChangeArrowheads="1"/>
          </p:cNvSpPr>
          <p:nvPr/>
        </p:nvSpPr>
        <p:spPr bwMode="auto">
          <a:xfrm>
            <a:off x="7392699" y="3265083"/>
            <a:ext cx="2640301" cy="3108543"/>
          </a:xfrm>
          <a:prstGeom prst="rect">
            <a:avLst/>
          </a:prstGeom>
          <a:solidFill>
            <a:schemeClr val="accent1"/>
          </a:solidFill>
          <a:ln w="9525">
            <a:noFill/>
            <a:miter lim="800000"/>
            <a:headEnd/>
            <a:tailEnd/>
          </a:ln>
        </p:spPr>
        <p:txBody>
          <a:bodyPr wrap="square">
            <a:spAutoFit/>
          </a:bodyPr>
          <a:lstStyle/>
          <a:p>
            <a:pPr>
              <a:buFontTx/>
              <a:buNone/>
            </a:pPr>
            <a:endParaRPr lang="en-US" sz="1400" dirty="0">
              <a:solidFill>
                <a:schemeClr val="bg1"/>
              </a:solidFill>
            </a:endParaRPr>
          </a:p>
          <a:p>
            <a:pPr>
              <a:buFontTx/>
              <a:buNone/>
            </a:pPr>
            <a:r>
              <a:rPr lang="en-US" sz="1400" b="1" dirty="0" smtClean="0">
                <a:solidFill>
                  <a:schemeClr val="bg1"/>
                </a:solidFill>
              </a:rPr>
              <a:t>SBM</a:t>
            </a:r>
          </a:p>
          <a:p>
            <a:pPr>
              <a:buFontTx/>
              <a:buNone/>
            </a:pPr>
            <a:endParaRPr lang="en-US" sz="1400" dirty="0" smtClean="0">
              <a:solidFill>
                <a:schemeClr val="bg1"/>
              </a:solidFill>
            </a:endParaRPr>
          </a:p>
          <a:p>
            <a:pPr>
              <a:buFontTx/>
              <a:buNone/>
            </a:pPr>
            <a:r>
              <a:rPr lang="en-US" sz="1400" dirty="0" smtClean="0">
                <a:solidFill>
                  <a:schemeClr val="bg1"/>
                </a:solidFill>
              </a:rPr>
              <a:t>15% equities</a:t>
            </a:r>
          </a:p>
          <a:p>
            <a:r>
              <a:rPr lang="en-US" sz="1400" dirty="0" smtClean="0">
                <a:solidFill>
                  <a:schemeClr val="bg1"/>
                </a:solidFill>
              </a:rPr>
              <a:t>5% </a:t>
            </a:r>
            <a:r>
              <a:rPr lang="en-US" sz="1400" dirty="0">
                <a:solidFill>
                  <a:schemeClr val="bg1"/>
                </a:solidFill>
              </a:rPr>
              <a:t>Private </a:t>
            </a:r>
            <a:r>
              <a:rPr lang="en-US" sz="1400" dirty="0" smtClean="0">
                <a:solidFill>
                  <a:schemeClr val="bg1"/>
                </a:solidFill>
              </a:rPr>
              <a:t>Equity</a:t>
            </a:r>
          </a:p>
          <a:p>
            <a:r>
              <a:rPr lang="en-US" sz="1400" dirty="0" smtClean="0">
                <a:solidFill>
                  <a:schemeClr val="bg1"/>
                </a:solidFill>
              </a:rPr>
              <a:t>5% Listed Real Estate</a:t>
            </a:r>
          </a:p>
          <a:p>
            <a:r>
              <a:rPr lang="en-US" sz="1400" dirty="0" smtClean="0">
                <a:solidFill>
                  <a:schemeClr val="bg1"/>
                </a:solidFill>
              </a:rPr>
              <a:t>5% Private Real Estate</a:t>
            </a:r>
            <a:endParaRPr lang="en-US" sz="1400" dirty="0">
              <a:solidFill>
                <a:schemeClr val="bg1"/>
              </a:solidFill>
            </a:endParaRPr>
          </a:p>
          <a:p>
            <a:pPr>
              <a:buFontTx/>
              <a:buNone/>
            </a:pPr>
            <a:r>
              <a:rPr lang="en-US" sz="1400" dirty="0" smtClean="0">
                <a:solidFill>
                  <a:schemeClr val="bg1"/>
                </a:solidFill>
              </a:rPr>
              <a:t>5% Commodities</a:t>
            </a:r>
          </a:p>
          <a:p>
            <a:r>
              <a:rPr lang="en-US" sz="1400" dirty="0" smtClean="0">
                <a:solidFill>
                  <a:schemeClr val="bg1"/>
                </a:solidFill>
              </a:rPr>
              <a:t>45% </a:t>
            </a:r>
            <a:r>
              <a:rPr lang="en-US" sz="1400" dirty="0">
                <a:solidFill>
                  <a:schemeClr val="bg1"/>
                </a:solidFill>
              </a:rPr>
              <a:t>Government </a:t>
            </a:r>
            <a:r>
              <a:rPr lang="en-US" sz="1400" dirty="0" smtClean="0">
                <a:solidFill>
                  <a:schemeClr val="bg1"/>
                </a:solidFill>
              </a:rPr>
              <a:t>Bonds</a:t>
            </a:r>
            <a:endParaRPr lang="en-US" sz="1400" dirty="0">
              <a:solidFill>
                <a:schemeClr val="bg1"/>
              </a:solidFill>
            </a:endParaRPr>
          </a:p>
          <a:p>
            <a:r>
              <a:rPr lang="en-US" sz="1400" dirty="0">
                <a:solidFill>
                  <a:schemeClr val="bg1"/>
                </a:solidFill>
              </a:rPr>
              <a:t>10% Credits</a:t>
            </a:r>
          </a:p>
          <a:p>
            <a:pPr>
              <a:buFontTx/>
              <a:buNone/>
            </a:pPr>
            <a:r>
              <a:rPr lang="en-US" sz="1400" dirty="0" smtClean="0">
                <a:solidFill>
                  <a:schemeClr val="bg1"/>
                </a:solidFill>
              </a:rPr>
              <a:t>5% High Yield</a:t>
            </a:r>
          </a:p>
          <a:p>
            <a:pPr>
              <a:buFontTx/>
              <a:buNone/>
            </a:pPr>
            <a:r>
              <a:rPr lang="en-US" sz="1400" dirty="0" smtClean="0">
                <a:solidFill>
                  <a:schemeClr val="bg1"/>
                </a:solidFill>
              </a:rPr>
              <a:t>5% Local </a:t>
            </a:r>
            <a:r>
              <a:rPr lang="en-US" sz="1400" dirty="0" err="1" smtClean="0">
                <a:solidFill>
                  <a:schemeClr val="bg1"/>
                </a:solidFill>
              </a:rPr>
              <a:t>Ccy</a:t>
            </a:r>
            <a:r>
              <a:rPr lang="en-US" sz="1400" dirty="0" smtClean="0">
                <a:solidFill>
                  <a:schemeClr val="bg1"/>
                </a:solidFill>
              </a:rPr>
              <a:t> Bonds</a:t>
            </a:r>
          </a:p>
          <a:p>
            <a:pPr>
              <a:buFontTx/>
              <a:buNone/>
            </a:pPr>
            <a:endParaRPr lang="en-US" sz="1400" dirty="0">
              <a:solidFill>
                <a:schemeClr val="bg1"/>
              </a:solidFill>
            </a:endParaRPr>
          </a:p>
          <a:p>
            <a:pPr>
              <a:buFontTx/>
              <a:buNone/>
            </a:pPr>
            <a:r>
              <a:rPr lang="en-US" sz="1400" dirty="0" smtClean="0">
                <a:solidFill>
                  <a:schemeClr val="bg1"/>
                </a:solidFill>
              </a:rPr>
              <a:t>70% Currency hedge</a:t>
            </a:r>
          </a:p>
        </p:txBody>
      </p:sp>
      <p:sp>
        <p:nvSpPr>
          <p:cNvPr id="6" name="Tekstvak 10"/>
          <p:cNvSpPr txBox="1">
            <a:spLocks noChangeArrowheads="1"/>
          </p:cNvSpPr>
          <p:nvPr/>
        </p:nvSpPr>
        <p:spPr bwMode="auto">
          <a:xfrm>
            <a:off x="11023600" y="3265083"/>
            <a:ext cx="2438400" cy="3108543"/>
          </a:xfrm>
          <a:prstGeom prst="rect">
            <a:avLst/>
          </a:prstGeom>
          <a:solidFill>
            <a:schemeClr val="accent1"/>
          </a:solidFill>
          <a:ln w="9525">
            <a:noFill/>
            <a:miter lim="800000"/>
            <a:headEnd/>
            <a:tailEnd/>
          </a:ln>
        </p:spPr>
        <p:txBody>
          <a:bodyPr wrap="square">
            <a:spAutoFit/>
          </a:bodyPr>
          <a:lstStyle/>
          <a:p>
            <a:pPr>
              <a:buFontTx/>
              <a:buNone/>
            </a:pPr>
            <a:endParaRPr lang="en-US" sz="1400" dirty="0">
              <a:solidFill>
                <a:schemeClr val="bg1"/>
              </a:solidFill>
            </a:endParaRPr>
          </a:p>
          <a:p>
            <a:pPr>
              <a:buFontTx/>
              <a:buNone/>
            </a:pPr>
            <a:r>
              <a:rPr lang="en-US" sz="1400" b="1" dirty="0" smtClean="0">
                <a:solidFill>
                  <a:schemeClr val="bg1"/>
                </a:solidFill>
              </a:rPr>
              <a:t>Implementation</a:t>
            </a:r>
            <a:endParaRPr lang="en-US" sz="1400" b="1" dirty="0">
              <a:solidFill>
                <a:schemeClr val="bg1"/>
              </a:solidFill>
            </a:endParaRPr>
          </a:p>
          <a:p>
            <a:pPr>
              <a:buFontTx/>
              <a:buNone/>
            </a:pPr>
            <a:endParaRPr lang="en-US" sz="1400" dirty="0">
              <a:solidFill>
                <a:schemeClr val="bg1"/>
              </a:solidFill>
            </a:endParaRPr>
          </a:p>
          <a:p>
            <a:pPr>
              <a:buFontTx/>
              <a:buNone/>
            </a:pPr>
            <a:r>
              <a:rPr lang="en-US" sz="1400" dirty="0">
                <a:solidFill>
                  <a:schemeClr val="bg1"/>
                </a:solidFill>
              </a:rPr>
              <a:t>3.000 </a:t>
            </a:r>
            <a:r>
              <a:rPr lang="en-US" sz="1400" dirty="0" smtClean="0">
                <a:solidFill>
                  <a:schemeClr val="bg1"/>
                </a:solidFill>
              </a:rPr>
              <a:t>stocks</a:t>
            </a:r>
            <a:endParaRPr lang="en-US" sz="1400" dirty="0">
              <a:solidFill>
                <a:schemeClr val="bg1"/>
              </a:solidFill>
            </a:endParaRPr>
          </a:p>
          <a:p>
            <a:pPr>
              <a:buFontTx/>
              <a:buNone/>
            </a:pPr>
            <a:r>
              <a:rPr lang="en-US" sz="1400" dirty="0">
                <a:solidFill>
                  <a:schemeClr val="bg1"/>
                </a:solidFill>
              </a:rPr>
              <a:t>500 </a:t>
            </a:r>
            <a:r>
              <a:rPr lang="en-US" sz="1400" dirty="0" smtClean="0">
                <a:solidFill>
                  <a:schemeClr val="bg1"/>
                </a:solidFill>
              </a:rPr>
              <a:t>bonds</a:t>
            </a:r>
            <a:endParaRPr lang="en-US" sz="1400" dirty="0">
              <a:solidFill>
                <a:schemeClr val="bg1"/>
              </a:solidFill>
            </a:endParaRPr>
          </a:p>
          <a:p>
            <a:pPr>
              <a:buFontTx/>
              <a:buNone/>
            </a:pPr>
            <a:r>
              <a:rPr lang="en-US" sz="1400" dirty="0">
                <a:solidFill>
                  <a:schemeClr val="bg1"/>
                </a:solidFill>
              </a:rPr>
              <a:t>20 </a:t>
            </a:r>
            <a:r>
              <a:rPr lang="en-US" sz="1400" dirty="0" smtClean="0">
                <a:solidFill>
                  <a:schemeClr val="bg1"/>
                </a:solidFill>
              </a:rPr>
              <a:t>commodity futures</a:t>
            </a:r>
          </a:p>
          <a:p>
            <a:pPr>
              <a:buFontTx/>
              <a:buNone/>
            </a:pPr>
            <a:r>
              <a:rPr lang="en-US" sz="1400" dirty="0" smtClean="0">
                <a:solidFill>
                  <a:schemeClr val="bg1"/>
                </a:solidFill>
              </a:rPr>
              <a:t>Asset swaps</a:t>
            </a:r>
          </a:p>
          <a:p>
            <a:pPr>
              <a:buFontTx/>
              <a:buNone/>
            </a:pPr>
            <a:r>
              <a:rPr lang="en-US" sz="1400" dirty="0" smtClean="0">
                <a:solidFill>
                  <a:schemeClr val="bg1"/>
                </a:solidFill>
              </a:rPr>
              <a:t>Interest Rate Swaps</a:t>
            </a:r>
            <a:endParaRPr lang="en-US" sz="1400" dirty="0">
              <a:solidFill>
                <a:schemeClr val="bg1"/>
              </a:solidFill>
            </a:endParaRPr>
          </a:p>
          <a:p>
            <a:pPr>
              <a:buFontTx/>
              <a:buNone/>
            </a:pPr>
            <a:r>
              <a:rPr lang="en-US" sz="1400" dirty="0" smtClean="0">
                <a:solidFill>
                  <a:schemeClr val="bg1"/>
                </a:solidFill>
              </a:rPr>
              <a:t>Cross currency swaps</a:t>
            </a:r>
            <a:endParaRPr lang="en-US" sz="1400" dirty="0">
              <a:solidFill>
                <a:schemeClr val="bg1"/>
              </a:solidFill>
            </a:endParaRPr>
          </a:p>
          <a:p>
            <a:pPr>
              <a:buFontTx/>
              <a:buNone/>
            </a:pPr>
            <a:r>
              <a:rPr lang="en-US" sz="1400" dirty="0">
                <a:solidFill>
                  <a:schemeClr val="bg1"/>
                </a:solidFill>
              </a:rPr>
              <a:t>Etc</a:t>
            </a:r>
            <a:r>
              <a:rPr lang="en-US" sz="1400" dirty="0" smtClean="0">
                <a:solidFill>
                  <a:schemeClr val="bg1"/>
                </a:solidFill>
              </a:rPr>
              <a:t>.</a:t>
            </a:r>
          </a:p>
          <a:p>
            <a:pPr>
              <a:buFontTx/>
              <a:buNone/>
            </a:pPr>
            <a:endParaRPr lang="en-US" sz="1400" dirty="0" smtClean="0">
              <a:solidFill>
                <a:schemeClr val="bg1"/>
              </a:solidFill>
            </a:endParaRPr>
          </a:p>
          <a:p>
            <a:pPr>
              <a:buFontTx/>
              <a:buNone/>
            </a:pPr>
            <a:endParaRPr lang="en-US" sz="1400" dirty="0">
              <a:solidFill>
                <a:schemeClr val="bg1"/>
              </a:solidFill>
            </a:endParaRPr>
          </a:p>
          <a:p>
            <a:pPr>
              <a:buFontTx/>
              <a:buNone/>
            </a:pPr>
            <a:endParaRPr lang="en-US" sz="1400" dirty="0">
              <a:solidFill>
                <a:schemeClr val="bg1"/>
              </a:solidFill>
            </a:endParaRPr>
          </a:p>
          <a:p>
            <a:pPr>
              <a:buFontTx/>
              <a:buNone/>
            </a:pPr>
            <a:endParaRPr lang="nl-NL" sz="1400" dirty="0">
              <a:solidFill>
                <a:schemeClr val="bg1"/>
              </a:solidFill>
            </a:endParaRPr>
          </a:p>
        </p:txBody>
      </p:sp>
      <p:sp>
        <p:nvSpPr>
          <p:cNvPr id="7" name="Tekstvak 11"/>
          <p:cNvSpPr txBox="1">
            <a:spLocks noChangeArrowheads="1"/>
          </p:cNvSpPr>
          <p:nvPr/>
        </p:nvSpPr>
        <p:spPr bwMode="auto">
          <a:xfrm>
            <a:off x="1879600" y="3265083"/>
            <a:ext cx="1736725" cy="3139321"/>
          </a:xfrm>
          <a:prstGeom prst="rect">
            <a:avLst/>
          </a:prstGeom>
          <a:solidFill>
            <a:schemeClr val="accent1"/>
          </a:solidFill>
          <a:ln w="9525">
            <a:noFill/>
            <a:miter lim="800000"/>
            <a:headEnd/>
            <a:tailEnd/>
          </a:ln>
        </p:spPr>
        <p:txBody>
          <a:bodyPr wrap="square">
            <a:spAutoFit/>
          </a:bodyPr>
          <a:lstStyle/>
          <a:p>
            <a:pPr>
              <a:buFontTx/>
              <a:buNone/>
            </a:pPr>
            <a:endParaRPr lang="en-US" sz="1400" dirty="0">
              <a:solidFill>
                <a:schemeClr val="bg1">
                  <a:lumMod val="95000"/>
                </a:schemeClr>
              </a:solidFill>
            </a:endParaRPr>
          </a:p>
          <a:p>
            <a:pPr>
              <a:buFontTx/>
              <a:buNone/>
            </a:pPr>
            <a:r>
              <a:rPr lang="en-US" sz="1400" b="1" dirty="0" smtClean="0">
                <a:solidFill>
                  <a:schemeClr val="bg1"/>
                </a:solidFill>
              </a:rPr>
              <a:t>Pension liabilities</a:t>
            </a:r>
            <a:endParaRPr lang="en-US" sz="1400" b="1" dirty="0">
              <a:solidFill>
                <a:schemeClr val="bg1"/>
              </a:solidFill>
            </a:endParaRPr>
          </a:p>
          <a:p>
            <a:pPr>
              <a:buFontTx/>
              <a:buNone/>
            </a:pPr>
            <a:endParaRPr lang="en-US" sz="1400" dirty="0">
              <a:solidFill>
                <a:schemeClr val="bg1"/>
              </a:solidFill>
            </a:endParaRPr>
          </a:p>
          <a:p>
            <a:pPr>
              <a:buFontTx/>
              <a:buNone/>
            </a:pPr>
            <a:r>
              <a:rPr lang="en-US" sz="1400" dirty="0">
                <a:solidFill>
                  <a:schemeClr val="bg1"/>
                </a:solidFill>
              </a:rPr>
              <a:t>100% </a:t>
            </a:r>
            <a:r>
              <a:rPr lang="en-US" sz="1400" dirty="0" smtClean="0">
                <a:solidFill>
                  <a:schemeClr val="bg1"/>
                </a:solidFill>
              </a:rPr>
              <a:t>nominal discounted</a:t>
            </a:r>
          </a:p>
          <a:p>
            <a:pPr>
              <a:buFontTx/>
              <a:buNone/>
            </a:pPr>
            <a:endParaRPr lang="en-US" sz="1600" dirty="0"/>
          </a:p>
          <a:p>
            <a:pPr>
              <a:buFontTx/>
              <a:buNone/>
            </a:pPr>
            <a:endParaRPr lang="en-US" sz="1400" dirty="0"/>
          </a:p>
          <a:p>
            <a:pPr>
              <a:buFontTx/>
              <a:buNone/>
            </a:pPr>
            <a:endParaRPr lang="en-US" sz="1400" dirty="0" smtClean="0"/>
          </a:p>
          <a:p>
            <a:pPr>
              <a:buFontTx/>
              <a:buNone/>
            </a:pPr>
            <a:endParaRPr lang="en-US" sz="1400" dirty="0"/>
          </a:p>
          <a:p>
            <a:pPr>
              <a:buFontTx/>
              <a:buNone/>
            </a:pPr>
            <a:endParaRPr lang="en-US" sz="1400" dirty="0" smtClean="0"/>
          </a:p>
          <a:p>
            <a:pPr>
              <a:buFontTx/>
              <a:buNone/>
            </a:pPr>
            <a:endParaRPr lang="en-US" sz="1400" dirty="0"/>
          </a:p>
          <a:p>
            <a:pPr>
              <a:buFontTx/>
              <a:buNone/>
            </a:pPr>
            <a:endParaRPr lang="en-US" sz="1400" dirty="0"/>
          </a:p>
          <a:p>
            <a:pPr>
              <a:buFontTx/>
              <a:buNone/>
            </a:pPr>
            <a:endParaRPr lang="nl-NL" sz="1400" dirty="0"/>
          </a:p>
        </p:txBody>
      </p:sp>
      <p:cxnSp>
        <p:nvCxnSpPr>
          <p:cNvPr id="8" name="Rechte verbindingslijn met pijl 13"/>
          <p:cNvCxnSpPr>
            <a:cxnSpLocks noChangeShapeType="1"/>
          </p:cNvCxnSpPr>
          <p:nvPr/>
        </p:nvCxnSpPr>
        <p:spPr bwMode="auto">
          <a:xfrm>
            <a:off x="3826576" y="4085393"/>
            <a:ext cx="360363" cy="1588"/>
          </a:xfrm>
          <a:prstGeom prst="straightConnector1">
            <a:avLst/>
          </a:prstGeom>
          <a:noFill/>
          <a:ln w="38100" algn="ctr">
            <a:solidFill>
              <a:schemeClr val="tx1"/>
            </a:solidFill>
            <a:round/>
            <a:headEnd/>
            <a:tailEnd type="arrow" w="med" len="med"/>
          </a:ln>
        </p:spPr>
      </p:cxnSp>
      <p:cxnSp>
        <p:nvCxnSpPr>
          <p:cNvPr id="9" name="Rechte verbindingslijn met pijl 14"/>
          <p:cNvCxnSpPr>
            <a:cxnSpLocks noChangeShapeType="1"/>
          </p:cNvCxnSpPr>
          <p:nvPr/>
        </p:nvCxnSpPr>
        <p:spPr bwMode="auto">
          <a:xfrm>
            <a:off x="6734174" y="5728493"/>
            <a:ext cx="358775" cy="1587"/>
          </a:xfrm>
          <a:prstGeom prst="straightConnector1">
            <a:avLst/>
          </a:prstGeom>
          <a:noFill/>
          <a:ln w="38100" algn="ctr">
            <a:solidFill>
              <a:schemeClr val="tx1"/>
            </a:solidFill>
            <a:round/>
            <a:headEnd/>
            <a:tailEnd type="arrow" w="med" len="med"/>
          </a:ln>
        </p:spPr>
      </p:cxnSp>
      <p:cxnSp>
        <p:nvCxnSpPr>
          <p:cNvPr id="10" name="Rechte verbindingslijn met pijl 15"/>
          <p:cNvCxnSpPr>
            <a:cxnSpLocks noChangeShapeType="1"/>
          </p:cNvCxnSpPr>
          <p:nvPr/>
        </p:nvCxnSpPr>
        <p:spPr bwMode="auto">
          <a:xfrm>
            <a:off x="3826575" y="5725319"/>
            <a:ext cx="360363" cy="1587"/>
          </a:xfrm>
          <a:prstGeom prst="straightConnector1">
            <a:avLst/>
          </a:prstGeom>
          <a:noFill/>
          <a:ln w="38100" algn="ctr">
            <a:solidFill>
              <a:schemeClr val="tx1"/>
            </a:solidFill>
            <a:round/>
            <a:headEnd/>
            <a:tailEnd type="arrow" w="med" len="med"/>
          </a:ln>
        </p:spPr>
      </p:cxnSp>
      <p:cxnSp>
        <p:nvCxnSpPr>
          <p:cNvPr id="11" name="Rechte verbindingslijn met pijl 16"/>
          <p:cNvCxnSpPr>
            <a:cxnSpLocks noChangeShapeType="1"/>
          </p:cNvCxnSpPr>
          <p:nvPr/>
        </p:nvCxnSpPr>
        <p:spPr bwMode="auto">
          <a:xfrm>
            <a:off x="10383856" y="5726906"/>
            <a:ext cx="360362" cy="1587"/>
          </a:xfrm>
          <a:prstGeom prst="straightConnector1">
            <a:avLst/>
          </a:prstGeom>
          <a:noFill/>
          <a:ln w="38100" algn="ctr">
            <a:solidFill>
              <a:schemeClr val="tx1"/>
            </a:solidFill>
            <a:round/>
            <a:headEnd/>
            <a:tailEnd type="arrow" w="med" len="med"/>
          </a:ln>
        </p:spPr>
      </p:cxnSp>
      <p:cxnSp>
        <p:nvCxnSpPr>
          <p:cNvPr id="12" name="Rechte verbindingslijn met pijl 17"/>
          <p:cNvCxnSpPr>
            <a:cxnSpLocks noChangeShapeType="1"/>
          </p:cNvCxnSpPr>
          <p:nvPr/>
        </p:nvCxnSpPr>
        <p:spPr bwMode="auto">
          <a:xfrm>
            <a:off x="10383856" y="4086981"/>
            <a:ext cx="360362" cy="1588"/>
          </a:xfrm>
          <a:prstGeom prst="straightConnector1">
            <a:avLst/>
          </a:prstGeom>
          <a:noFill/>
          <a:ln w="38100" algn="ctr">
            <a:solidFill>
              <a:schemeClr val="tx1"/>
            </a:solidFill>
            <a:round/>
            <a:headEnd/>
            <a:tailEnd type="arrow" w="med" len="med"/>
          </a:ln>
        </p:spPr>
      </p:cxnSp>
      <p:cxnSp>
        <p:nvCxnSpPr>
          <p:cNvPr id="13" name="Rechte verbindingslijn met pijl 18"/>
          <p:cNvCxnSpPr>
            <a:cxnSpLocks noChangeShapeType="1"/>
          </p:cNvCxnSpPr>
          <p:nvPr/>
        </p:nvCxnSpPr>
        <p:spPr bwMode="auto">
          <a:xfrm>
            <a:off x="6734173" y="4054752"/>
            <a:ext cx="358775" cy="1588"/>
          </a:xfrm>
          <a:prstGeom prst="straightConnector1">
            <a:avLst/>
          </a:prstGeom>
          <a:noFill/>
          <a:ln w="38100" algn="ctr">
            <a:solidFill>
              <a:schemeClr val="tx1"/>
            </a:solidFill>
            <a:round/>
            <a:headEnd/>
            <a:tailEnd type="arrow" w="med" len="med"/>
          </a:ln>
        </p:spPr>
      </p:cxnSp>
      <p:sp>
        <p:nvSpPr>
          <p:cNvPr id="14" name="Tekstvak 8"/>
          <p:cNvSpPr txBox="1">
            <a:spLocks noChangeArrowheads="1"/>
          </p:cNvSpPr>
          <p:nvPr/>
        </p:nvSpPr>
        <p:spPr bwMode="auto">
          <a:xfrm>
            <a:off x="4394200" y="3277394"/>
            <a:ext cx="2001837" cy="3108543"/>
          </a:xfrm>
          <a:prstGeom prst="rect">
            <a:avLst/>
          </a:prstGeom>
          <a:solidFill>
            <a:schemeClr val="accent1"/>
          </a:solidFill>
          <a:ln w="9525">
            <a:noFill/>
            <a:miter lim="800000"/>
            <a:headEnd/>
            <a:tailEnd/>
          </a:ln>
        </p:spPr>
        <p:txBody>
          <a:bodyPr wrap="square">
            <a:spAutoFit/>
          </a:bodyPr>
          <a:lstStyle/>
          <a:p>
            <a:pPr>
              <a:buFontTx/>
              <a:buNone/>
            </a:pPr>
            <a:endParaRPr lang="en-US" sz="1400" dirty="0">
              <a:solidFill>
                <a:schemeClr val="bg1"/>
              </a:solidFill>
            </a:endParaRPr>
          </a:p>
          <a:p>
            <a:pPr>
              <a:buFontTx/>
              <a:buNone/>
            </a:pPr>
            <a:r>
              <a:rPr lang="en-US" sz="1400" b="1" dirty="0" smtClean="0">
                <a:solidFill>
                  <a:schemeClr val="bg1"/>
                </a:solidFill>
              </a:rPr>
              <a:t>ALM</a:t>
            </a:r>
            <a:endParaRPr lang="en-US" sz="1400" b="1" dirty="0">
              <a:solidFill>
                <a:schemeClr val="bg1"/>
              </a:solidFill>
            </a:endParaRPr>
          </a:p>
          <a:p>
            <a:pPr>
              <a:buFontTx/>
              <a:buNone/>
            </a:pPr>
            <a:endParaRPr lang="en-US" sz="1400" dirty="0">
              <a:solidFill>
                <a:schemeClr val="bg1"/>
              </a:solidFill>
            </a:endParaRPr>
          </a:p>
          <a:p>
            <a:pPr>
              <a:buFontTx/>
              <a:buNone/>
            </a:pPr>
            <a:r>
              <a:rPr lang="en-US" sz="1400" dirty="0" smtClean="0">
                <a:solidFill>
                  <a:schemeClr val="bg1"/>
                </a:solidFill>
              </a:rPr>
              <a:t>30% equities</a:t>
            </a:r>
          </a:p>
          <a:p>
            <a:pPr>
              <a:buNone/>
            </a:pPr>
            <a:r>
              <a:rPr lang="en-US" sz="1400" dirty="0" smtClean="0">
                <a:solidFill>
                  <a:schemeClr val="bg1"/>
                </a:solidFill>
              </a:rPr>
              <a:t>5% commodities</a:t>
            </a:r>
          </a:p>
          <a:p>
            <a:pPr>
              <a:buFontTx/>
              <a:buNone/>
            </a:pPr>
            <a:r>
              <a:rPr lang="en-US" sz="1400" dirty="0" smtClean="0">
                <a:solidFill>
                  <a:schemeClr val="bg1"/>
                </a:solidFill>
              </a:rPr>
              <a:t>65% fixed income</a:t>
            </a:r>
            <a:endParaRPr lang="en-US" sz="1400" dirty="0">
              <a:solidFill>
                <a:schemeClr val="bg1"/>
              </a:solidFill>
            </a:endParaRPr>
          </a:p>
          <a:p>
            <a:pPr>
              <a:buFontTx/>
              <a:buNone/>
            </a:pPr>
            <a:endParaRPr lang="en-US" sz="1400" dirty="0">
              <a:solidFill>
                <a:schemeClr val="bg1"/>
              </a:solidFill>
            </a:endParaRPr>
          </a:p>
          <a:p>
            <a:pPr>
              <a:buFontTx/>
              <a:buNone/>
            </a:pPr>
            <a:r>
              <a:rPr lang="en-US" sz="1400" dirty="0">
                <a:solidFill>
                  <a:schemeClr val="bg1"/>
                </a:solidFill>
              </a:rPr>
              <a:t>5</a:t>
            </a:r>
            <a:r>
              <a:rPr lang="en-US" sz="1400" dirty="0" smtClean="0">
                <a:solidFill>
                  <a:schemeClr val="bg1"/>
                </a:solidFill>
              </a:rPr>
              <a:t>0</a:t>
            </a:r>
            <a:r>
              <a:rPr lang="en-US" sz="1400" dirty="0" smtClean="0">
                <a:solidFill>
                  <a:schemeClr val="bg1"/>
                </a:solidFill>
              </a:rPr>
              <a:t>% interest rate hedge</a:t>
            </a:r>
          </a:p>
          <a:p>
            <a:pPr>
              <a:buFontTx/>
              <a:buNone/>
            </a:pPr>
            <a:endParaRPr lang="en-US" sz="1400" dirty="0"/>
          </a:p>
          <a:p>
            <a:pPr>
              <a:buFontTx/>
              <a:buNone/>
            </a:pPr>
            <a:endParaRPr lang="en-US" sz="1400" dirty="0" smtClean="0"/>
          </a:p>
          <a:p>
            <a:pPr>
              <a:buFontTx/>
              <a:buNone/>
            </a:pPr>
            <a:endParaRPr lang="en-US" sz="1400" dirty="0"/>
          </a:p>
          <a:p>
            <a:pPr>
              <a:buFontTx/>
              <a:buNone/>
            </a:pPr>
            <a:endParaRPr lang="en-US" sz="1400" dirty="0"/>
          </a:p>
          <a:p>
            <a:pPr>
              <a:buFontTx/>
              <a:buNone/>
            </a:pPr>
            <a:endParaRPr lang="nl-NL" sz="1400" dirty="0"/>
          </a:p>
        </p:txBody>
      </p:sp>
    </p:spTree>
    <p:extLst>
      <p:ext uri="{BB962C8B-B14F-4D97-AF65-F5344CB8AC3E}">
        <p14:creationId xmlns:p14="http://schemas.microsoft.com/office/powerpoint/2010/main" val="3240107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Balance sheet risk monitoring</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7</a:t>
            </a:fld>
            <a:endParaRPr lang="nl-NL"/>
          </a:p>
        </p:txBody>
      </p:sp>
      <p:graphicFrame>
        <p:nvGraphicFramePr>
          <p:cNvPr id="5" name="Group 541"/>
          <p:cNvGraphicFramePr>
            <a:graphicFrameLocks noGrp="1"/>
          </p:cNvGraphicFramePr>
          <p:nvPr>
            <p:extLst>
              <p:ext uri="{D42A27DB-BD31-4B8C-83A1-F6EECF244321}">
                <p14:modId xmlns:p14="http://schemas.microsoft.com/office/powerpoint/2010/main" val="3068487508"/>
              </p:ext>
            </p:extLst>
          </p:nvPr>
        </p:nvGraphicFramePr>
        <p:xfrm>
          <a:off x="2184400" y="2515394"/>
          <a:ext cx="9296399" cy="4495803"/>
        </p:xfrm>
        <a:graphic>
          <a:graphicData uri="http://schemas.openxmlformats.org/drawingml/2006/table">
            <a:tbl>
              <a:tblPr/>
              <a:tblGrid>
                <a:gridCol w="3014753"/>
                <a:gridCol w="1506973"/>
                <a:gridCol w="1508471"/>
                <a:gridCol w="1674644"/>
                <a:gridCol w="1591558"/>
              </a:tblGrid>
              <a:tr h="307206">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rgbClr val="FFFFFF"/>
                          </a:solidFill>
                          <a:effectLst/>
                          <a:latin typeface="Arial" charset="0"/>
                          <a:ea typeface="Times New Roman" pitchFamily="18" charset="0"/>
                          <a:cs typeface="Arial" charset="0"/>
                        </a:rPr>
                        <a:t>Investment </a:t>
                      </a:r>
                      <a:r>
                        <a:rPr kumimoji="0" lang="nl-NL" sz="1200" b="1" i="0" u="none" strike="noStrike" cap="none" normalizeH="0" baseline="0" dirty="0" err="1" smtClean="0">
                          <a:ln>
                            <a:noFill/>
                          </a:ln>
                          <a:solidFill>
                            <a:srgbClr val="FFFFFF"/>
                          </a:solidFill>
                          <a:effectLst/>
                          <a:latin typeface="Arial" charset="0"/>
                          <a:ea typeface="Times New Roman" pitchFamily="18" charset="0"/>
                          <a:cs typeface="Arial" charset="0"/>
                        </a:rPr>
                        <a:t>Process</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rowSpan="2"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rgbClr val="FFFFFF"/>
                          </a:solidFill>
                          <a:effectLst/>
                          <a:latin typeface="Arial" charset="0"/>
                          <a:ea typeface="Times New Roman" pitchFamily="18" charset="0"/>
                          <a:cs typeface="Arial" charset="0"/>
                        </a:rPr>
                        <a:t>Risk </a:t>
                      </a:r>
                      <a:r>
                        <a:rPr kumimoji="0" lang="nl-NL" sz="1200" b="1" i="0" u="none" strike="noStrike" cap="none" normalizeH="0" baseline="0" dirty="0" err="1" smtClean="0">
                          <a:ln>
                            <a:noFill/>
                          </a:ln>
                          <a:solidFill>
                            <a:srgbClr val="FFFFFF"/>
                          </a:solidFill>
                          <a:effectLst/>
                          <a:latin typeface="Arial" charset="0"/>
                          <a:ea typeface="Times New Roman" pitchFamily="18" charset="0"/>
                          <a:cs typeface="Arial" charset="0"/>
                        </a:rPr>
                        <a:t>Measurement</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rowSpan="2" hMerge="1">
                  <a:txBody>
                    <a:bodyPr/>
                    <a:lstStyle/>
                    <a:p>
                      <a:endParaRPr lang="nl-NL"/>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rgbClr val="FFFFFF"/>
                          </a:solidFill>
                          <a:effectLst/>
                          <a:latin typeface="Arial" charset="0"/>
                          <a:ea typeface="Times New Roman" pitchFamily="18" charset="0"/>
                          <a:cs typeface="Arial" charset="0"/>
                        </a:rPr>
                        <a:t>Stress </a:t>
                      </a:r>
                      <a:r>
                        <a:rPr kumimoji="0" lang="nl-NL" sz="1200" b="1" i="0" u="none" strike="noStrike" cap="none" normalizeH="0" baseline="0" dirty="0" err="1" smtClean="0">
                          <a:ln>
                            <a:noFill/>
                          </a:ln>
                          <a:solidFill>
                            <a:srgbClr val="FFFFFF"/>
                          </a:solidFill>
                          <a:effectLst/>
                          <a:latin typeface="Arial" charset="0"/>
                          <a:ea typeface="Times New Roman" pitchFamily="18" charset="0"/>
                          <a:cs typeface="Arial" charset="0"/>
                        </a:rPr>
                        <a:t>scenarios</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hMerge="1">
                  <a:txBody>
                    <a:bodyPr/>
                    <a:lstStyle/>
                    <a:p>
                      <a:endParaRPr lang="nl-NL"/>
                    </a:p>
                  </a:txBody>
                  <a:tcPr/>
                </a:tc>
              </a:tr>
              <a:tr h="536898">
                <a:tc vMerge="1">
                  <a:txBody>
                    <a:bodyPr/>
                    <a:lstStyle/>
                    <a:p>
                      <a:endParaRPr lang="nl-NL"/>
                    </a:p>
                  </a:txBody>
                  <a:tcPr/>
                </a:tc>
                <a:tc gridSpan="2" vMerge="1">
                  <a:txBody>
                    <a:bodyPr/>
                    <a:lstStyle/>
                    <a:p>
                      <a:endParaRPr lang="nl-NL"/>
                    </a:p>
                  </a:txBody>
                  <a:tcPr/>
                </a:tc>
                <a:tc hMerge="1" vMerge="1">
                  <a:txBody>
                    <a:bodyPr/>
                    <a:lstStyle/>
                    <a:p>
                      <a:endParaRPr lang="nl-NL"/>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FFFFFF"/>
                          </a:solidFill>
                          <a:effectLst/>
                          <a:latin typeface="Arial" charset="0"/>
                          <a:ea typeface="Times New Roman" pitchFamily="18" charset="0"/>
                          <a:cs typeface="Arial" charset="0"/>
                        </a:rPr>
                        <a:t>Black  </a:t>
                      </a:r>
                      <a:r>
                        <a:rPr kumimoji="0" lang="nl-NL" sz="1200" b="0" i="0" u="none" strike="noStrike" cap="none" normalizeH="0" baseline="0" dirty="0" err="1" smtClean="0">
                          <a:ln>
                            <a:noFill/>
                          </a:ln>
                          <a:solidFill>
                            <a:srgbClr val="FFFFFF"/>
                          </a:solidFill>
                          <a:effectLst/>
                          <a:latin typeface="Arial" charset="0"/>
                          <a:ea typeface="Times New Roman" pitchFamily="18" charset="0"/>
                          <a:cs typeface="Arial" charset="0"/>
                        </a:rPr>
                        <a:t>Monday</a:t>
                      </a:r>
                      <a:r>
                        <a:rPr kumimoji="0" lang="nl-NL" sz="1200" b="0" i="0" u="none" strike="noStrike" cap="none" normalizeH="0" baseline="0" dirty="0" smtClean="0">
                          <a:ln>
                            <a:noFill/>
                          </a:ln>
                          <a:solidFill>
                            <a:srgbClr val="FFFFFF"/>
                          </a:solidFill>
                          <a:effectLst/>
                          <a:latin typeface="Arial" charset="0"/>
                          <a:ea typeface="Times New Roman" pitchFamily="18" charset="0"/>
                          <a:cs typeface="Arial" charset="0"/>
                        </a:rPr>
                        <a:t> 1987</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FFFFFF"/>
                          </a:solidFill>
                          <a:effectLst/>
                          <a:latin typeface="Arial" charset="0"/>
                          <a:ea typeface="Times New Roman" pitchFamily="18" charset="0"/>
                          <a:cs typeface="Arial" charset="0"/>
                        </a:rPr>
                        <a:t>Credit crisis 2008</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5529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chemeClr val="bg1"/>
                          </a:solidFill>
                          <a:effectLst/>
                          <a:latin typeface="Arial" charset="0"/>
                          <a:ea typeface="Times New Roman" pitchFamily="18" charset="0"/>
                          <a:cs typeface="Arial" charset="0"/>
                        </a:rPr>
                        <a:t>Balance sheet risk</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0229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err="1" smtClean="0">
                          <a:ln>
                            <a:noFill/>
                          </a:ln>
                          <a:solidFill>
                            <a:srgbClr val="FFFFFF"/>
                          </a:solidFill>
                          <a:effectLst/>
                          <a:latin typeface="Arial" charset="0"/>
                        </a:rPr>
                        <a:t>SaR</a:t>
                      </a:r>
                      <a:r>
                        <a:rPr kumimoji="0" lang="nl-NL" sz="1200" b="1" i="0" u="none" strike="noStrike" cap="none" normalizeH="0" baseline="0" dirty="0" smtClean="0">
                          <a:ln>
                            <a:noFill/>
                          </a:ln>
                          <a:solidFill>
                            <a:srgbClr val="FFFFFF"/>
                          </a:solidFill>
                          <a:effectLst/>
                          <a:latin typeface="Arial" charset="0"/>
                        </a:rPr>
                        <a:t> / </a:t>
                      </a:r>
                      <a:r>
                        <a:rPr kumimoji="0" lang="nl-NL" sz="1200" b="1" i="0" u="none" strike="noStrike" cap="none" normalizeH="0" baseline="0" dirty="0" err="1" smtClean="0">
                          <a:ln>
                            <a:noFill/>
                          </a:ln>
                          <a:solidFill>
                            <a:srgbClr val="FFFFFF"/>
                          </a:solidFill>
                          <a:effectLst/>
                          <a:latin typeface="Arial" charset="0"/>
                        </a:rPr>
                        <a:t>CRaR</a:t>
                      </a:r>
                      <a:endParaRPr kumimoji="0" lang="nl-NL" sz="1200" b="1" i="0" u="none" strike="noStrike" cap="none" normalizeH="0" baseline="0" dirty="0" smtClean="0">
                        <a:ln>
                          <a:noFill/>
                        </a:ln>
                        <a:solidFill>
                          <a:srgbClr val="FFFFFF"/>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1 month</a:t>
                      </a:r>
                      <a:endParaRPr kumimoji="0" lang="en-US" sz="1200" b="1" i="0" u="none" strike="noStrike" cap="none" normalizeH="0" baseline="0" dirty="0" smtClean="0">
                        <a:ln>
                          <a:noFill/>
                        </a:ln>
                        <a:solidFill>
                          <a:srgbClr val="0F1177"/>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0229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rgbClr val="FFFFFF"/>
                          </a:solidFill>
                          <a:effectLst/>
                          <a:latin typeface="Arial" charset="0"/>
                        </a:rPr>
                        <a:t>CR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1 year</a:t>
                      </a:r>
                      <a:endParaRPr kumimoji="0" lang="en-US" sz="1200" b="1" i="0" u="none" strike="noStrike" cap="none" normalizeH="0" baseline="0" dirty="0" smtClean="0">
                        <a:ln>
                          <a:noFill/>
                        </a:ln>
                        <a:solidFill>
                          <a:srgbClr val="0F1177"/>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02293"/>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200" b="1" i="0" u="none" strike="noStrike" cap="none" normalizeH="0" baseline="0" smtClean="0">
                        <a:ln>
                          <a:noFill/>
                        </a:ln>
                        <a:solidFill>
                          <a:srgbClr val="0F1177"/>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02293"/>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200" b="1" i="0" u="none" strike="noStrike" cap="none" normalizeH="0" baseline="0" dirty="0" smtClean="0">
                        <a:ln>
                          <a:noFill/>
                        </a:ln>
                        <a:solidFill>
                          <a:srgbClr val="0F1177"/>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02293"/>
                    </a:solidFill>
                  </a:tcPr>
                </a:tc>
              </a:tr>
              <a:tr h="392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rgbClr val="0F1177"/>
                          </a:solidFill>
                          <a:effectLst/>
                          <a:latin typeface="Arial" charset="0"/>
                          <a:ea typeface="Times New Roman" pitchFamily="18" charset="0"/>
                          <a:cs typeface="Arial" charset="0"/>
                        </a:rPr>
                        <a:t>Pension Reserve vs. ALM</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7.0 </a:t>
                      </a:r>
                      <a:r>
                        <a:rPr kumimoji="0" lang="nl-NL" sz="1200" b="0" i="0" u="none" strike="noStrike" cap="none" normalizeH="0" baseline="0" dirty="0" err="1" smtClean="0">
                          <a:ln>
                            <a:noFill/>
                          </a:ln>
                          <a:solidFill>
                            <a:srgbClr val="0F1177"/>
                          </a:solidFill>
                          <a:effectLst/>
                          <a:latin typeface="Arial" charset="0"/>
                          <a:ea typeface="Times New Roman" pitchFamily="18" charset="0"/>
                          <a:cs typeface="Arial" charset="0"/>
                        </a:rPr>
                        <a:t>mln</a:t>
                      </a: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 /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46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rgbClr val="0F1177"/>
                          </a:solidFill>
                          <a:effectLst/>
                          <a:latin typeface="Arial" charset="0"/>
                          <a:ea typeface="Times New Roman" pitchFamily="18" charset="0"/>
                          <a:cs typeface="Arial" charset="0"/>
                        </a:rPr>
                        <a:t>Pension Reserve  vs. SBM</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9.9 </a:t>
                      </a:r>
                      <a:r>
                        <a:rPr kumimoji="0" lang="nl-NL" sz="1200" b="0" i="0" u="none" strike="noStrike" cap="none" normalizeH="0" baseline="0" dirty="0" err="1" smtClean="0">
                          <a:ln>
                            <a:noFill/>
                          </a:ln>
                          <a:solidFill>
                            <a:srgbClr val="0F1177"/>
                          </a:solidFill>
                          <a:effectLst/>
                          <a:latin typeface="Arial" charset="0"/>
                          <a:ea typeface="Times New Roman" pitchFamily="18" charset="0"/>
                          <a:cs typeface="Arial" charset="0"/>
                        </a:rPr>
                        <a:t>mln</a:t>
                      </a: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 /  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11.7%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 -8.5%</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rgbClr val="0F1177"/>
                          </a:solidFill>
                          <a:effectLst/>
                          <a:latin typeface="Arial" charset="0"/>
                          <a:ea typeface="Times New Roman" pitchFamily="18" charset="0"/>
                          <a:cs typeface="Arial" charset="0"/>
                        </a:rPr>
                        <a:t>Pension Reserve  vs. </a:t>
                      </a:r>
                      <a:r>
                        <a:rPr kumimoji="0" lang="nl-NL" sz="1200" b="1" i="0" u="none" strike="noStrike" cap="none" normalizeH="0" baseline="0" dirty="0" err="1" smtClean="0">
                          <a:ln>
                            <a:noFill/>
                          </a:ln>
                          <a:solidFill>
                            <a:srgbClr val="0F1177"/>
                          </a:solidFill>
                          <a:effectLst/>
                          <a:latin typeface="Arial" charset="0"/>
                          <a:ea typeface="Times New Roman" pitchFamily="18" charset="0"/>
                          <a:cs typeface="Arial" charset="0"/>
                        </a:rPr>
                        <a:t>Implementation</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9.6 </a:t>
                      </a:r>
                      <a:r>
                        <a:rPr kumimoji="0" lang="nl-NL" sz="1200" b="0" i="0" u="none" strike="noStrike" cap="none" normalizeH="0" baseline="0" dirty="0" err="1" smtClean="0">
                          <a:ln>
                            <a:noFill/>
                          </a:ln>
                          <a:solidFill>
                            <a:srgbClr val="0F1177"/>
                          </a:solidFill>
                          <a:effectLst/>
                          <a:latin typeface="Arial" charset="0"/>
                          <a:ea typeface="Times New Roman" pitchFamily="18" charset="0"/>
                          <a:cs typeface="Arial" charset="0"/>
                        </a:rPr>
                        <a:t>mln</a:t>
                      </a: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 /  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11.3%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-8.3%</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0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err="1" smtClean="0">
                          <a:ln>
                            <a:noFill/>
                          </a:ln>
                          <a:solidFill>
                            <a:schemeClr val="bg1"/>
                          </a:solidFill>
                          <a:effectLst/>
                          <a:latin typeface="Arial" charset="0"/>
                          <a:ea typeface="Times New Roman" pitchFamily="18" charset="0"/>
                          <a:cs typeface="Arial" charset="0"/>
                        </a:rPr>
                        <a:t>Allocation</a:t>
                      </a:r>
                      <a:r>
                        <a:rPr kumimoji="0" lang="nl-NL" sz="1200" b="1" i="0" u="none" strike="noStrike" cap="none" normalizeH="0" baseline="0" dirty="0" smtClean="0">
                          <a:ln>
                            <a:noFill/>
                          </a:ln>
                          <a:solidFill>
                            <a:schemeClr val="bg1"/>
                          </a:solidFill>
                          <a:effectLst/>
                          <a:latin typeface="Arial" charset="0"/>
                          <a:ea typeface="Times New Roman" pitchFamily="18" charset="0"/>
                          <a:cs typeface="Arial" charset="0"/>
                        </a:rPr>
                        <a:t> risk</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err="1" smtClean="0">
                          <a:ln>
                            <a:noFill/>
                          </a:ln>
                          <a:solidFill>
                            <a:schemeClr val="bg1"/>
                          </a:solidFill>
                          <a:effectLst/>
                          <a:latin typeface="Arial" charset="0"/>
                          <a:ea typeface="Times New Roman" pitchFamily="18" charset="0"/>
                          <a:cs typeface="Arial" charset="0"/>
                        </a:rPr>
                        <a:t>RVaR</a:t>
                      </a:r>
                      <a:r>
                        <a:rPr kumimoji="0" lang="nl-NL" sz="1200" b="1" i="0" u="none" strike="noStrike" cap="none" normalizeH="0" baseline="0" dirty="0" smtClean="0">
                          <a:ln>
                            <a:noFill/>
                          </a:ln>
                          <a:solidFill>
                            <a:schemeClr val="bg1"/>
                          </a:solidFill>
                          <a:effectLst/>
                          <a:latin typeface="Arial" charset="0"/>
                          <a:ea typeface="Times New Roman" pitchFamily="18" charset="0"/>
                          <a:cs typeface="Arial" charset="0"/>
                        </a:rPr>
                        <a:t> / 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err="1" smtClean="0">
                          <a:ln>
                            <a:noFill/>
                          </a:ln>
                          <a:solidFill>
                            <a:schemeClr val="bg1"/>
                          </a:solidFill>
                          <a:effectLst/>
                          <a:latin typeface="Arial" charset="0"/>
                          <a:ea typeface="Times New Roman" pitchFamily="18" charset="0"/>
                          <a:cs typeface="Arial" charset="0"/>
                        </a:rPr>
                        <a:t>Tracking</a:t>
                      </a:r>
                      <a:r>
                        <a:rPr kumimoji="0" lang="nl-NL" sz="1200" b="1" i="0"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nl-NL" sz="1200" b="1" i="0" u="none" strike="noStrike" cap="none" normalizeH="0" baseline="0" dirty="0" err="1" smtClean="0">
                          <a:ln>
                            <a:noFill/>
                          </a:ln>
                          <a:solidFill>
                            <a:schemeClr val="bg1"/>
                          </a:solidFill>
                          <a:effectLst/>
                          <a:latin typeface="Arial" charset="0"/>
                          <a:ea typeface="Times New Roman" pitchFamily="18" charset="0"/>
                          <a:cs typeface="Arial" charset="0"/>
                        </a:rPr>
                        <a:t>error</a:t>
                      </a:r>
                      <a:endParaRPr kumimoji="0" lang="nl-NL" sz="1200" b="1" i="0" u="none" strike="noStrike" cap="none" normalizeH="0" baseline="0" dirty="0" smtClean="0">
                        <a:ln>
                          <a:noFill/>
                        </a:ln>
                        <a:solidFill>
                          <a:schemeClr val="bg1"/>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nl-NL" sz="1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nl-NL" sz="1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r>
              <a:tr h="392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rgbClr val="0F1177"/>
                          </a:solidFill>
                          <a:effectLst/>
                          <a:latin typeface="Arial" charset="0"/>
                          <a:ea typeface="Times New Roman" pitchFamily="18" charset="0"/>
                          <a:cs typeface="Arial" charset="0"/>
                        </a:rPr>
                        <a:t>ALM vs. SBM</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6.9 </a:t>
                      </a:r>
                      <a:r>
                        <a:rPr kumimoji="0" lang="nl-NL" sz="1200" b="0" i="0" u="none" strike="noStrike" cap="none" normalizeH="0" baseline="0" dirty="0" err="1" smtClean="0">
                          <a:ln>
                            <a:noFill/>
                          </a:ln>
                          <a:solidFill>
                            <a:srgbClr val="0F1177"/>
                          </a:solidFill>
                          <a:effectLst/>
                          <a:latin typeface="Arial" charset="0"/>
                          <a:ea typeface="Times New Roman" pitchFamily="18" charset="0"/>
                          <a:cs typeface="Arial" charset="0"/>
                        </a:rPr>
                        <a:t>mln</a:t>
                      </a: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 / 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F1177"/>
                          </a:solidFill>
                          <a:effectLst/>
                          <a:latin typeface="Arial" charset="0"/>
                          <a:ea typeface="Times New Roman" pitchFamily="18" charset="0"/>
                          <a:cs typeface="Arial" charset="0"/>
                        </a:rPr>
                        <a:t>4.2%</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rgbClr val="0F1177"/>
                          </a:solidFill>
                          <a:effectLst/>
                          <a:latin typeface="Arial" charset="0"/>
                          <a:ea typeface="Times New Roman" pitchFamily="18" charset="0"/>
                          <a:cs typeface="Arial" charset="0"/>
                        </a:rPr>
                        <a:t>ALM vs. </a:t>
                      </a:r>
                      <a:r>
                        <a:rPr kumimoji="0" lang="nl-NL" sz="1200" b="1" i="0" u="none" strike="noStrike" cap="none" normalizeH="0" baseline="0" dirty="0" err="1" smtClean="0">
                          <a:ln>
                            <a:noFill/>
                          </a:ln>
                          <a:solidFill>
                            <a:srgbClr val="0F1177"/>
                          </a:solidFill>
                          <a:effectLst/>
                          <a:latin typeface="Arial" charset="0"/>
                          <a:ea typeface="Times New Roman" pitchFamily="18" charset="0"/>
                          <a:cs typeface="Arial" charset="0"/>
                        </a:rPr>
                        <a:t>Implementation</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6.6 </a:t>
                      </a:r>
                      <a:r>
                        <a:rPr kumimoji="0" lang="nl-NL" sz="1200" b="0" i="0" u="none" strike="noStrike" cap="none" normalizeH="0" baseline="0" dirty="0" err="1" smtClean="0">
                          <a:ln>
                            <a:noFill/>
                          </a:ln>
                          <a:solidFill>
                            <a:srgbClr val="0F1177"/>
                          </a:solidFill>
                          <a:effectLst/>
                          <a:latin typeface="Arial" charset="0"/>
                          <a:ea typeface="Times New Roman" pitchFamily="18" charset="0"/>
                          <a:cs typeface="Arial" charset="0"/>
                        </a:rPr>
                        <a:t>mln</a:t>
                      </a: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 / 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F1177"/>
                          </a:solidFill>
                          <a:effectLst/>
                          <a:latin typeface="Arial" charset="0"/>
                          <a:ea typeface="Times New Roman" pitchFamily="18" charset="0"/>
                          <a:cs typeface="Arial" charset="0"/>
                        </a:rPr>
                        <a:t>4.2%</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-4.9%</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smtClean="0">
                          <a:ln>
                            <a:noFill/>
                          </a:ln>
                          <a:solidFill>
                            <a:schemeClr val="bg1"/>
                          </a:solidFill>
                          <a:effectLst/>
                          <a:latin typeface="Arial" charset="0"/>
                          <a:ea typeface="Times New Roman" pitchFamily="18" charset="0"/>
                          <a:cs typeface="Arial" charset="0"/>
                        </a:rPr>
                        <a:t> </a:t>
                      </a:r>
                      <a:r>
                        <a:rPr kumimoji="0" lang="nl-NL" sz="1200" b="1" i="0" u="none" strike="noStrike" cap="none" normalizeH="0" baseline="0" dirty="0" err="1" smtClean="0">
                          <a:ln>
                            <a:noFill/>
                          </a:ln>
                          <a:solidFill>
                            <a:schemeClr val="bg1"/>
                          </a:solidFill>
                          <a:effectLst/>
                          <a:latin typeface="Arial" charset="0"/>
                          <a:ea typeface="Times New Roman" pitchFamily="18" charset="0"/>
                          <a:cs typeface="Arial" charset="0"/>
                        </a:rPr>
                        <a:t>Implementation</a:t>
                      </a:r>
                      <a:r>
                        <a:rPr kumimoji="0" lang="nl-NL" sz="1200" b="1" i="0" u="none" strike="noStrike" cap="none" normalizeH="0" baseline="0" dirty="0" smtClean="0">
                          <a:ln>
                            <a:noFill/>
                          </a:ln>
                          <a:solidFill>
                            <a:schemeClr val="bg1"/>
                          </a:solidFill>
                          <a:effectLst/>
                          <a:latin typeface="Arial" charset="0"/>
                          <a:ea typeface="Times New Roman" pitchFamily="18" charset="0"/>
                          <a:cs typeface="Arial" charset="0"/>
                        </a:rPr>
                        <a:t> risk</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l-NL" sz="1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nl-NL" sz="1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nl-NL" sz="12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80"/>
                    </a:solidFill>
                  </a:tcPr>
                </a:tc>
              </a:tr>
              <a:tr h="3928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1200" b="1" i="0" u="none" strike="noStrike" cap="none" normalizeH="0" baseline="0" dirty="0" err="1" smtClean="0">
                          <a:ln>
                            <a:noFill/>
                          </a:ln>
                          <a:solidFill>
                            <a:srgbClr val="0F1177"/>
                          </a:solidFill>
                          <a:effectLst/>
                          <a:latin typeface="Arial" charset="0"/>
                          <a:ea typeface="Times New Roman" pitchFamily="18" charset="0"/>
                          <a:cs typeface="Arial" charset="0"/>
                        </a:rPr>
                        <a:t>Implementation</a:t>
                      </a:r>
                      <a:r>
                        <a:rPr kumimoji="0" lang="nl-NL" sz="1200" b="1" i="0" u="none" strike="noStrike" cap="none" normalizeH="0" baseline="0" dirty="0" smtClean="0">
                          <a:ln>
                            <a:noFill/>
                          </a:ln>
                          <a:solidFill>
                            <a:srgbClr val="0F1177"/>
                          </a:solidFill>
                          <a:effectLst/>
                          <a:latin typeface="Arial" charset="0"/>
                          <a:ea typeface="Times New Roman" pitchFamily="18" charset="0"/>
                          <a:cs typeface="Arial" charset="0"/>
                        </a:rPr>
                        <a:t> risk (liquid </a:t>
                      </a:r>
                      <a:r>
                        <a:rPr kumimoji="0" lang="nl-NL" sz="1200" b="1" i="0" u="none" strike="noStrike" cap="none" normalizeH="0" baseline="0" dirty="0" err="1" smtClean="0">
                          <a:ln>
                            <a:noFill/>
                          </a:ln>
                          <a:solidFill>
                            <a:srgbClr val="0F1177"/>
                          </a:solidFill>
                          <a:effectLst/>
                          <a:latin typeface="Arial" charset="0"/>
                          <a:ea typeface="Times New Roman" pitchFamily="18" charset="0"/>
                          <a:cs typeface="Arial" charset="0"/>
                        </a:rPr>
                        <a:t>assets</a:t>
                      </a:r>
                      <a:r>
                        <a:rPr kumimoji="0" lang="nl-NL" sz="1200" b="1" i="0" u="none" strike="noStrike" cap="none" normalizeH="0" baseline="0" dirty="0" smtClean="0">
                          <a:ln>
                            <a:noFill/>
                          </a:ln>
                          <a:solidFill>
                            <a:srgbClr val="0F1177"/>
                          </a:solidFill>
                          <a:effectLst/>
                          <a:latin typeface="Arial" charset="0"/>
                          <a:ea typeface="Times New Roman" pitchFamily="18" charset="0"/>
                          <a:cs typeface="Arial" charset="0"/>
                        </a:rPr>
                        <a:t>)</a:t>
                      </a:r>
                      <a:endPar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0.5 </a:t>
                      </a:r>
                      <a:r>
                        <a:rPr kumimoji="0" lang="nl-NL" sz="1200" b="0" i="0" u="none" strike="noStrike" cap="none" normalizeH="0" baseline="0" dirty="0" err="1" smtClean="0">
                          <a:ln>
                            <a:noFill/>
                          </a:ln>
                          <a:solidFill>
                            <a:srgbClr val="0F1177"/>
                          </a:solidFill>
                          <a:effectLst/>
                          <a:latin typeface="Arial" charset="0"/>
                          <a:ea typeface="Times New Roman" pitchFamily="18" charset="0"/>
                          <a:cs typeface="Arial" charset="0"/>
                        </a:rPr>
                        <a:t>mln</a:t>
                      </a: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 / 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nl-NL" sz="1200" b="0" i="0" u="none" strike="noStrike" cap="none" normalizeH="0" baseline="0" dirty="0" smtClean="0">
                          <a:ln>
                            <a:noFill/>
                          </a:ln>
                          <a:solidFill>
                            <a:srgbClr val="0F1177"/>
                          </a:solidFill>
                          <a:effectLst/>
                          <a:latin typeface="Arial" charset="0"/>
                          <a:ea typeface="Times New Roman" pitchFamily="18" charset="0"/>
                          <a:cs typeface="Arial" charset="0"/>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4169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Coverage</a:t>
            </a:r>
            <a:r>
              <a:rPr lang="nl-NL" dirty="0" smtClean="0"/>
              <a:t> Ratio at Risk (</a:t>
            </a:r>
            <a:r>
              <a:rPr lang="nl-NL" dirty="0" err="1" smtClean="0"/>
              <a:t>CRaR</a:t>
            </a:r>
            <a:r>
              <a:rPr lang="nl-NL" dirty="0" smtClean="0"/>
              <a:t>)</a:t>
            </a:r>
            <a:endParaRPr lang="nl-NL" dirty="0"/>
          </a:p>
        </p:txBody>
      </p:sp>
      <p:sp>
        <p:nvSpPr>
          <p:cNvPr id="4" name="Slide Number Placeholder 3"/>
          <p:cNvSpPr>
            <a:spLocks noGrp="1"/>
          </p:cNvSpPr>
          <p:nvPr>
            <p:ph type="sldNum" sz="quarter" idx="12"/>
          </p:nvPr>
        </p:nvSpPr>
        <p:spPr/>
        <p:txBody>
          <a:bodyPr/>
          <a:lstStyle/>
          <a:p>
            <a:fld id="{1336C48C-F87C-4E4B-81EF-5027B17D1F61}" type="slidenum">
              <a:rPr lang="nl-NL" smtClean="0"/>
              <a:pPr/>
              <a:t>8</a:t>
            </a:fld>
            <a:endParaRPr lang="nl-NL"/>
          </a:p>
        </p:txBody>
      </p:sp>
      <p:graphicFrame>
        <p:nvGraphicFramePr>
          <p:cNvPr id="5" name="Chart 4"/>
          <p:cNvGraphicFramePr>
            <a:graphicFrameLocks/>
          </p:cNvGraphicFramePr>
          <p:nvPr>
            <p:extLst>
              <p:ext uri="{D42A27DB-BD31-4B8C-83A1-F6EECF244321}">
                <p14:modId xmlns:p14="http://schemas.microsoft.com/office/powerpoint/2010/main" val="2824745254"/>
              </p:ext>
            </p:extLst>
          </p:nvPr>
        </p:nvGraphicFramePr>
        <p:xfrm>
          <a:off x="1955800" y="2591594"/>
          <a:ext cx="108966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0168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Monitoring </a:t>
            </a:r>
            <a:r>
              <a:rPr lang="nl-NL" dirty="0" err="1" smtClean="0"/>
              <a:t>liquidity</a:t>
            </a:r>
            <a:r>
              <a:rPr lang="nl-NL" dirty="0" smtClean="0"/>
              <a:t> </a:t>
            </a:r>
            <a:r>
              <a:rPr lang="nl-NL" dirty="0" err="1" smtClean="0"/>
              <a:t>and</a:t>
            </a:r>
            <a:r>
              <a:rPr lang="nl-NL" dirty="0" smtClean="0"/>
              <a:t> </a:t>
            </a:r>
            <a:r>
              <a:rPr lang="nl-NL" dirty="0" err="1" smtClean="0"/>
              <a:t>controllability</a:t>
            </a:r>
            <a:endParaRPr lang="nl-NL" dirty="0"/>
          </a:p>
        </p:txBody>
      </p:sp>
      <p:sp>
        <p:nvSpPr>
          <p:cNvPr id="4" name="Slide Number Placeholder 3"/>
          <p:cNvSpPr>
            <a:spLocks noGrp="1"/>
          </p:cNvSpPr>
          <p:nvPr>
            <p:ph type="sldNum" sz="quarter" idx="11"/>
          </p:nvPr>
        </p:nvSpPr>
        <p:spPr/>
        <p:txBody>
          <a:bodyPr/>
          <a:lstStyle/>
          <a:p>
            <a:pPr>
              <a:defRPr/>
            </a:pPr>
            <a:fld id="{CF63E305-B2F5-42BC-A543-A3F6A576E26B}" type="slidenum">
              <a:rPr lang="nl-NL" smtClean="0"/>
              <a:pPr>
                <a:defRPr/>
              </a:pPr>
              <a:t>9</a:t>
            </a:fld>
            <a:endParaRPr lang="nl-NL"/>
          </a:p>
        </p:txBody>
      </p:sp>
      <p:pic>
        <p:nvPicPr>
          <p:cNvPr id="25602" name="Picture 2"/>
          <p:cNvPicPr>
            <a:picLocks noChangeAspect="1" noChangeArrowheads="1"/>
          </p:cNvPicPr>
          <p:nvPr/>
        </p:nvPicPr>
        <p:blipFill>
          <a:blip r:embed="rId2" cstate="print"/>
          <a:srcRect/>
          <a:stretch>
            <a:fillRect/>
          </a:stretch>
        </p:blipFill>
        <p:spPr bwMode="auto">
          <a:xfrm>
            <a:off x="406400" y="1829118"/>
            <a:ext cx="15405020" cy="6605147"/>
          </a:xfrm>
          <a:prstGeom prst="rect">
            <a:avLst/>
          </a:prstGeom>
          <a:noFill/>
          <a:ln w="9525">
            <a:noFill/>
            <a:miter lim="800000"/>
            <a:headEnd/>
            <a:tailEnd/>
          </a:ln>
        </p:spPr>
      </p:pic>
    </p:spTree>
    <p:extLst>
      <p:ext uri="{BB962C8B-B14F-4D97-AF65-F5344CB8AC3E}">
        <p14:creationId xmlns:p14="http://schemas.microsoft.com/office/powerpoint/2010/main" val="107875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PGGM Algemeen breedbeeld met payoff - Office 2010">
  <a:themeElements>
    <a:clrScheme name="Kleurenschema PGGM Algemeen">
      <a:dk1>
        <a:srgbClr val="202293"/>
      </a:dk1>
      <a:lt1>
        <a:sysClr val="window" lastClr="FFFFFF"/>
      </a:lt1>
      <a:dk2>
        <a:srgbClr val="680098"/>
      </a:dk2>
      <a:lt2>
        <a:srgbClr val="CCC900"/>
      </a:lt2>
      <a:accent1>
        <a:srgbClr val="008747"/>
      </a:accent1>
      <a:accent2>
        <a:srgbClr val="202293"/>
      </a:accent2>
      <a:accent3>
        <a:srgbClr val="CCC900"/>
      </a:accent3>
      <a:accent4>
        <a:srgbClr val="E20084"/>
      </a:accent4>
      <a:accent5>
        <a:srgbClr val="FDBA14"/>
      </a:accent5>
      <a:accent6>
        <a:srgbClr val="00ACEC"/>
      </a:accent6>
      <a:hlink>
        <a:srgbClr val="F48E00"/>
      </a:hlink>
      <a:folHlink>
        <a:srgbClr val="680098"/>
      </a:folHlink>
    </a:clrScheme>
    <a:fontScheme name="Lettertype PGGM Zorg en Welzijn">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PGGM Algemeen breedbeeld met payoff - Office 2010</Template>
  <TotalTime>3198</TotalTime>
  <Words>2123</Words>
  <Application>Microsoft Office PowerPoint</Application>
  <PresentationFormat>Custom</PresentationFormat>
  <Paragraphs>697</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36" baseType="lpstr">
      <vt:lpstr>Presentatie PGGM Algemeen breedbeeld met payoff - Office 2010</vt:lpstr>
      <vt:lpstr>Vergelijking</vt:lpstr>
      <vt:lpstr>Equation</vt:lpstr>
      <vt:lpstr>Microsoft Equation 3.0</vt:lpstr>
      <vt:lpstr>Pension Fund Asset Risk Management</vt:lpstr>
      <vt:lpstr>Disclaimer</vt:lpstr>
      <vt:lpstr>Agenda</vt:lpstr>
      <vt:lpstr>Trends in pension fund asset risk management</vt:lpstr>
      <vt:lpstr>Balance sheet risk management</vt:lpstr>
      <vt:lpstr>Investment process</vt:lpstr>
      <vt:lpstr>Balance sheet risk monitoring</vt:lpstr>
      <vt:lpstr>Coverage Ratio at Risk (CRaR)</vt:lpstr>
      <vt:lpstr>Monitoring liquidity and controllability</vt:lpstr>
      <vt:lpstr>Asset risk measurement and attribution</vt:lpstr>
      <vt:lpstr>Popular asset risk measures</vt:lpstr>
      <vt:lpstr>Considerations</vt:lpstr>
      <vt:lpstr>Risk attribution</vt:lpstr>
      <vt:lpstr>PGGM example</vt:lpstr>
      <vt:lpstr>Classical risk attribution</vt:lpstr>
      <vt:lpstr>Incorporating allocation and selection effect in TE</vt:lpstr>
      <vt:lpstr>Incorporating allocation and selection effect in TE (2)</vt:lpstr>
      <vt:lpstr>Dynamic risk attribution</vt:lpstr>
      <vt:lpstr>Dynamic risk attribution (2)</vt:lpstr>
      <vt:lpstr>New method for dynamic risk attribution</vt:lpstr>
      <vt:lpstr>New method for dynamic risk attribution (2)</vt:lpstr>
      <vt:lpstr>New method for dynamic risk attribution (3)</vt:lpstr>
      <vt:lpstr>New method for dynamic risk attribution (4)</vt:lpstr>
      <vt:lpstr>Returns based risk measurement</vt:lpstr>
      <vt:lpstr>Stress testing</vt:lpstr>
      <vt:lpstr>Stress testing for asset managers</vt:lpstr>
      <vt:lpstr>The predictive stress test</vt:lpstr>
      <vt:lpstr>The predictive stress test</vt:lpstr>
      <vt:lpstr>Predictive stress test example</vt:lpstr>
      <vt:lpstr>Predictive stress test example (2)</vt:lpstr>
      <vt:lpstr>Predictive stress test example (3)</vt:lpstr>
      <vt:lpstr>AIFMD</vt:lpstr>
    </vt:vector>
  </TitlesOfParts>
  <Company>PGGM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Fund Asset Risk Management</dc:title>
  <dc:creator>grto</dc:creator>
  <dc:description>sjabloonversie 1.1 - 31 augustus 2012_x000d_
lay-out: Grafisch ontwerp PI&amp;Q B.V._x000d_
sjablonen: www.joulesunlimited.nl</dc:description>
  <cp:lastModifiedBy>grto</cp:lastModifiedBy>
  <cp:revision>62</cp:revision>
  <dcterms:created xsi:type="dcterms:W3CDTF">2013-10-28T10:47:41Z</dcterms:created>
  <dcterms:modified xsi:type="dcterms:W3CDTF">2013-11-01T15:45:02Z</dcterms:modified>
</cp:coreProperties>
</file>