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45" r:id="rId3"/>
    <p:sldId id="352" r:id="rId4"/>
    <p:sldId id="370" r:id="rId5"/>
    <p:sldId id="346" r:id="rId6"/>
    <p:sldId id="362" r:id="rId7"/>
    <p:sldId id="356" r:id="rId8"/>
    <p:sldId id="358" r:id="rId9"/>
    <p:sldId id="359" r:id="rId10"/>
    <p:sldId id="363" r:id="rId11"/>
    <p:sldId id="371" r:id="rId12"/>
    <p:sldId id="360" r:id="rId13"/>
    <p:sldId id="365" r:id="rId14"/>
    <p:sldId id="366" r:id="rId15"/>
    <p:sldId id="364" r:id="rId16"/>
    <p:sldId id="367" r:id="rId17"/>
    <p:sldId id="372" r:id="rId18"/>
    <p:sldId id="355" r:id="rId19"/>
    <p:sldId id="373" r:id="rId20"/>
    <p:sldId id="368" r:id="rId21"/>
  </p:sldIdLst>
  <p:sldSz cx="9144000" cy="6858000" type="screen4x3"/>
  <p:notesSz cx="6864350" cy="999648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1484" autoAdjust="0"/>
  </p:normalViewPr>
  <p:slideViewPr>
    <p:cSldViewPr>
      <p:cViewPr varScale="1">
        <p:scale>
          <a:sx n="103" d="100"/>
          <a:sy n="103" d="100"/>
        </p:scale>
        <p:origin x="852" y="102"/>
      </p:cViewPr>
      <p:guideLst>
        <p:guide orient="horz" pos="2160"/>
        <p:guide pos="2880"/>
        <p:guide orient="horz" pos="22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E27394-8FD3-4B94-A073-893223F06A74}" type="datetimeFigureOut">
              <a:rPr lang="nl-NL"/>
              <a:pPr>
                <a:defRPr/>
              </a:pPr>
              <a:t>4-11-2013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01AA79-2371-464B-BC05-CDB32CC0B5F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78630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E75637-AEF6-4BCB-9F55-810766610D41}" type="datetimeFigureOut">
              <a:rPr lang="nl-NL"/>
              <a:pPr>
                <a:defRPr/>
              </a:pPr>
              <a:t>4-11-2013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48213"/>
            <a:ext cx="5492750" cy="4498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A67722-6283-481D-A00E-394873D5E72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7084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86050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62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77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431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27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Market</a:t>
            </a:r>
            <a:r>
              <a:rPr lang="en-US" baseline="0" dirty="0" smtClean="0"/>
              <a:t> liquidity</a:t>
            </a:r>
          </a:p>
          <a:p>
            <a:r>
              <a:rPr lang="en-US" baseline="0" dirty="0" smtClean="0"/>
              <a:t>Forgotten/embedded options</a:t>
            </a:r>
          </a:p>
          <a:p>
            <a:r>
              <a:rPr lang="en-US" baseline="0" dirty="0" smtClean="0"/>
              <a:t>Hidden contractual </a:t>
            </a:r>
            <a:r>
              <a:rPr lang="en-US" baseline="0" dirty="0" err="1" smtClean="0"/>
              <a:t>optionalities</a:t>
            </a:r>
            <a:r>
              <a:rPr lang="en-US" baseline="0" dirty="0" smtClean="0"/>
              <a:t> (e.g. not all legal data is being captured by systems)</a:t>
            </a:r>
          </a:p>
          <a:p>
            <a:r>
              <a:rPr lang="en-US" baseline="0" dirty="0" smtClean="0"/>
              <a:t>Public pressure</a:t>
            </a:r>
          </a:p>
          <a:p>
            <a:r>
              <a:rPr lang="en-US" dirty="0" smtClean="0"/>
              <a:t>Market</a:t>
            </a:r>
            <a:r>
              <a:rPr lang="en-US" baseline="0" dirty="0" smtClean="0"/>
              <a:t> reaction after large event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Reaction is often it was a four, six or 12 sigma event, but actually the underlying dynamics is not captured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64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396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645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537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79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449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525963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32048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0" y="1412776"/>
            <a:ext cx="432048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432048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51520" y="2052538"/>
            <a:ext cx="4320480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572001" y="1412776"/>
            <a:ext cx="432048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572001" y="2052538"/>
            <a:ext cx="4320480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250825" y="188913"/>
            <a:ext cx="79216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250825" y="1412875"/>
            <a:ext cx="864235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</a:p>
        </p:txBody>
      </p:sp>
      <p:cxnSp>
        <p:nvCxnSpPr>
          <p:cNvPr id="10" name="Rechte verbindingslijn 9"/>
          <p:cNvCxnSpPr/>
          <p:nvPr userDrawn="1"/>
        </p:nvCxnSpPr>
        <p:spPr>
          <a:xfrm>
            <a:off x="-36513" y="6524625"/>
            <a:ext cx="918051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 userDrawn="1"/>
        </p:nvSpPr>
        <p:spPr>
          <a:xfrm>
            <a:off x="8040242" y="6524625"/>
            <a:ext cx="83388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latin typeface="+mn-lt"/>
                <a:cs typeface="+mn-cs"/>
              </a:rPr>
              <a:t>Slide: </a:t>
            </a:r>
            <a:fld id="{FF9BC69B-D695-4340-B885-A0BF47F482BA}" type="slidenum">
              <a:rPr lang="nl-NL" sz="14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nl-NL" sz="1400" dirty="0">
              <a:latin typeface="+mn-lt"/>
              <a:cs typeface="+mn-cs"/>
            </a:endParaRPr>
          </a:p>
        </p:txBody>
      </p:sp>
      <p:pic>
        <p:nvPicPr>
          <p:cNvPr id="13" name="Afbeelding 12" descr="CFI_merkteken_RGB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6843803" y="0"/>
            <a:ext cx="2300197" cy="1196752"/>
          </a:xfrm>
          <a:prstGeom prst="rect">
            <a:avLst/>
          </a:prstGeom>
        </p:spPr>
      </p:pic>
      <p:cxnSp>
        <p:nvCxnSpPr>
          <p:cNvPr id="9" name="Rechte verbindingslijn 8"/>
          <p:cNvCxnSpPr/>
          <p:nvPr userDrawn="1"/>
        </p:nvCxnSpPr>
        <p:spPr>
          <a:xfrm>
            <a:off x="0" y="1124744"/>
            <a:ext cx="914400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Webdings" pitchFamily="18" charset="2"/>
        <a:buChar char="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350696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sym typeface="Calibri" pitchFamily="34" charset="0"/>
              </a:rPr>
              <a:t>Stress tests </a:t>
            </a:r>
            <a:br>
              <a:rPr 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sym typeface="Calibri" pitchFamily="34" charset="0"/>
              </a:rPr>
            </a:br>
            <a:r>
              <a:rPr 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sym typeface="Calibri" pitchFamily="34" charset="0"/>
              </a:rPr>
              <a:t>A theoretical exercise or do they really work?</a:t>
            </a:r>
            <a:endParaRPr lang="nl-NL" sz="3200" dirty="0" smtClean="0">
              <a:effectLst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4797152"/>
            <a:ext cx="6400800" cy="1368152"/>
          </a:xfrm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/>
          <a:lstStyle/>
          <a:p>
            <a:pPr marL="0" indent="0" algn="r" eaLnBrk="1" hangingPunct="1">
              <a:spcBef>
                <a:spcPts val="688"/>
              </a:spcBef>
              <a:buClr>
                <a:srgbClr val="888888"/>
              </a:buClr>
              <a:buSzPct val="25000"/>
              <a:buFont typeface="Calibri" pitchFamily="34" charset="0"/>
              <a:buNone/>
              <a:defRPr/>
            </a:pPr>
            <a:r>
              <a:rPr lang="en-US" dirty="0" err="1" smtClean="0">
                <a:solidFill>
                  <a:srgbClr val="888888"/>
                </a:solidFill>
                <a:cs typeface="+mn-cs"/>
                <a:sym typeface="Calibri" pitchFamily="34" charset="0"/>
              </a:rPr>
              <a:t>TopQuants</a:t>
            </a:r>
            <a:r>
              <a:rPr lang="en-US" dirty="0" smtClean="0">
                <a:solidFill>
                  <a:srgbClr val="888888"/>
                </a:solidFill>
                <a:cs typeface="+mn-cs"/>
                <a:sym typeface="Calibri" pitchFamily="34" charset="0"/>
              </a:rPr>
              <a:t> Autumn Event 2013</a:t>
            </a:r>
          </a:p>
          <a:p>
            <a:pPr marL="0" indent="0" algn="r" eaLnBrk="1" hangingPunct="1">
              <a:spcBef>
                <a:spcPts val="688"/>
              </a:spcBef>
              <a:buClr>
                <a:srgbClr val="888888"/>
              </a:buClr>
              <a:buSzPct val="25000"/>
              <a:buFont typeface="Calibri" pitchFamily="34" charset="0"/>
              <a:buNone/>
              <a:defRPr/>
            </a:pPr>
            <a:r>
              <a:rPr lang="en-US" dirty="0" smtClean="0">
                <a:solidFill>
                  <a:srgbClr val="888888"/>
                </a:solidFill>
                <a:cs typeface="+mn-cs"/>
                <a:sym typeface="Calibri" pitchFamily="34" charset="0"/>
              </a:rPr>
              <a:t>By Robert Daniels</a:t>
            </a:r>
          </a:p>
          <a:p>
            <a:pPr marL="0" indent="0" algn="r" eaLnBrk="1" hangingPunct="1">
              <a:spcBef>
                <a:spcPts val="688"/>
              </a:spcBef>
              <a:buClr>
                <a:srgbClr val="888888"/>
              </a:buClr>
              <a:buSzPct val="25000"/>
              <a:buFont typeface="Calibri" pitchFamily="34" charset="0"/>
              <a:buNone/>
              <a:defRPr/>
            </a:pPr>
            <a:r>
              <a:rPr lang="en-US" dirty="0" smtClean="0">
                <a:solidFill>
                  <a:srgbClr val="888888"/>
                </a:solidFill>
                <a:cs typeface="+mn-cs"/>
                <a:sym typeface="Calibri" pitchFamily="34" charset="0"/>
              </a:rPr>
              <a:t>Partner at Capstone Financial Industry </a:t>
            </a:r>
            <a:endParaRPr lang="en-US" dirty="0" smtClean="0">
              <a:solidFill>
                <a:srgbClr val="888888"/>
              </a:solidFill>
              <a:cs typeface="+mn-cs"/>
              <a:sym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EBA stress test framework -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9" y="1340768"/>
            <a:ext cx="8460432" cy="2770990"/>
          </a:xfrm>
        </p:spPr>
        <p:txBody>
          <a:bodyPr>
            <a:noAutofit/>
          </a:bodyPr>
          <a:lstStyle/>
          <a:p>
            <a:pPr marL="0" indent="0">
              <a:buSzPct val="100000"/>
              <a:buNone/>
            </a:pPr>
            <a:r>
              <a:rPr lang="en-US" sz="1800" b="1" dirty="0" smtClean="0"/>
              <a:t>Regulator has a challenging task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Maintain level playing field while institutions use internal models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Different risks, portfolios and risks across institutions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0" indent="0">
              <a:buSzPct val="100000"/>
              <a:buNone/>
            </a:pPr>
            <a:r>
              <a:rPr lang="en-US" sz="1800" b="1" dirty="0"/>
              <a:t>Yet, to what extent is the framework credible?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Identifying and measuring vulnerabilities in the trading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Regulatory scenarios lead to model optimization and become “anticipated”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Taking into account the dynamics of financial markets and market behavior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Implicit introduction of a new minimum required solvency ratio (before stress)</a:t>
            </a:r>
            <a:endParaRPr lang="en-US" sz="1200" dirty="0"/>
          </a:p>
        </p:txBody>
      </p:sp>
      <p:cxnSp>
        <p:nvCxnSpPr>
          <p:cNvPr id="19" name="Straight Connector 2"/>
          <p:cNvCxnSpPr>
            <a:cxnSpLocks noChangeShapeType="1"/>
          </p:cNvCxnSpPr>
          <p:nvPr/>
        </p:nvCxnSpPr>
        <p:spPr bwMode="auto">
          <a:xfrm flipH="1">
            <a:off x="1770749" y="4221088"/>
            <a:ext cx="7938" cy="1800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" name="Straight Connector 4"/>
          <p:cNvCxnSpPr>
            <a:cxnSpLocks noChangeShapeType="1"/>
          </p:cNvCxnSpPr>
          <p:nvPr/>
        </p:nvCxnSpPr>
        <p:spPr bwMode="auto">
          <a:xfrm flipV="1">
            <a:off x="1778687" y="6021288"/>
            <a:ext cx="3055382" cy="7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" name="Straight Connector 8"/>
          <p:cNvCxnSpPr>
            <a:cxnSpLocks noChangeShapeType="1"/>
          </p:cNvCxnSpPr>
          <p:nvPr/>
        </p:nvCxnSpPr>
        <p:spPr bwMode="auto">
          <a:xfrm flipV="1">
            <a:off x="1778687" y="4481038"/>
            <a:ext cx="3055382" cy="3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" name="Straight Connector 12"/>
          <p:cNvCxnSpPr>
            <a:cxnSpLocks noChangeShapeType="1"/>
          </p:cNvCxnSpPr>
          <p:nvPr/>
        </p:nvCxnSpPr>
        <p:spPr bwMode="auto">
          <a:xfrm flipV="1">
            <a:off x="1750112" y="5052477"/>
            <a:ext cx="3083957" cy="16311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/>
          </a:ln>
        </p:spPr>
      </p:cxnSp>
      <p:sp>
        <p:nvSpPr>
          <p:cNvPr id="23" name="TextBox 13"/>
          <p:cNvSpPr txBox="1">
            <a:spLocks noChangeArrowheads="1"/>
          </p:cNvSpPr>
          <p:nvPr/>
        </p:nvSpPr>
        <p:spPr bwMode="auto">
          <a:xfrm>
            <a:off x="4499992" y="5041768"/>
            <a:ext cx="22849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FF0000"/>
                </a:solidFill>
              </a:rPr>
              <a:t>Stress </a:t>
            </a:r>
            <a:r>
              <a:rPr lang="en-US" sz="1400" dirty="0" smtClean="0">
                <a:solidFill>
                  <a:srgbClr val="FF0000"/>
                </a:solidFill>
              </a:rPr>
              <a:t>(core) tier </a:t>
            </a:r>
            <a:r>
              <a:rPr lang="en-US" sz="1400" dirty="0">
                <a:solidFill>
                  <a:srgbClr val="FF0000"/>
                </a:solidFill>
              </a:rPr>
              <a:t>1 limit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50112" y="6021288"/>
            <a:ext cx="1326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Before stress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979712" y="4581128"/>
            <a:ext cx="7200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306378" y="5013176"/>
            <a:ext cx="720080" cy="100811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131840" y="6002822"/>
            <a:ext cx="1193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After stress</a:t>
            </a:r>
            <a:endParaRPr lang="en-US" dirty="0"/>
          </a:p>
        </p:txBody>
      </p:sp>
      <p:sp>
        <p:nvSpPr>
          <p:cNvPr id="32" name="Right Brace 31"/>
          <p:cNvSpPr/>
          <p:nvPr/>
        </p:nvSpPr>
        <p:spPr>
          <a:xfrm>
            <a:off x="4932040" y="4473100"/>
            <a:ext cx="72008" cy="57937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060396" y="4604857"/>
            <a:ext cx="2589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Average impact stress tests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5060396" y="4275695"/>
            <a:ext cx="2927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New 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1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1" grpId="0"/>
      <p:bldP spid="27" grpId="0" animBg="1"/>
      <p:bldP spid="28" grpId="0" animBg="1"/>
      <p:bldP spid="29" grpId="0"/>
      <p:bldP spid="32" grpId="0" animBg="1"/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Stress tests - where do we stand?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Parameter, model and framework risks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Constructing firm-wide stress tests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Q&amp;A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Statements </a:t>
            </a:r>
            <a:r>
              <a:rPr lang="en-US" dirty="0"/>
              <a:t>(for discussion)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PIJL-RECHTS 3"/>
          <p:cNvSpPr/>
          <p:nvPr/>
        </p:nvSpPr>
        <p:spPr>
          <a:xfrm>
            <a:off x="251520" y="3132009"/>
            <a:ext cx="8280920" cy="647700"/>
          </a:xfrm>
          <a:prstGeom prst="rightArrow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013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Understand own balance sheet…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616" y="1412777"/>
            <a:ext cx="8051863" cy="43204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Take balance sheet, its dynamics and risk appetite as a starting point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2555776" y="2420888"/>
            <a:ext cx="4032448" cy="3528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55776" y="3573016"/>
            <a:ext cx="4032448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4" idx="2"/>
          </p:cNvCxnSpPr>
          <p:nvPr/>
        </p:nvCxnSpPr>
        <p:spPr>
          <a:xfrm flipH="1">
            <a:off x="4572000" y="3584781"/>
            <a:ext cx="8384" cy="236449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07804" y="2492896"/>
            <a:ext cx="1512168" cy="27699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Business/strategy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0" y="2492896"/>
            <a:ext cx="1872208" cy="76944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New Volume</a:t>
            </a:r>
          </a:p>
          <a:p>
            <a:r>
              <a:rPr lang="en-US" sz="1100" dirty="0" smtClean="0"/>
              <a:t>Renewals</a:t>
            </a:r>
          </a:p>
          <a:p>
            <a:r>
              <a:rPr lang="en-US" sz="1100" dirty="0" err="1" smtClean="0"/>
              <a:t>AuM</a:t>
            </a:r>
            <a:endParaRPr lang="en-US" sz="1100" dirty="0" smtClean="0"/>
          </a:p>
          <a:p>
            <a:r>
              <a:rPr lang="en-US" sz="1100" dirty="0" smtClean="0"/>
              <a:t>Margins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2807804" y="3717032"/>
            <a:ext cx="1512168" cy="27699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Profit &amp; Loss</a:t>
            </a:r>
            <a:endParaRPr 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807804" y="4130496"/>
            <a:ext cx="1512168" cy="93871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NII</a:t>
            </a:r>
          </a:p>
          <a:p>
            <a:r>
              <a:rPr lang="en-US" sz="1100" dirty="0" err="1" smtClean="0"/>
              <a:t>Commisions</a:t>
            </a:r>
            <a:endParaRPr lang="en-US" sz="1100" dirty="0" smtClean="0"/>
          </a:p>
          <a:p>
            <a:r>
              <a:rPr lang="en-US" sz="1100" dirty="0" smtClean="0"/>
              <a:t>Fees</a:t>
            </a:r>
          </a:p>
          <a:p>
            <a:r>
              <a:rPr lang="en-US" sz="1100" dirty="0" smtClean="0"/>
              <a:t>…</a:t>
            </a:r>
          </a:p>
          <a:p>
            <a:r>
              <a:rPr lang="en-US" sz="1100" dirty="0" smtClean="0"/>
              <a:t>….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4716016" y="3731028"/>
            <a:ext cx="1623508" cy="27699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Balance sheet</a:t>
            </a:r>
            <a:endParaRPr lang="en-US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716016" y="4130496"/>
            <a:ext cx="720080" cy="26161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Trading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4716016" y="4512254"/>
            <a:ext cx="720080" cy="26161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AFS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4130" y="4871371"/>
            <a:ext cx="720080" cy="34624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 smtClean="0"/>
              <a:t>Loans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4724130" y="5344820"/>
            <a:ext cx="720080" cy="26161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Other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5527770" y="4133606"/>
            <a:ext cx="808426" cy="34624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 smtClean="0"/>
              <a:t>Savings</a:t>
            </a:r>
            <a:endParaRPr lang="en-US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5527770" y="4553213"/>
            <a:ext cx="808426" cy="684803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dirty="0" smtClean="0"/>
              <a:t>Debt</a:t>
            </a:r>
          </a:p>
          <a:p>
            <a:pPr>
              <a:lnSpc>
                <a:spcPct val="150000"/>
              </a:lnSpc>
            </a:pPr>
            <a:endParaRPr lang="en-US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5527770" y="5344819"/>
            <a:ext cx="808426" cy="26161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Equity</a:t>
            </a:r>
            <a:endParaRPr lang="en-US" sz="1100" dirty="0"/>
          </a:p>
        </p:txBody>
      </p:sp>
      <p:sp>
        <p:nvSpPr>
          <p:cNvPr id="26" name="Line Callout 1 (Border and Accent Bar) 25"/>
          <p:cNvSpPr/>
          <p:nvPr/>
        </p:nvSpPr>
        <p:spPr>
          <a:xfrm>
            <a:off x="7020272" y="2481618"/>
            <a:ext cx="1872208" cy="515334"/>
          </a:xfrm>
          <a:prstGeom prst="accentBorderCallout1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Impact on volume and margin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Line Callout 1 (Border and Accent Bar) 26"/>
          <p:cNvSpPr/>
          <p:nvPr/>
        </p:nvSpPr>
        <p:spPr>
          <a:xfrm>
            <a:off x="7092280" y="3964521"/>
            <a:ext cx="1872208" cy="515334"/>
          </a:xfrm>
          <a:prstGeom prst="accentBorderCallout1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Impact on Liquidity profile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Line Callout 1 (Border and Accent Bar) 27"/>
          <p:cNvSpPr/>
          <p:nvPr/>
        </p:nvSpPr>
        <p:spPr>
          <a:xfrm>
            <a:off x="7092280" y="4895614"/>
            <a:ext cx="1872208" cy="515334"/>
          </a:xfrm>
          <a:prstGeom prst="accentBorderCallout1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Impact on Solvency position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Line Callout 1 (Border and Accent Bar) 28"/>
          <p:cNvSpPr/>
          <p:nvPr/>
        </p:nvSpPr>
        <p:spPr>
          <a:xfrm flipH="1">
            <a:off x="840617" y="3887117"/>
            <a:ext cx="1420178" cy="515334"/>
          </a:xfrm>
          <a:prstGeom prst="accentBorderCallout1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Impact on Income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8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Understand events that could trigger crisis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8594" y="3287990"/>
            <a:ext cx="2952328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Trigger event</a:t>
            </a:r>
            <a:endParaRPr lang="en-GB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9263" y="3663686"/>
            <a:ext cx="295232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For example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Oil crisis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Over-leveraging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War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Natural disaster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USD confidence crisis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496544" y="5190871"/>
            <a:ext cx="4392488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Economy (Macro)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6544" y="5514670"/>
            <a:ext cx="439248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GDP, Housing prices, unemployment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Producer / consumer confidence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(In)ability central banks / politicians to act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499992" y="3626544"/>
            <a:ext cx="4392488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Financial markets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88633" y="3962314"/>
            <a:ext cx="439248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Exchange and interest rates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Liquidity of markets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Counterparties in difficulty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Overall confidence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9992" y="1412776"/>
            <a:ext cx="4392488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Institution (Micro)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9992" y="1748546"/>
            <a:ext cx="4392488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Value of assets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Counterparties ability to pay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Collateral requirements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Revenues </a:t>
            </a:r>
            <a:r>
              <a:rPr lang="en-GB" sz="1400" dirty="0" smtClean="0"/>
              <a:t>decrease</a:t>
            </a:r>
            <a:endParaRPr lang="en-GB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Depositors reluctant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Hidden </a:t>
            </a:r>
            <a:r>
              <a:rPr lang="en-GB" sz="1400" dirty="0" err="1" smtClean="0"/>
              <a:t>optionalities</a:t>
            </a:r>
            <a:r>
              <a:rPr lang="en-GB" sz="1400" dirty="0" smtClean="0"/>
              <a:t> in contracts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Impact other parts balance sheet</a:t>
            </a:r>
            <a:endParaRPr lang="en-GB" sz="1400" dirty="0"/>
          </a:p>
        </p:txBody>
      </p:sp>
      <p:sp>
        <p:nvSpPr>
          <p:cNvPr id="12" name="Right Arrow 11"/>
          <p:cNvSpPr/>
          <p:nvPr/>
        </p:nvSpPr>
        <p:spPr bwMode="auto">
          <a:xfrm rot="19082505">
            <a:off x="3753100" y="2782838"/>
            <a:ext cx="504056" cy="2671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3732593" y="3848268"/>
            <a:ext cx="504056" cy="2671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1769264">
            <a:off x="3761512" y="4963136"/>
            <a:ext cx="504056" cy="2671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95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Construct multi-stage stress scenarios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7313" y="1866243"/>
            <a:ext cx="2376264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Trigger event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967782"/>
            <a:ext cx="2376264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Economy (Macro)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7313" y="2967849"/>
            <a:ext cx="2376264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Financial markets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09658" y="2967849"/>
            <a:ext cx="2341307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Institution (Micro)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Right Arrow 7"/>
          <p:cNvSpPr/>
          <p:nvPr/>
        </p:nvSpPr>
        <p:spPr bwMode="auto">
          <a:xfrm rot="5400000">
            <a:off x="4330424" y="2484118"/>
            <a:ext cx="504056" cy="2671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2433015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Direct impact</a:t>
            </a:r>
            <a:endParaRPr lang="en-GB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-252536" y="3666443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/>
              <a:t>2</a:t>
            </a:r>
            <a:r>
              <a:rPr lang="en-GB" sz="1600" baseline="30000" dirty="0" smtClean="0"/>
              <a:t>nd</a:t>
            </a:r>
            <a:r>
              <a:rPr lang="en-GB" sz="1600" dirty="0" smtClean="0"/>
              <a:t> order effects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902837" y="4242507"/>
            <a:ext cx="2376264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Economy (Macro)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80796" y="4242574"/>
            <a:ext cx="2376264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Financial markets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63141" y="4242574"/>
            <a:ext cx="2341307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Institution (Micro)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2339752" y="3505537"/>
            <a:ext cx="0" cy="5929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699792" y="3505537"/>
            <a:ext cx="1798940" cy="5929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699792" y="3505537"/>
            <a:ext cx="4680519" cy="5929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572000" y="3450419"/>
            <a:ext cx="0" cy="5929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7524328" y="3450419"/>
            <a:ext cx="0" cy="5929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668928" y="3505537"/>
            <a:ext cx="2711384" cy="5929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699792" y="3450419"/>
            <a:ext cx="4680519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4761346" y="3477978"/>
            <a:ext cx="2672448" cy="5378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2555776" y="3450419"/>
            <a:ext cx="1942956" cy="5929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921362" y="5178611"/>
            <a:ext cx="2376264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Economy (Macro)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1091" y="5178678"/>
            <a:ext cx="2376264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Financial markets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03436" y="5178678"/>
            <a:ext cx="2341307" cy="3385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Institution (Micro)</a:t>
            </a:r>
            <a:endParaRPr lang="en-GB" sz="16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5536" y="474656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3</a:t>
            </a:r>
            <a:r>
              <a:rPr lang="en-GB" sz="1600" baseline="30000" dirty="0" smtClean="0"/>
              <a:t>rd</a:t>
            </a:r>
            <a:r>
              <a:rPr lang="en-GB" sz="1600" dirty="0" smtClean="0"/>
              <a:t> order effects</a:t>
            </a:r>
            <a:endParaRPr lang="en-GB" sz="1600" dirty="0"/>
          </a:p>
        </p:txBody>
      </p:sp>
      <p:sp>
        <p:nvSpPr>
          <p:cNvPr id="27" name="Right Arrow 26"/>
          <p:cNvSpPr/>
          <p:nvPr/>
        </p:nvSpPr>
        <p:spPr bwMode="auto">
          <a:xfrm rot="8196884">
            <a:off x="3195706" y="2470605"/>
            <a:ext cx="504056" cy="2671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 rot="2823711">
            <a:off x="5562675" y="2481529"/>
            <a:ext cx="504056" cy="2671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12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23" grpId="0" animBg="1"/>
      <p:bldP spid="24" grpId="0" animBg="1"/>
      <p:bldP spid="25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Constructing stress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8245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1" dirty="0" smtClean="0"/>
              <a:t>Identifying events that could have a severe impact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smtClean="0"/>
              <a:t>Assess impact of events</a:t>
            </a:r>
          </a:p>
          <a:p>
            <a:pPr lvl="1">
              <a:buFont typeface="Arial" pitchFamily="34" charset="0"/>
              <a:buChar char="−"/>
            </a:pPr>
            <a:r>
              <a:rPr lang="en-GB" dirty="0"/>
              <a:t>Impact on P&amp;L, capital position, balance sheet and business model</a:t>
            </a:r>
          </a:p>
          <a:p>
            <a:pPr lvl="1">
              <a:buFont typeface="Arial" pitchFamily="34" charset="0"/>
              <a:buChar char="−"/>
            </a:pPr>
            <a:r>
              <a:rPr lang="en-GB" dirty="0"/>
              <a:t>Effect on macro economy and financial markets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800" b="1" dirty="0"/>
              <a:t>Review possible risk </a:t>
            </a:r>
            <a:r>
              <a:rPr lang="en-GB" sz="1800" b="1" dirty="0" err="1"/>
              <a:t>mitigants</a:t>
            </a:r>
            <a:endParaRPr lang="en-GB" sz="1800" b="1" dirty="0"/>
          </a:p>
          <a:p>
            <a:pPr lvl="1">
              <a:buFont typeface="Arial" pitchFamily="34" charset="0"/>
              <a:buChar char="−"/>
            </a:pPr>
            <a:r>
              <a:rPr lang="en-GB" dirty="0"/>
              <a:t>Reduction of risk by means of hedges</a:t>
            </a:r>
          </a:p>
          <a:p>
            <a:pPr lvl="1">
              <a:buFont typeface="Arial" pitchFamily="34" charset="0"/>
              <a:buChar char="−"/>
            </a:pPr>
            <a:r>
              <a:rPr lang="en-GB" dirty="0"/>
              <a:t>Necessity to adjust obligations to clients and investors</a:t>
            </a:r>
          </a:p>
          <a:p>
            <a:pPr lvl="1">
              <a:buFont typeface="Arial" pitchFamily="34" charset="0"/>
              <a:buChar char="−"/>
            </a:pPr>
            <a:r>
              <a:rPr lang="en-GB" dirty="0"/>
              <a:t>Reduction of certain investments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1" dirty="0" smtClean="0"/>
              <a:t>Recognise </a:t>
            </a:r>
            <a:r>
              <a:rPr lang="en-GB" sz="1800" b="1" dirty="0"/>
              <a:t>that markets and institutions are inherently unstable and that nonlinearity under stress </a:t>
            </a:r>
            <a:r>
              <a:rPr lang="en-GB" sz="1800" b="1" dirty="0" smtClean="0"/>
              <a:t>has a </a:t>
            </a:r>
            <a:r>
              <a:rPr lang="en-GB" sz="1800" b="1" dirty="0"/>
              <a:t>large </a:t>
            </a:r>
            <a:r>
              <a:rPr lang="en-GB" sz="1800" b="1" dirty="0" smtClean="0"/>
              <a:t>impact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1747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Current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8136904" cy="482453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b="1" dirty="0"/>
              <a:t>Scenarios construction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Good understanding is required of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GB" dirty="0"/>
              <a:t>How the balance sheet reacts to events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GB" dirty="0"/>
              <a:t>Macro economic developments and financial markets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Knowledge on vulnerabilities are widespread across organisations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 smtClean="0"/>
              <a:t>Taking into account interaction between risk drivers and parameters</a:t>
            </a:r>
            <a:endParaRPr lang="en-GB" sz="18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Outcome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Difficult to make results actionable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Timely take action if event </a:t>
            </a:r>
            <a:r>
              <a:rPr lang="en-GB" sz="1800" dirty="0" smtClean="0"/>
              <a:t>develops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Stress </a:t>
            </a:r>
            <a:r>
              <a:rPr lang="en-GB" sz="1800" dirty="0"/>
              <a:t>testing becomes too much a routine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22811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Stress tests - where do we stand?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Parameter, model and framework risks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Constructing firm-wide stress tests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Q&amp;A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Statements </a:t>
            </a:r>
            <a:r>
              <a:rPr lang="en-US" dirty="0"/>
              <a:t>(for discussion)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PIJL-RECHTS 3"/>
          <p:cNvSpPr/>
          <p:nvPr/>
        </p:nvSpPr>
        <p:spPr>
          <a:xfrm>
            <a:off x="251520" y="3852089"/>
            <a:ext cx="8280920" cy="647700"/>
          </a:xfrm>
          <a:prstGeom prst="rightArrow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27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12776"/>
            <a:ext cx="7560840" cy="4525963"/>
          </a:xfrm>
        </p:spPr>
        <p:txBody>
          <a:bodyPr/>
          <a:lstStyle/>
          <a:p>
            <a:pPr marL="0" indent="0">
              <a:buNone/>
            </a:pPr>
            <a:endParaRPr lang="en-GB" sz="1600" i="1" dirty="0" smtClean="0"/>
          </a:p>
          <a:p>
            <a:pPr marL="0" indent="0">
              <a:buNone/>
            </a:pPr>
            <a:endParaRPr lang="en-GB" sz="1600" i="1" dirty="0"/>
          </a:p>
          <a:p>
            <a:pPr marL="457200" lvl="1" indent="0">
              <a:buNone/>
            </a:pPr>
            <a:endParaRPr lang="nl-NL" sz="1600" dirty="0"/>
          </a:p>
          <a:p>
            <a:pPr marL="457200" lvl="1" indent="0">
              <a:buNone/>
            </a:pPr>
            <a:endParaRPr lang="nl-NL" sz="1600" dirty="0"/>
          </a:p>
          <a:p>
            <a:pPr marL="0" indent="0">
              <a:lnSpc>
                <a:spcPct val="150000"/>
              </a:lnSpc>
              <a:buNone/>
            </a:pPr>
            <a:r>
              <a:rPr lang="en-GB" sz="1600" i="1" dirty="0"/>
              <a:t>“Oh my God, today I had a loss that’s a six sigma event! I mean that’s the first time that’s happened in three months!” </a:t>
            </a:r>
            <a:endParaRPr lang="en-GB" sz="1600" i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GB" sz="1600" i="1" dirty="0" smtClean="0"/>
              <a:t>It’s </a:t>
            </a:r>
            <a:r>
              <a:rPr lang="en-GB" sz="1600" i="1" dirty="0"/>
              <a:t>like a one in ten-thousand-year event, and I haven’t had one in the last three months.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en-GB" sz="1600" dirty="0"/>
              <a:t>		</a:t>
            </a:r>
            <a:r>
              <a:rPr lang="en-GB" sz="1600" b="1" dirty="0"/>
              <a:t>Interview with a Hedge Fund Manager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70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Stress tests - where do we stand?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Parameter, model and framework risks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Constructing firm-wide stress tests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Q&amp;A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Statements </a:t>
            </a:r>
            <a:r>
              <a:rPr lang="en-US" dirty="0"/>
              <a:t>(for discussion)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PIJL-RECHTS 3"/>
          <p:cNvSpPr/>
          <p:nvPr/>
        </p:nvSpPr>
        <p:spPr>
          <a:xfrm>
            <a:off x="251520" y="4581500"/>
            <a:ext cx="8280920" cy="647700"/>
          </a:xfrm>
          <a:prstGeom prst="rightArrow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44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Stress tests - where do we stand?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Parameter, model and framework risks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Constructing firm-wide stress tests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Q&amp;A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Statements </a:t>
            </a:r>
            <a:r>
              <a:rPr lang="en-US" dirty="0"/>
              <a:t>(for discussion)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PIJL-RECHTS 3"/>
          <p:cNvSpPr/>
          <p:nvPr/>
        </p:nvSpPr>
        <p:spPr>
          <a:xfrm>
            <a:off x="251520" y="1629172"/>
            <a:ext cx="8280920" cy="647700"/>
          </a:xfrm>
          <a:prstGeom prst="rightArrow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39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Statements (for discussion)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968552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sz="1800" dirty="0" smtClean="0"/>
              <a:t>Assigning probabilities to outcomes of stress events are a useful management tool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1800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1800" dirty="0" smtClean="0"/>
              <a:t>Black swans and 6 sigma event explanations are the best reasons of why models did not work….. Otherwise I will have to explain to many details to </a:t>
            </a:r>
            <a:r>
              <a:rPr lang="en-US" sz="1800" dirty="0" err="1" smtClean="0"/>
              <a:t>sr</a:t>
            </a:r>
            <a:r>
              <a:rPr lang="en-US" sz="1800" dirty="0" smtClean="0"/>
              <a:t> </a:t>
            </a:r>
            <a:r>
              <a:rPr lang="en-US" sz="1800" dirty="0" err="1" smtClean="0"/>
              <a:t>mgt</a:t>
            </a:r>
            <a:endParaRPr lang="en-US" sz="1800" dirty="0"/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1800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1800" dirty="0" smtClean="0"/>
              <a:t>Stress tests of the EBA provide a false sense of security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1800" dirty="0" smtClean="0"/>
              <a:t>It is better to use simple scenario analysis and complex firm-wide stress tests than to a combination of macro-economic and risk models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1800" dirty="0" smtClean="0"/>
              <a:t>Use stress parameters to calculate new capital requirements leads to double counting and overestimation of “true” risks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1800" dirty="0" smtClean="0"/>
              <a:t>Financial institutions by definition will </a:t>
            </a:r>
            <a:r>
              <a:rPr lang="en-US" sz="1800" u="sng" dirty="0" smtClean="0"/>
              <a:t>under</a:t>
            </a:r>
            <a:r>
              <a:rPr lang="en-US" sz="1800" dirty="0" smtClean="0"/>
              <a:t>estimate the risks of a certain scenario….</a:t>
            </a:r>
          </a:p>
          <a:p>
            <a:pPr marL="0" indent="0">
              <a:buSzPct val="100000"/>
              <a:buNone/>
            </a:pPr>
            <a:r>
              <a:rPr lang="en-US" sz="1800" dirty="0" smtClean="0"/>
              <a:t>          …….… and regulators by definition will </a:t>
            </a:r>
            <a:r>
              <a:rPr lang="en-US" sz="1800" u="sng" dirty="0" smtClean="0"/>
              <a:t>over</a:t>
            </a:r>
            <a:r>
              <a:rPr lang="en-US" sz="1800" dirty="0" smtClean="0"/>
              <a:t>estimate the risks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018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Stress tests - Where do we stand?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49702" y="2152016"/>
            <a:ext cx="5902233" cy="19795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19772" y="1835886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Sensitivity analysis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18282" y="1844239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Scenario analysis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48264" y="183735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Firm-wide tests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24128" y="183735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Reverse tests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44473" y="126371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Methodology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49702" y="2152016"/>
            <a:ext cx="0" cy="365324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6200000">
            <a:off x="130407" y="3386203"/>
            <a:ext cx="133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Risk types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260411" y="223772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Market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249004" y="2594615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Credit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116395" y="3331811"/>
            <a:ext cx="1186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Operational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089269" y="3712773"/>
            <a:ext cx="1186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Solvency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070248" y="4115349"/>
            <a:ext cx="1186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Liquidity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1062204" y="4894635"/>
            <a:ext cx="1186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Revenues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070248" y="4519593"/>
            <a:ext cx="1186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Strategy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1043608" y="5610726"/>
            <a:ext cx="11868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…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1059171" y="5256457"/>
            <a:ext cx="1186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Costs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2449702" y="6046954"/>
            <a:ext cx="6694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Firm-wide stress tests are still in development stage</a:t>
            </a:r>
            <a:endParaRPr lang="en-US" b="1" dirty="0"/>
          </a:p>
        </p:txBody>
      </p:sp>
      <p:sp>
        <p:nvSpPr>
          <p:cNvPr id="3" name="Oval 2"/>
          <p:cNvSpPr/>
          <p:nvPr/>
        </p:nvSpPr>
        <p:spPr>
          <a:xfrm>
            <a:off x="7228849" y="2237729"/>
            <a:ext cx="1123086" cy="3567535"/>
          </a:xfrm>
          <a:prstGeom prst="ellipse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156176" y="3660510"/>
            <a:ext cx="1072674" cy="2386444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43608" y="2938906"/>
            <a:ext cx="1232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Counterparty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5881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2" grpId="0"/>
      <p:bldP spid="23" grpId="0"/>
      <p:bldP spid="24" grpId="0"/>
      <p:bldP spid="25" grpId="0"/>
      <p:bldP spid="27" grpId="0"/>
      <p:bldP spid="28" grpId="0"/>
      <p:bldP spid="33" grpId="0"/>
      <p:bldP spid="3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Stress tests - where do we stand?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Parameter, model and framework risks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Constructing firm-wide stress tests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Q&amp;A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Statements </a:t>
            </a:r>
            <a:r>
              <a:rPr lang="en-US" dirty="0"/>
              <a:t>(for discussion)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PIJL-RECHTS 3"/>
          <p:cNvSpPr/>
          <p:nvPr/>
        </p:nvSpPr>
        <p:spPr>
          <a:xfrm>
            <a:off x="251520" y="2402598"/>
            <a:ext cx="8280920" cy="647700"/>
          </a:xfrm>
          <a:prstGeom prst="rightArrow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6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Macro-economic scenario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9145016" cy="50405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Typical description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What about predictive power of macro economic models?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900" dirty="0" smtClean="0"/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i="1" dirty="0" smtClean="0"/>
              <a:t>GDP realized (solid line) vs. forecasted	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smtClean="0"/>
              <a:t>Relation </a:t>
            </a:r>
            <a:r>
              <a:rPr lang="en-US" sz="1800" b="1" dirty="0"/>
              <a:t>between macro economic variables </a:t>
            </a:r>
            <a:r>
              <a:rPr lang="en-US" sz="1800" b="1" dirty="0" smtClean="0"/>
              <a:t>is weak </a:t>
            </a:r>
            <a:r>
              <a:rPr lang="en-US" sz="1800" b="1" dirty="0"/>
              <a:t>under normal market </a:t>
            </a:r>
            <a:r>
              <a:rPr lang="en-US" sz="1800" b="1" dirty="0" smtClean="0"/>
              <a:t>circumstances. 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   …… But </a:t>
            </a:r>
            <a:r>
              <a:rPr lang="en-US" sz="1800" b="1" dirty="0"/>
              <a:t>poor under macro economic </a:t>
            </a:r>
            <a:r>
              <a:rPr lang="en-US" sz="1800" b="1" dirty="0" smtClean="0"/>
              <a:t>stress</a:t>
            </a:r>
            <a:r>
              <a:rPr lang="en-US" sz="1600" b="1" dirty="0" smtClean="0"/>
              <a:t>       </a:t>
            </a:r>
            <a:endParaRPr lang="en-US" b="1" dirty="0"/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69042" y="1472917"/>
            <a:ext cx="3901068" cy="276999"/>
          </a:xfrm>
          <a:prstGeom prst="rect">
            <a:avLst/>
          </a:prstGeom>
          <a:blipFill rotWithShape="0">
            <a:blip r:embed="rId2"/>
            <a:stretch>
              <a:fillRect l="-2188" t="-28889" r="-2656" b="-51111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87"/>
          <a:stretch/>
        </p:blipFill>
        <p:spPr bwMode="auto">
          <a:xfrm>
            <a:off x="1165199" y="2852936"/>
            <a:ext cx="4124325" cy="2390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524" y="3068960"/>
            <a:ext cx="3487214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22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Consequences in stress periods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5051576"/>
            <a:ext cx="7951713" cy="1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Realized losses are often much larger than envisaged due to 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dirty="0" smtClean="0"/>
              <a:t>Hidden </a:t>
            </a:r>
            <a:r>
              <a:rPr lang="en-US" dirty="0" err="1" smtClean="0"/>
              <a:t>optionalities</a:t>
            </a:r>
            <a:endParaRPr lang="en-US" dirty="0" smtClean="0"/>
          </a:p>
          <a:p>
            <a:pPr lvl="1">
              <a:buFont typeface="Calibri" panose="020F0502020204030204" pitchFamily="34" charset="0"/>
              <a:buChar char="–"/>
            </a:pPr>
            <a:r>
              <a:rPr lang="en-US" dirty="0" smtClean="0"/>
              <a:t>Non-</a:t>
            </a:r>
            <a:r>
              <a:rPr lang="en-US" dirty="0" err="1" smtClean="0"/>
              <a:t>linearities</a:t>
            </a:r>
            <a:endParaRPr lang="en-US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en-US" dirty="0" smtClean="0"/>
              <a:t>Behavior of markets and market participants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80118" y="4227173"/>
            <a:ext cx="47525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04865" y="426279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market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39547" y="426279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Stress environment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680118" y="1634885"/>
            <a:ext cx="0" cy="2592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27584" y="213894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Loss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2004865" y="3391069"/>
            <a:ext cx="4366726" cy="615820"/>
          </a:xfrm>
          <a:custGeom>
            <a:avLst/>
            <a:gdLst>
              <a:gd name="connsiteX0" fmla="*/ 0 w 4366726"/>
              <a:gd name="connsiteY0" fmla="*/ 615820 h 615820"/>
              <a:gd name="connsiteX1" fmla="*/ 1296955 w 4366726"/>
              <a:gd name="connsiteY1" fmla="*/ 597159 h 615820"/>
              <a:gd name="connsiteX2" fmla="*/ 2696547 w 4366726"/>
              <a:gd name="connsiteY2" fmla="*/ 391885 h 615820"/>
              <a:gd name="connsiteX3" fmla="*/ 3788228 w 4366726"/>
              <a:gd name="connsiteY3" fmla="*/ 149289 h 615820"/>
              <a:gd name="connsiteX4" fmla="*/ 4366726 w 4366726"/>
              <a:gd name="connsiteY4" fmla="*/ 0 h 615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6726" h="615820">
                <a:moveTo>
                  <a:pt x="0" y="615820"/>
                </a:moveTo>
                <a:lnTo>
                  <a:pt x="1296955" y="597159"/>
                </a:lnTo>
                <a:cubicBezTo>
                  <a:pt x="1746379" y="559837"/>
                  <a:pt x="2281335" y="466530"/>
                  <a:pt x="2696547" y="391885"/>
                </a:cubicBezTo>
                <a:cubicBezTo>
                  <a:pt x="3111759" y="317240"/>
                  <a:pt x="3509865" y="214603"/>
                  <a:pt x="3788228" y="149289"/>
                </a:cubicBezTo>
                <a:cubicBezTo>
                  <a:pt x="4066591" y="83975"/>
                  <a:pt x="4366726" y="0"/>
                  <a:pt x="436672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320481" y="1916832"/>
            <a:ext cx="2995127" cy="2071396"/>
          </a:xfrm>
          <a:custGeom>
            <a:avLst/>
            <a:gdLst>
              <a:gd name="connsiteX0" fmla="*/ 0 w 2995127"/>
              <a:gd name="connsiteY0" fmla="*/ 2071396 h 2071396"/>
              <a:gd name="connsiteX1" fmla="*/ 1474237 w 2995127"/>
              <a:gd name="connsiteY1" fmla="*/ 1595534 h 2071396"/>
              <a:gd name="connsiteX2" fmla="*/ 2453951 w 2995127"/>
              <a:gd name="connsiteY2" fmla="*/ 858416 h 2071396"/>
              <a:gd name="connsiteX3" fmla="*/ 2995127 w 2995127"/>
              <a:gd name="connsiteY3" fmla="*/ 0 h 207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127" h="2071396">
                <a:moveTo>
                  <a:pt x="0" y="2071396"/>
                </a:moveTo>
                <a:cubicBezTo>
                  <a:pt x="532622" y="1934546"/>
                  <a:pt x="1065245" y="1797697"/>
                  <a:pt x="1474237" y="1595534"/>
                </a:cubicBezTo>
                <a:cubicBezTo>
                  <a:pt x="1883229" y="1393371"/>
                  <a:pt x="2200469" y="1124338"/>
                  <a:pt x="2453951" y="858416"/>
                </a:cubicBezTo>
                <a:cubicBezTo>
                  <a:pt x="2707433" y="592494"/>
                  <a:pt x="2903376" y="139959"/>
                  <a:pt x="2995127" y="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588224" y="3291069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Estimated loss </a:t>
            </a:r>
          </a:p>
          <a:p>
            <a:r>
              <a:rPr lang="en-US" dirty="0" smtClean="0"/>
              <a:t>using macro-economic and risk models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87818" y="1765835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Realized loss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956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2. Parameter and framework risk</a:t>
            </a:r>
            <a:br>
              <a:rPr lang="en-US" dirty="0" smtClean="0"/>
            </a:br>
            <a:r>
              <a:rPr lang="en-US" sz="1600" dirty="0" smtClean="0"/>
              <a:t>        Example: Stress testing </a:t>
            </a:r>
            <a:r>
              <a:rPr lang="en-US" sz="1600" dirty="0"/>
              <a:t>m</a:t>
            </a:r>
            <a:r>
              <a:rPr lang="en-US" sz="1600" dirty="0" smtClean="0"/>
              <a:t>ortgage portfolios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608511"/>
          </a:xfrm>
        </p:spPr>
        <p:txBody>
          <a:bodyPr/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/>
              <a:t>Basel II formula for mortgages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SzPct val="100000"/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/>
              <a:t>Key </a:t>
            </a:r>
            <a:r>
              <a:rPr lang="en-US" sz="1800" dirty="0"/>
              <a:t>assumptions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dirty="0" smtClean="0"/>
              <a:t>Risk parameters are uncorrelated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dirty="0" smtClean="0"/>
              <a:t>Asset correlation parameter is constant; through time and across risk categories</a:t>
            </a:r>
          </a:p>
          <a:p>
            <a:pPr marL="0" indent="0">
              <a:buNone/>
            </a:pPr>
            <a:endParaRPr lang="en-US" sz="1800" dirty="0" smtClean="0"/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1800" dirty="0"/>
              <a:t>Typical stress test</a:t>
            </a:r>
            <a:endParaRPr lang="en-US" sz="1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409826" y="2032001"/>
                <a:ext cx="381514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 smtClean="0"/>
                  <a:t>RWA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𝐸𝐴𝐷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∗12.5∗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𝐿𝐺𝐷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𝑃𝐷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𝑠𝑡𝑟𝑒𝑠𝑠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𝑃𝐷</m:t>
                        </m:r>
                      </m:e>
                    </m:d>
                  </m:oMath>
                </a14:m>
                <a:endParaRPr lang="en-US" sz="16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826" y="2032001"/>
                <a:ext cx="3815147" cy="246221"/>
              </a:xfrm>
              <a:prstGeom prst="rect">
                <a:avLst/>
              </a:prstGeom>
              <a:blipFill rotWithShape="0">
                <a:blip r:embed="rId3"/>
                <a:stretch>
                  <a:fillRect l="-3195" t="-24390" b="-48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28631" y="2479772"/>
                <a:ext cx="6667595" cy="277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𝑃𝐷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𝑆𝑡𝑟𝑒𝑠𝑠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^−0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𝑃𝐷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</m:d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)^0,5∗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0,999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8631" y="2479772"/>
                <a:ext cx="6667595" cy="277961"/>
              </a:xfrm>
              <a:prstGeom prst="rect">
                <a:avLst/>
              </a:prstGeom>
              <a:blipFill rotWithShape="0">
                <a:blip r:embed="rId4"/>
                <a:stretch>
                  <a:fillRect l="-18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038172" y="2893650"/>
                <a:ext cx="26713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𝐴𝑠𝑠𝑒𝑡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𝑐𝑜𝑟𝑟𝑒𝑙𝑎𝑡𝑖𝑜𝑛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=0,15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172" y="2893650"/>
                <a:ext cx="2671309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911" r="-911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501677" y="5229200"/>
                <a:ext cx="38558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𝑃𝐷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𝐺𝐷𝑃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𝑖𝑛𝑡𝑒𝑟𝑒𝑠𝑡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𝑟𝑎𝑡𝑒𝑠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677" y="5229200"/>
                <a:ext cx="3855864" cy="246221"/>
              </a:xfrm>
              <a:prstGeom prst="rect">
                <a:avLst/>
              </a:prstGeom>
              <a:blipFill rotWithShape="0">
                <a:blip r:embed="rId6"/>
                <a:stretch>
                  <a:fillRect l="-474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385875" y="5612243"/>
                <a:ext cx="405418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𝐿𝐺𝐷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𝐺𝐷𝑃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h𝑜𝑢𝑠𝑖𝑛𝑔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𝑝𝑟𝑖𝑐𝑒𝑠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875" y="5612243"/>
                <a:ext cx="4054187" cy="246221"/>
              </a:xfrm>
              <a:prstGeom prst="rect">
                <a:avLst/>
              </a:prstGeom>
              <a:blipFill rotWithShape="0">
                <a:blip r:embed="rId7"/>
                <a:stretch>
                  <a:fillRect l="-451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360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2. Parameter and framework risk</a:t>
            </a:r>
            <a:br>
              <a:rPr lang="en-US" dirty="0" smtClean="0"/>
            </a:br>
            <a:r>
              <a:rPr lang="en-US" sz="1600" dirty="0" smtClean="0"/>
              <a:t>        Example: Stress testing </a:t>
            </a:r>
            <a:r>
              <a:rPr lang="en-US" sz="1600" dirty="0"/>
              <a:t>m</a:t>
            </a:r>
            <a:r>
              <a:rPr lang="en-US" sz="1600" dirty="0" smtClean="0"/>
              <a:t>ortgage portfolios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5247892"/>
            <a:ext cx="7704856" cy="1061428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In practice there are correlations between risk parameters, but are they incorporated in the capital / stress test framework?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2348880"/>
            <a:ext cx="4032448" cy="242375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43215" y="1619508"/>
            <a:ext cx="8265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But are risk parameters independent? What about aging </a:t>
            </a:r>
            <a:r>
              <a:rPr lang="en-US" dirty="0" smtClean="0"/>
              <a:t>effects</a:t>
            </a:r>
            <a:r>
              <a:rPr lang="en-US" sz="1600" dirty="0" smtClean="0"/>
              <a:t>?</a:t>
            </a:r>
            <a:endParaRPr lang="en-US" sz="16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2348880"/>
            <a:ext cx="4032448" cy="242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8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2. Parameter and framework risk</a:t>
            </a:r>
            <a:br>
              <a:rPr lang="en-US" dirty="0" smtClean="0"/>
            </a:br>
            <a:r>
              <a:rPr lang="en-US" sz="1600" dirty="0" smtClean="0"/>
              <a:t>        Example: Stress testing </a:t>
            </a:r>
            <a:r>
              <a:rPr lang="en-US" sz="1600" dirty="0"/>
              <a:t>m</a:t>
            </a:r>
            <a:r>
              <a:rPr lang="en-US" sz="1600" dirty="0" smtClean="0"/>
              <a:t>ortgage portfolios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206" y="5013175"/>
            <a:ext cx="8265290" cy="94444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Key framework assumptions are often not assessed when performing stress tests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1207" y="1340768"/>
            <a:ext cx="82652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And to what extent are parameters time (in)variant?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925330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6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10058</TotalTime>
  <Words>994</Words>
  <Application>Microsoft Office PowerPoint</Application>
  <PresentationFormat>On-screen Show (4:3)</PresentationFormat>
  <Paragraphs>260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ＭＳ Ｐゴシック</vt:lpstr>
      <vt:lpstr>Arial</vt:lpstr>
      <vt:lpstr>Calibri</vt:lpstr>
      <vt:lpstr>Cambria Math</vt:lpstr>
      <vt:lpstr>Times</vt:lpstr>
      <vt:lpstr>Webdings</vt:lpstr>
      <vt:lpstr>Wingdings</vt:lpstr>
      <vt:lpstr>Office-thema</vt:lpstr>
      <vt:lpstr>Stress tests  A theoretical exercise or do they really work?</vt:lpstr>
      <vt:lpstr>Agenda</vt:lpstr>
      <vt:lpstr>1. Stress tests - Where do we stand?</vt:lpstr>
      <vt:lpstr>Agenda</vt:lpstr>
      <vt:lpstr>2. Macro-economic scenario analysis </vt:lpstr>
      <vt:lpstr>2. Consequences in stress periods …</vt:lpstr>
      <vt:lpstr>2. Parameter and framework risk         Example: Stress testing mortgage portfolios</vt:lpstr>
      <vt:lpstr>2. Parameter and framework risk         Example: Stress testing mortgage portfolios</vt:lpstr>
      <vt:lpstr>2. Parameter and framework risk         Example: Stress testing mortgage portfolios</vt:lpstr>
      <vt:lpstr>2. EBA stress test framework - observations</vt:lpstr>
      <vt:lpstr>Agenda</vt:lpstr>
      <vt:lpstr>3. Understand own balance sheet…</vt:lpstr>
      <vt:lpstr>3. Understand events that could trigger crisis </vt:lpstr>
      <vt:lpstr>3. Construct multi-stage stress scenarios</vt:lpstr>
      <vt:lpstr>3. Constructing stress tests</vt:lpstr>
      <vt:lpstr>3. Current challenges</vt:lpstr>
      <vt:lpstr>Agenda</vt:lpstr>
      <vt:lpstr>4. Q&amp;A</vt:lpstr>
      <vt:lpstr>Agenda</vt:lpstr>
      <vt:lpstr>5. Statements (for discussion)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Erik</dc:creator>
  <cp:lastModifiedBy>Robert Daniels</cp:lastModifiedBy>
  <cp:revision>441</cp:revision>
  <dcterms:created xsi:type="dcterms:W3CDTF">2013-03-28T12:00:45Z</dcterms:created>
  <dcterms:modified xsi:type="dcterms:W3CDTF">2013-11-05T06:36:38Z</dcterms:modified>
</cp:coreProperties>
</file>