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9" r:id="rId2"/>
    <p:sldId id="380" r:id="rId3"/>
    <p:sldId id="381" r:id="rId4"/>
    <p:sldId id="382" r:id="rId5"/>
    <p:sldId id="374" r:id="rId6"/>
    <p:sldId id="384" r:id="rId7"/>
    <p:sldId id="378" r:id="rId8"/>
    <p:sldId id="377" r:id="rId9"/>
    <p:sldId id="385" r:id="rId10"/>
    <p:sldId id="375" r:id="rId11"/>
    <p:sldId id="376" r:id="rId12"/>
    <p:sldId id="387" r:id="rId13"/>
    <p:sldId id="388" r:id="rId14"/>
    <p:sldId id="383" r:id="rId15"/>
    <p:sldId id="389" r:id="rId16"/>
  </p:sldIdLst>
  <p:sldSz cx="9144000" cy="6858000" type="screen4x3"/>
  <p:notesSz cx="7099300" cy="10234613"/>
  <p:custDataLst>
    <p:tags r:id="rId18"/>
  </p:custDataLst>
  <p:defaultTextStyle>
    <a:defPPr>
      <a:defRPr lang="nl-NL"/>
    </a:defPPr>
    <a:lvl1pPr algn="ctr" rtl="0" fontAlgn="base">
      <a:spcBef>
        <a:spcPct val="0"/>
      </a:spcBef>
      <a:spcAft>
        <a:spcPct val="0"/>
      </a:spcAft>
      <a:defRPr b="1" i="1" kern="1200">
        <a:solidFill>
          <a:schemeClr val="tx1"/>
        </a:solidFill>
        <a:latin typeface="Arial" charset="0"/>
        <a:ea typeface="+mn-ea"/>
        <a:cs typeface="+mn-cs"/>
      </a:defRPr>
    </a:lvl1pPr>
    <a:lvl2pPr marL="457200" algn="ctr" rtl="0" fontAlgn="base">
      <a:spcBef>
        <a:spcPct val="0"/>
      </a:spcBef>
      <a:spcAft>
        <a:spcPct val="0"/>
      </a:spcAft>
      <a:defRPr b="1" i="1" kern="1200">
        <a:solidFill>
          <a:schemeClr val="tx1"/>
        </a:solidFill>
        <a:latin typeface="Arial" charset="0"/>
        <a:ea typeface="+mn-ea"/>
        <a:cs typeface="+mn-cs"/>
      </a:defRPr>
    </a:lvl2pPr>
    <a:lvl3pPr marL="914400" algn="ctr" rtl="0" fontAlgn="base">
      <a:spcBef>
        <a:spcPct val="0"/>
      </a:spcBef>
      <a:spcAft>
        <a:spcPct val="0"/>
      </a:spcAft>
      <a:defRPr b="1" i="1" kern="1200">
        <a:solidFill>
          <a:schemeClr val="tx1"/>
        </a:solidFill>
        <a:latin typeface="Arial" charset="0"/>
        <a:ea typeface="+mn-ea"/>
        <a:cs typeface="+mn-cs"/>
      </a:defRPr>
    </a:lvl3pPr>
    <a:lvl4pPr marL="1371600" algn="ctr" rtl="0" fontAlgn="base">
      <a:spcBef>
        <a:spcPct val="0"/>
      </a:spcBef>
      <a:spcAft>
        <a:spcPct val="0"/>
      </a:spcAft>
      <a:defRPr b="1" i="1" kern="1200">
        <a:solidFill>
          <a:schemeClr val="tx1"/>
        </a:solidFill>
        <a:latin typeface="Arial" charset="0"/>
        <a:ea typeface="+mn-ea"/>
        <a:cs typeface="+mn-cs"/>
      </a:defRPr>
    </a:lvl4pPr>
    <a:lvl5pPr marL="1828800" algn="ctr" rtl="0" fontAlgn="base">
      <a:spcBef>
        <a:spcPct val="0"/>
      </a:spcBef>
      <a:spcAft>
        <a:spcPct val="0"/>
      </a:spcAft>
      <a:defRPr b="1" i="1" kern="1200">
        <a:solidFill>
          <a:schemeClr val="tx1"/>
        </a:solidFill>
        <a:latin typeface="Arial" charset="0"/>
        <a:ea typeface="+mn-ea"/>
        <a:cs typeface="+mn-cs"/>
      </a:defRPr>
    </a:lvl5pPr>
    <a:lvl6pPr marL="2286000" algn="l" defTabSz="914400" rtl="0" eaLnBrk="1" latinLnBrk="0" hangingPunct="1">
      <a:defRPr b="1" i="1" kern="1200">
        <a:solidFill>
          <a:schemeClr val="tx1"/>
        </a:solidFill>
        <a:latin typeface="Arial" charset="0"/>
        <a:ea typeface="+mn-ea"/>
        <a:cs typeface="+mn-cs"/>
      </a:defRPr>
    </a:lvl6pPr>
    <a:lvl7pPr marL="2743200" algn="l" defTabSz="914400" rtl="0" eaLnBrk="1" latinLnBrk="0" hangingPunct="1">
      <a:defRPr b="1" i="1" kern="1200">
        <a:solidFill>
          <a:schemeClr val="tx1"/>
        </a:solidFill>
        <a:latin typeface="Arial" charset="0"/>
        <a:ea typeface="+mn-ea"/>
        <a:cs typeface="+mn-cs"/>
      </a:defRPr>
    </a:lvl7pPr>
    <a:lvl8pPr marL="3200400" algn="l" defTabSz="914400" rtl="0" eaLnBrk="1" latinLnBrk="0" hangingPunct="1">
      <a:defRPr b="1" i="1" kern="1200">
        <a:solidFill>
          <a:schemeClr val="tx1"/>
        </a:solidFill>
        <a:latin typeface="Arial" charset="0"/>
        <a:ea typeface="+mn-ea"/>
        <a:cs typeface="+mn-cs"/>
      </a:defRPr>
    </a:lvl8pPr>
    <a:lvl9pPr marL="3657600" algn="l" defTabSz="914400" rtl="0" eaLnBrk="1" latinLnBrk="0" hangingPunct="1">
      <a:defRPr b="1" 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6468" autoAdjust="0"/>
  </p:normalViewPr>
  <p:slideViewPr>
    <p:cSldViewPr>
      <p:cViewPr varScale="1">
        <p:scale>
          <a:sx n="77" d="100"/>
          <a:sy n="77" d="100"/>
        </p:scale>
        <p:origin x="-954" y="-96"/>
      </p:cViewPr>
      <p:guideLst>
        <p:guide orient="horz" pos="1632"/>
        <p:guide pos="1728"/>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2" d="100"/>
          <a:sy n="72" d="100"/>
        </p:scale>
        <p:origin x="-3348" y="-108"/>
      </p:cViewPr>
      <p:guideLst>
        <p:guide orient="horz" pos="3223"/>
        <p:guide pos="223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l" defTabSz="990600">
              <a:defRPr sz="1300" b="0" i="0"/>
            </a:lvl1pPr>
          </a:lstStyle>
          <a:p>
            <a:endParaRPr lang="nl-NL"/>
          </a:p>
        </p:txBody>
      </p:sp>
      <p:sp>
        <p:nvSpPr>
          <p:cNvPr id="6147"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lvl1pPr algn="r" defTabSz="990600">
              <a:defRPr sz="1300" b="0" i="0"/>
            </a:lvl1pPr>
          </a:lstStyle>
          <a:p>
            <a:endParaRPr lang="nl-NL"/>
          </a:p>
        </p:txBody>
      </p:sp>
      <p:sp>
        <p:nvSpPr>
          <p:cNvPr id="6148"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709613" y="4860925"/>
            <a:ext cx="5680075" cy="4605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p>
        </p:txBody>
      </p:sp>
      <p:sp>
        <p:nvSpPr>
          <p:cNvPr id="6150"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l" defTabSz="990600">
              <a:defRPr sz="1300" b="0" i="0"/>
            </a:lvl1pPr>
          </a:lstStyle>
          <a:p>
            <a:endParaRPr lang="nl-NL"/>
          </a:p>
        </p:txBody>
      </p:sp>
      <p:sp>
        <p:nvSpPr>
          <p:cNvPr id="6151"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48" tIns="49524" rIns="99048" bIns="49524" numCol="1" anchor="b" anchorCtr="0" compatLnSpc="1">
            <a:prstTxWarp prst="textNoShape">
              <a:avLst/>
            </a:prstTxWarp>
          </a:bodyPr>
          <a:lstStyle>
            <a:lvl1pPr algn="r" defTabSz="990600">
              <a:defRPr sz="1300" b="0" i="0"/>
            </a:lvl1pPr>
          </a:lstStyle>
          <a:p>
            <a:fld id="{E2BD70F1-5523-47A8-8638-2FC4B605A353}" type="slidenum">
              <a:rPr lang="nl-NL"/>
              <a:pPr/>
              <a:t>‹#›</a:t>
            </a:fld>
            <a:endParaRPr lang="nl-NL"/>
          </a:p>
        </p:txBody>
      </p:sp>
    </p:spTree>
    <p:extLst>
      <p:ext uri="{BB962C8B-B14F-4D97-AF65-F5344CB8AC3E}">
        <p14:creationId xmlns:p14="http://schemas.microsoft.com/office/powerpoint/2010/main" val="109764784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7"/>
          <p:cNvSpPr>
            <a:spLocks noGrp="1" noChangeArrowheads="1"/>
          </p:cNvSpPr>
          <p:nvPr>
            <p:ph type="sldNum" sz="quarter" idx="5"/>
          </p:nvPr>
        </p:nvSpPr>
        <p:spPr>
          <a:ln/>
        </p:spPr>
        <p:txBody>
          <a:bodyPr/>
          <a:lstStyle/>
          <a:p>
            <a:fld id="{C9C7C1BA-349C-4742-B269-80E79E31B9F4}" type="slidenum">
              <a:rPr lang="nl-NL"/>
              <a:pPr/>
              <a:t>1</a:t>
            </a:fld>
            <a:endParaRPr lang="nl-NL"/>
          </a:p>
        </p:txBody>
      </p:sp>
      <p:sp>
        <p:nvSpPr>
          <p:cNvPr id="9218" name="Rectangle 2"/>
          <p:cNvSpPr>
            <a:spLocks noGrp="1" noChangeArrowheads="1"/>
          </p:cNvSpPr>
          <p:nvPr>
            <p:ph type="body" idx="1"/>
          </p:nvPr>
        </p:nvSpPr>
        <p:spPr>
          <a:xfrm>
            <a:off x="619125" y="4865688"/>
            <a:ext cx="5810250" cy="5046662"/>
          </a:xfrm>
          <a:ln/>
          <a:extLst>
            <a:ext uri="{91240B29-F687-4F45-9708-019B960494DF}">
              <a14:hiddenLine xmlns:a14="http://schemas.microsoft.com/office/drawing/2010/main" w="12700">
                <a:solidFill>
                  <a:schemeClr val="tx1"/>
                </a:solidFill>
                <a:miter lim="800000"/>
                <a:headEnd/>
                <a:tailEnd/>
              </a14:hiddenLine>
            </a:ext>
          </a:extLst>
        </p:spPr>
        <p:txBody>
          <a:bodyPr lIns="99011" tIns="48637" rIns="99011" bIns="48637"/>
          <a:lstStyle/>
          <a:p>
            <a:endParaRPr lang="en-US"/>
          </a:p>
        </p:txBody>
      </p:sp>
      <p:sp>
        <p:nvSpPr>
          <p:cNvPr id="9219" name="Rectangle 3"/>
          <p:cNvSpPr>
            <a:spLocks noGrp="1" noRot="1" noChangeAspect="1" noChangeArrowheads="1" noTextEdit="1"/>
          </p:cNvSpPr>
          <p:nvPr>
            <p:ph type="sldImg"/>
          </p:nvPr>
        </p:nvSpPr>
        <p:spPr>
          <a:xfrm>
            <a:off x="615950" y="236538"/>
            <a:ext cx="5816600" cy="4362450"/>
          </a:xfrm>
          <a:ln/>
        </p:spPr>
      </p:sp>
      <p:sp>
        <p:nvSpPr>
          <p:cNvPr id="9220" name="Text Box 4"/>
          <p:cNvSpPr txBox="1">
            <a:spLocks noChangeArrowheads="1"/>
          </p:cNvSpPr>
          <p:nvPr/>
        </p:nvSpPr>
        <p:spPr bwMode="auto">
          <a:xfrm>
            <a:off x="620713" y="5145088"/>
            <a:ext cx="5751512" cy="104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ctr">
            <a:spAutoFit/>
          </a:bodyPr>
          <a:lstStyle>
            <a:lvl1pPr algn="l" defTabSz="990600">
              <a:defRPr>
                <a:solidFill>
                  <a:schemeClr val="tx1"/>
                </a:solidFill>
                <a:latin typeface="Arial" charset="0"/>
              </a:defRPr>
            </a:lvl1pPr>
            <a:lvl2pPr marL="495300" algn="l" defTabSz="990600">
              <a:defRPr>
                <a:solidFill>
                  <a:schemeClr val="tx1"/>
                </a:solidFill>
                <a:latin typeface="Arial" charset="0"/>
              </a:defRPr>
            </a:lvl2pPr>
            <a:lvl3pPr marL="990600" algn="l" defTabSz="990600">
              <a:defRPr>
                <a:solidFill>
                  <a:schemeClr val="tx1"/>
                </a:solidFill>
                <a:latin typeface="Arial" charset="0"/>
              </a:defRPr>
            </a:lvl3pPr>
            <a:lvl4pPr marL="1485900" algn="l" defTabSz="990600">
              <a:defRPr>
                <a:solidFill>
                  <a:schemeClr val="tx1"/>
                </a:solidFill>
                <a:latin typeface="Arial" charset="0"/>
              </a:defRPr>
            </a:lvl4pPr>
            <a:lvl5pPr marL="1981200" algn="l" defTabSz="990600">
              <a:defRPr>
                <a:solidFill>
                  <a:schemeClr val="tx1"/>
                </a:solidFill>
                <a:latin typeface="Arial" charset="0"/>
              </a:defRPr>
            </a:lvl5pPr>
            <a:lvl6pPr marL="2438400" defTabSz="990600" fontAlgn="base">
              <a:spcBef>
                <a:spcPct val="0"/>
              </a:spcBef>
              <a:spcAft>
                <a:spcPct val="0"/>
              </a:spcAft>
              <a:defRPr>
                <a:solidFill>
                  <a:schemeClr val="tx1"/>
                </a:solidFill>
                <a:latin typeface="Arial" charset="0"/>
              </a:defRPr>
            </a:lvl6pPr>
            <a:lvl7pPr marL="2895600" defTabSz="990600" fontAlgn="base">
              <a:spcBef>
                <a:spcPct val="0"/>
              </a:spcBef>
              <a:spcAft>
                <a:spcPct val="0"/>
              </a:spcAft>
              <a:defRPr>
                <a:solidFill>
                  <a:schemeClr val="tx1"/>
                </a:solidFill>
                <a:latin typeface="Arial" charset="0"/>
              </a:defRPr>
            </a:lvl7pPr>
            <a:lvl8pPr marL="3352800" defTabSz="990600" fontAlgn="base">
              <a:spcBef>
                <a:spcPct val="0"/>
              </a:spcBef>
              <a:spcAft>
                <a:spcPct val="0"/>
              </a:spcAft>
              <a:defRPr>
                <a:solidFill>
                  <a:schemeClr val="tx1"/>
                </a:solidFill>
                <a:latin typeface="Arial" charset="0"/>
              </a:defRPr>
            </a:lvl8pPr>
            <a:lvl9pPr marL="3810000" defTabSz="990600" fontAlgn="base">
              <a:spcBef>
                <a:spcPct val="0"/>
              </a:spcBef>
              <a:spcAft>
                <a:spcPct val="0"/>
              </a:spcAft>
              <a:defRPr>
                <a:solidFill>
                  <a:schemeClr val="tx1"/>
                </a:solidFill>
                <a:latin typeface="Arial" charset="0"/>
              </a:defRPr>
            </a:lvl9pPr>
          </a:lstStyle>
          <a:p>
            <a:pPr algn="ctr" eaLnBrk="0" hangingPunct="0">
              <a:buClr>
                <a:schemeClr val="tx1"/>
              </a:buClr>
            </a:pPr>
            <a:r>
              <a:rPr lang="en-GB" sz="1500" i="0"/>
              <a:t>Booz Allen Hamilton Standard Colors</a:t>
            </a:r>
            <a:endParaRPr lang="en-GB" sz="1500" b="0" i="0"/>
          </a:p>
          <a:p>
            <a:pPr algn="ctr" eaLnBrk="0" hangingPunct="0">
              <a:buClr>
                <a:schemeClr val="tx1"/>
              </a:buClr>
            </a:pPr>
            <a:r>
              <a:rPr lang="en-GB" sz="1500" b="0" i="0"/>
              <a:t>Colors should be used in the color pairs whenever possible. Do not mix and match colors, use pairs together as shown.</a:t>
            </a:r>
          </a:p>
          <a:p>
            <a:pPr algn="ctr" eaLnBrk="0" hangingPunct="0">
              <a:buClr>
                <a:schemeClr val="tx1"/>
              </a:buClr>
            </a:pPr>
            <a:r>
              <a:rPr lang="en-GB" sz="1500" b="0" i="0"/>
              <a:t>Black, White and Gray can be used with any of the other colors.</a:t>
            </a:r>
          </a:p>
        </p:txBody>
      </p:sp>
      <p:sp>
        <p:nvSpPr>
          <p:cNvPr id="9221" name="Rectangle 5"/>
          <p:cNvSpPr>
            <a:spLocks noChangeArrowheads="1"/>
          </p:cNvSpPr>
          <p:nvPr/>
        </p:nvSpPr>
        <p:spPr bwMode="auto">
          <a:xfrm>
            <a:off x="700088" y="7350125"/>
            <a:ext cx="701675" cy="765175"/>
          </a:xfrm>
          <a:prstGeom prst="rect">
            <a:avLst/>
          </a:prstGeom>
          <a:solidFill>
            <a:srgbClr val="36015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2" name="Rectangle 6"/>
          <p:cNvSpPr>
            <a:spLocks noChangeArrowheads="1"/>
          </p:cNvSpPr>
          <p:nvPr/>
        </p:nvSpPr>
        <p:spPr bwMode="auto">
          <a:xfrm>
            <a:off x="1055688" y="7896225"/>
            <a:ext cx="703262" cy="762000"/>
          </a:xfrm>
          <a:prstGeom prst="rect">
            <a:avLst/>
          </a:prstGeom>
          <a:solidFill>
            <a:srgbClr val="F2050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3" name="Rectangle 7"/>
          <p:cNvSpPr>
            <a:spLocks noChangeArrowheads="1"/>
          </p:cNvSpPr>
          <p:nvPr/>
        </p:nvSpPr>
        <p:spPr bwMode="auto">
          <a:xfrm>
            <a:off x="1928813" y="7350125"/>
            <a:ext cx="701675" cy="765175"/>
          </a:xfrm>
          <a:prstGeom prst="rect">
            <a:avLst/>
          </a:prstGeom>
          <a:solidFill>
            <a:srgbClr val="0F431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4" name="Rectangle 8"/>
          <p:cNvSpPr>
            <a:spLocks noChangeArrowheads="1"/>
          </p:cNvSpPr>
          <p:nvPr/>
        </p:nvSpPr>
        <p:spPr bwMode="auto">
          <a:xfrm>
            <a:off x="2295525" y="7896225"/>
            <a:ext cx="701675" cy="762000"/>
          </a:xfrm>
          <a:prstGeom prst="rect">
            <a:avLst/>
          </a:prstGeom>
          <a:solidFill>
            <a:srgbClr val="E8F404"/>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5" name="Rectangle 9"/>
          <p:cNvSpPr>
            <a:spLocks noChangeArrowheads="1"/>
          </p:cNvSpPr>
          <p:nvPr/>
        </p:nvSpPr>
        <p:spPr bwMode="auto">
          <a:xfrm>
            <a:off x="3216275" y="7350125"/>
            <a:ext cx="704850" cy="765175"/>
          </a:xfrm>
          <a:prstGeom prst="rect">
            <a:avLst/>
          </a:prstGeom>
          <a:solidFill>
            <a:srgbClr val="0B1F6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6" name="Rectangle 10"/>
          <p:cNvSpPr>
            <a:spLocks noChangeArrowheads="1"/>
          </p:cNvSpPr>
          <p:nvPr/>
        </p:nvSpPr>
        <p:spPr bwMode="auto">
          <a:xfrm>
            <a:off x="3562350" y="7896225"/>
            <a:ext cx="703263" cy="762000"/>
          </a:xfrm>
          <a:prstGeom prst="rect">
            <a:avLst/>
          </a:prstGeom>
          <a:solidFill>
            <a:srgbClr val="7ECCB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7" name="Rectangle 11"/>
          <p:cNvSpPr>
            <a:spLocks noChangeArrowheads="1"/>
          </p:cNvSpPr>
          <p:nvPr/>
        </p:nvSpPr>
        <p:spPr bwMode="auto">
          <a:xfrm>
            <a:off x="5673725" y="7350125"/>
            <a:ext cx="703263" cy="765175"/>
          </a:xfrm>
          <a:prstGeom prst="rect">
            <a:avLst/>
          </a:prstGeom>
          <a:solidFill>
            <a:srgbClr val="9E9E9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8" name="Rectangle 12"/>
          <p:cNvSpPr>
            <a:spLocks noChangeArrowheads="1"/>
          </p:cNvSpPr>
          <p:nvPr/>
        </p:nvSpPr>
        <p:spPr bwMode="auto">
          <a:xfrm>
            <a:off x="4446588" y="7350125"/>
            <a:ext cx="701675" cy="76517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29" name="Rectangle 13"/>
          <p:cNvSpPr>
            <a:spLocks noChangeArrowheads="1"/>
          </p:cNvSpPr>
          <p:nvPr/>
        </p:nvSpPr>
        <p:spPr bwMode="auto">
          <a:xfrm>
            <a:off x="4791075" y="7896225"/>
            <a:ext cx="703263"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9230" name="Text Box 14"/>
          <p:cNvSpPr txBox="1">
            <a:spLocks noChangeArrowheads="1"/>
          </p:cNvSpPr>
          <p:nvPr/>
        </p:nvSpPr>
        <p:spPr bwMode="auto">
          <a:xfrm>
            <a:off x="730250" y="6370638"/>
            <a:ext cx="782638"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Purple </a:t>
            </a:r>
            <a:br>
              <a:rPr lang="en-GB" sz="900" b="0" i="0"/>
            </a:br>
            <a:r>
              <a:rPr lang="en-GB" sz="900" b="0" i="0"/>
              <a:t>Pantone 2765</a:t>
            </a:r>
          </a:p>
          <a:p>
            <a:pPr eaLnBrk="0" hangingPunct="0">
              <a:buClr>
                <a:schemeClr val="tx1"/>
              </a:buClr>
            </a:pPr>
            <a:r>
              <a:rPr lang="en-GB" sz="900" b="0" i="0"/>
              <a:t>R	12</a:t>
            </a:r>
          </a:p>
          <a:p>
            <a:pPr eaLnBrk="0" hangingPunct="0">
              <a:buClr>
                <a:schemeClr val="tx1"/>
              </a:buClr>
            </a:pPr>
            <a:r>
              <a:rPr lang="en-GB" sz="900" b="0" i="0"/>
              <a:t>G	4</a:t>
            </a:r>
          </a:p>
          <a:p>
            <a:pPr eaLnBrk="0" hangingPunct="0">
              <a:buClr>
                <a:schemeClr val="tx1"/>
              </a:buClr>
            </a:pPr>
            <a:r>
              <a:rPr lang="en-GB" sz="900" b="0" i="0"/>
              <a:t>B	79</a:t>
            </a:r>
          </a:p>
        </p:txBody>
      </p:sp>
      <p:sp>
        <p:nvSpPr>
          <p:cNvPr id="9231" name="Text Box 15"/>
          <p:cNvSpPr txBox="1">
            <a:spLocks noChangeArrowheads="1"/>
          </p:cNvSpPr>
          <p:nvPr/>
        </p:nvSpPr>
        <p:spPr bwMode="auto">
          <a:xfrm>
            <a:off x="1931988" y="6370638"/>
            <a:ext cx="7842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Green </a:t>
            </a:r>
            <a:br>
              <a:rPr lang="en-GB" sz="900" b="0" i="0"/>
            </a:br>
            <a:r>
              <a:rPr lang="en-GB" sz="900" b="0" i="0"/>
              <a:t>Pantone </a:t>
            </a:r>
            <a:br>
              <a:rPr lang="en-GB" sz="900" b="0" i="0"/>
            </a:br>
            <a:r>
              <a:rPr lang="en-GB" sz="900" b="0" i="0"/>
              <a:t>357</a:t>
            </a:r>
          </a:p>
          <a:p>
            <a:pPr eaLnBrk="0" hangingPunct="0">
              <a:buClr>
                <a:schemeClr val="tx1"/>
              </a:buClr>
            </a:pPr>
            <a:r>
              <a:rPr lang="en-GB" sz="900" b="0" i="0"/>
              <a:t>R	15</a:t>
            </a:r>
          </a:p>
          <a:p>
            <a:pPr eaLnBrk="0" hangingPunct="0">
              <a:buClr>
                <a:schemeClr val="tx1"/>
              </a:buClr>
            </a:pPr>
            <a:r>
              <a:rPr lang="en-GB" sz="900" b="0" i="0"/>
              <a:t>G	67</a:t>
            </a:r>
          </a:p>
          <a:p>
            <a:pPr eaLnBrk="0" hangingPunct="0">
              <a:buClr>
                <a:schemeClr val="tx1"/>
              </a:buClr>
            </a:pPr>
            <a:r>
              <a:rPr lang="en-GB" sz="900" b="0" i="0"/>
              <a:t>B	24</a:t>
            </a:r>
          </a:p>
        </p:txBody>
      </p:sp>
      <p:sp>
        <p:nvSpPr>
          <p:cNvPr id="9232" name="Text Box 16"/>
          <p:cNvSpPr txBox="1">
            <a:spLocks noChangeArrowheads="1"/>
          </p:cNvSpPr>
          <p:nvPr/>
        </p:nvSpPr>
        <p:spPr bwMode="auto">
          <a:xfrm>
            <a:off x="3233738" y="6370638"/>
            <a:ext cx="7842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Blue </a:t>
            </a:r>
            <a:br>
              <a:rPr lang="en-GB" sz="900" b="0" i="0"/>
            </a:br>
            <a:r>
              <a:rPr lang="en-GB" sz="900" b="0" i="0"/>
              <a:t>Pantone 2</a:t>
            </a:r>
            <a:br>
              <a:rPr lang="en-GB" sz="900" b="0" i="0"/>
            </a:br>
            <a:r>
              <a:rPr lang="en-GB" sz="900" b="0" i="0"/>
              <a:t>88</a:t>
            </a:r>
          </a:p>
          <a:p>
            <a:pPr eaLnBrk="0" hangingPunct="0">
              <a:buClr>
                <a:schemeClr val="tx1"/>
              </a:buClr>
            </a:pPr>
            <a:r>
              <a:rPr lang="en-GB" sz="900" b="0" i="0"/>
              <a:t>R	11</a:t>
            </a:r>
          </a:p>
          <a:p>
            <a:pPr eaLnBrk="0" hangingPunct="0">
              <a:buClr>
                <a:schemeClr val="tx1"/>
              </a:buClr>
            </a:pPr>
            <a:r>
              <a:rPr lang="en-GB" sz="900" b="0" i="0"/>
              <a:t>G	31</a:t>
            </a:r>
          </a:p>
          <a:p>
            <a:pPr eaLnBrk="0" hangingPunct="0">
              <a:buClr>
                <a:schemeClr val="tx1"/>
              </a:buClr>
            </a:pPr>
            <a:r>
              <a:rPr lang="en-GB" sz="900" b="0" i="0"/>
              <a:t>B	101</a:t>
            </a:r>
          </a:p>
        </p:txBody>
      </p:sp>
      <p:sp>
        <p:nvSpPr>
          <p:cNvPr id="9233" name="Text Box 17"/>
          <p:cNvSpPr txBox="1">
            <a:spLocks noChangeArrowheads="1"/>
          </p:cNvSpPr>
          <p:nvPr/>
        </p:nvSpPr>
        <p:spPr bwMode="auto">
          <a:xfrm>
            <a:off x="4465638" y="7046913"/>
            <a:ext cx="782637" cy="238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Black </a:t>
            </a:r>
          </a:p>
        </p:txBody>
      </p:sp>
      <p:sp>
        <p:nvSpPr>
          <p:cNvPr id="9234" name="Text Box 18"/>
          <p:cNvSpPr txBox="1">
            <a:spLocks noChangeArrowheads="1"/>
          </p:cNvSpPr>
          <p:nvPr/>
        </p:nvSpPr>
        <p:spPr bwMode="auto">
          <a:xfrm>
            <a:off x="5665788" y="6505575"/>
            <a:ext cx="785812" cy="779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nchor="b">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Pantone Cool Gray 6</a:t>
            </a:r>
          </a:p>
          <a:p>
            <a:pPr eaLnBrk="0" hangingPunct="0">
              <a:buClr>
                <a:schemeClr val="tx1"/>
              </a:buClr>
            </a:pPr>
            <a:r>
              <a:rPr lang="en-GB" sz="900" b="0" i="0"/>
              <a:t>R	158</a:t>
            </a:r>
          </a:p>
          <a:p>
            <a:pPr eaLnBrk="0" hangingPunct="0">
              <a:buClr>
                <a:schemeClr val="tx1"/>
              </a:buClr>
            </a:pPr>
            <a:r>
              <a:rPr lang="en-GB" sz="900" b="0" i="0"/>
              <a:t>G	158</a:t>
            </a:r>
          </a:p>
          <a:p>
            <a:pPr eaLnBrk="0" hangingPunct="0">
              <a:buClr>
                <a:schemeClr val="tx1"/>
              </a:buClr>
            </a:pPr>
            <a:r>
              <a:rPr lang="en-GB" sz="900" b="0" i="0"/>
              <a:t>B	158</a:t>
            </a:r>
          </a:p>
        </p:txBody>
      </p:sp>
      <p:sp>
        <p:nvSpPr>
          <p:cNvPr id="9235" name="Text Box 19"/>
          <p:cNvSpPr txBox="1">
            <a:spLocks noChangeArrowheads="1"/>
          </p:cNvSpPr>
          <p:nvPr/>
        </p:nvSpPr>
        <p:spPr bwMode="auto">
          <a:xfrm>
            <a:off x="1089025" y="8734425"/>
            <a:ext cx="785813"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Red </a:t>
            </a:r>
            <a:br>
              <a:rPr lang="en-GB" sz="900" b="0" i="0"/>
            </a:br>
            <a:r>
              <a:rPr lang="en-GB" sz="900" b="0" i="0"/>
              <a:t>Pantone </a:t>
            </a:r>
            <a:br>
              <a:rPr lang="en-GB" sz="900" b="0" i="0"/>
            </a:br>
            <a:r>
              <a:rPr lang="en-GB" sz="900" b="0" i="0"/>
              <a:t>485</a:t>
            </a:r>
          </a:p>
          <a:p>
            <a:pPr eaLnBrk="0" hangingPunct="0">
              <a:buClr>
                <a:schemeClr val="tx1"/>
              </a:buClr>
            </a:pPr>
            <a:r>
              <a:rPr lang="en-GB" sz="900" b="0" i="0"/>
              <a:t>R	252</a:t>
            </a:r>
          </a:p>
          <a:p>
            <a:pPr eaLnBrk="0" hangingPunct="0">
              <a:buClr>
                <a:schemeClr val="tx1"/>
              </a:buClr>
            </a:pPr>
            <a:r>
              <a:rPr lang="en-GB" sz="900" b="0" i="0"/>
              <a:t>G	5</a:t>
            </a:r>
          </a:p>
          <a:p>
            <a:pPr eaLnBrk="0" hangingPunct="0">
              <a:buClr>
                <a:schemeClr val="tx1"/>
              </a:buClr>
            </a:pPr>
            <a:r>
              <a:rPr lang="en-GB" sz="900" b="0" i="0"/>
              <a:t>B	14</a:t>
            </a:r>
          </a:p>
        </p:txBody>
      </p:sp>
      <p:sp>
        <p:nvSpPr>
          <p:cNvPr id="9236" name="Text Box 20"/>
          <p:cNvSpPr txBox="1">
            <a:spLocks noChangeArrowheads="1"/>
          </p:cNvSpPr>
          <p:nvPr/>
        </p:nvSpPr>
        <p:spPr bwMode="auto">
          <a:xfrm>
            <a:off x="2293938" y="8734425"/>
            <a:ext cx="784225"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Yellow </a:t>
            </a:r>
            <a:br>
              <a:rPr lang="en-GB" sz="900" b="0" i="0"/>
            </a:br>
            <a:r>
              <a:rPr lang="en-GB" sz="900" b="0" i="0"/>
              <a:t>Pantone 3965</a:t>
            </a:r>
          </a:p>
          <a:p>
            <a:pPr eaLnBrk="0" hangingPunct="0">
              <a:buClr>
                <a:schemeClr val="tx1"/>
              </a:buClr>
            </a:pPr>
            <a:r>
              <a:rPr lang="en-GB" sz="900" b="0" i="0"/>
              <a:t>R	232</a:t>
            </a:r>
          </a:p>
          <a:p>
            <a:pPr eaLnBrk="0" hangingPunct="0">
              <a:buClr>
                <a:schemeClr val="tx1"/>
              </a:buClr>
            </a:pPr>
            <a:r>
              <a:rPr lang="en-GB" sz="900" b="0" i="0"/>
              <a:t>G	244</a:t>
            </a:r>
          </a:p>
          <a:p>
            <a:pPr eaLnBrk="0" hangingPunct="0">
              <a:buClr>
                <a:schemeClr val="tx1"/>
              </a:buClr>
            </a:pPr>
            <a:r>
              <a:rPr lang="en-GB" sz="900" b="0" i="0"/>
              <a:t>B	4</a:t>
            </a:r>
          </a:p>
        </p:txBody>
      </p:sp>
      <p:sp>
        <p:nvSpPr>
          <p:cNvPr id="9237" name="Text Box 21"/>
          <p:cNvSpPr txBox="1">
            <a:spLocks noChangeArrowheads="1"/>
          </p:cNvSpPr>
          <p:nvPr/>
        </p:nvSpPr>
        <p:spPr bwMode="auto">
          <a:xfrm>
            <a:off x="3592513" y="8734425"/>
            <a:ext cx="787400" cy="914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Aqua </a:t>
            </a:r>
            <a:br>
              <a:rPr lang="en-GB" sz="900" b="0" i="0"/>
            </a:br>
            <a:r>
              <a:rPr lang="en-GB" sz="900" b="0" i="0"/>
              <a:t>Pantone </a:t>
            </a:r>
            <a:br>
              <a:rPr lang="en-GB" sz="900" b="0" i="0"/>
            </a:br>
            <a:r>
              <a:rPr lang="en-GB" sz="900" b="0" i="0"/>
              <a:t>319</a:t>
            </a:r>
          </a:p>
          <a:p>
            <a:pPr eaLnBrk="0" hangingPunct="0">
              <a:buClr>
                <a:schemeClr val="tx1"/>
              </a:buClr>
            </a:pPr>
            <a:r>
              <a:rPr lang="en-GB" sz="900" b="0" i="0"/>
              <a:t>R	126</a:t>
            </a:r>
          </a:p>
          <a:p>
            <a:pPr eaLnBrk="0" hangingPunct="0">
              <a:buClr>
                <a:schemeClr val="tx1"/>
              </a:buClr>
            </a:pPr>
            <a:r>
              <a:rPr lang="en-GB" sz="900" b="0" i="0"/>
              <a:t>G	204</a:t>
            </a:r>
          </a:p>
          <a:p>
            <a:pPr eaLnBrk="0" hangingPunct="0">
              <a:buClr>
                <a:schemeClr val="tx1"/>
              </a:buClr>
            </a:pPr>
            <a:r>
              <a:rPr lang="en-GB" sz="900" b="0" i="0"/>
              <a:t>B	189</a:t>
            </a:r>
          </a:p>
        </p:txBody>
      </p:sp>
      <p:sp>
        <p:nvSpPr>
          <p:cNvPr id="9238" name="Text Box 22"/>
          <p:cNvSpPr txBox="1">
            <a:spLocks noChangeArrowheads="1"/>
          </p:cNvSpPr>
          <p:nvPr/>
        </p:nvSpPr>
        <p:spPr bwMode="auto">
          <a:xfrm>
            <a:off x="4824413" y="8734425"/>
            <a:ext cx="785812" cy="236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9048" tIns="49524" rIns="99048" bIns="49524">
            <a:spAutoFit/>
          </a:bodyPr>
          <a:lstStyle>
            <a:lvl1pPr algn="l" defTabSz="990600">
              <a:tabLst>
                <a:tab pos="622300" algn="r"/>
              </a:tabLst>
              <a:defRPr>
                <a:solidFill>
                  <a:schemeClr val="tx1"/>
                </a:solidFill>
                <a:latin typeface="Arial" charset="0"/>
              </a:defRPr>
            </a:lvl1pPr>
            <a:lvl2pPr marL="495300" algn="l" defTabSz="990600">
              <a:tabLst>
                <a:tab pos="622300" algn="r"/>
              </a:tabLst>
              <a:defRPr>
                <a:solidFill>
                  <a:schemeClr val="tx1"/>
                </a:solidFill>
                <a:latin typeface="Arial" charset="0"/>
              </a:defRPr>
            </a:lvl2pPr>
            <a:lvl3pPr marL="990600" algn="l" defTabSz="990600">
              <a:tabLst>
                <a:tab pos="622300" algn="r"/>
              </a:tabLst>
              <a:defRPr>
                <a:solidFill>
                  <a:schemeClr val="tx1"/>
                </a:solidFill>
                <a:latin typeface="Arial" charset="0"/>
              </a:defRPr>
            </a:lvl3pPr>
            <a:lvl4pPr marL="1485900" algn="l" defTabSz="990600">
              <a:tabLst>
                <a:tab pos="622300" algn="r"/>
              </a:tabLst>
              <a:defRPr>
                <a:solidFill>
                  <a:schemeClr val="tx1"/>
                </a:solidFill>
                <a:latin typeface="Arial" charset="0"/>
              </a:defRPr>
            </a:lvl4pPr>
            <a:lvl5pPr marL="1981200" algn="l" defTabSz="990600">
              <a:tabLst>
                <a:tab pos="622300" algn="r"/>
              </a:tabLst>
              <a:defRPr>
                <a:solidFill>
                  <a:schemeClr val="tx1"/>
                </a:solidFill>
                <a:latin typeface="Arial" charset="0"/>
              </a:defRPr>
            </a:lvl5pPr>
            <a:lvl6pPr marL="2438400" defTabSz="990600" fontAlgn="base">
              <a:spcBef>
                <a:spcPct val="0"/>
              </a:spcBef>
              <a:spcAft>
                <a:spcPct val="0"/>
              </a:spcAft>
              <a:tabLst>
                <a:tab pos="622300" algn="r"/>
              </a:tabLst>
              <a:defRPr>
                <a:solidFill>
                  <a:schemeClr val="tx1"/>
                </a:solidFill>
                <a:latin typeface="Arial" charset="0"/>
              </a:defRPr>
            </a:lvl6pPr>
            <a:lvl7pPr marL="2895600" defTabSz="990600" fontAlgn="base">
              <a:spcBef>
                <a:spcPct val="0"/>
              </a:spcBef>
              <a:spcAft>
                <a:spcPct val="0"/>
              </a:spcAft>
              <a:tabLst>
                <a:tab pos="622300" algn="r"/>
              </a:tabLst>
              <a:defRPr>
                <a:solidFill>
                  <a:schemeClr val="tx1"/>
                </a:solidFill>
                <a:latin typeface="Arial" charset="0"/>
              </a:defRPr>
            </a:lvl7pPr>
            <a:lvl8pPr marL="3352800" defTabSz="990600" fontAlgn="base">
              <a:spcBef>
                <a:spcPct val="0"/>
              </a:spcBef>
              <a:spcAft>
                <a:spcPct val="0"/>
              </a:spcAft>
              <a:tabLst>
                <a:tab pos="622300" algn="r"/>
              </a:tabLst>
              <a:defRPr>
                <a:solidFill>
                  <a:schemeClr val="tx1"/>
                </a:solidFill>
                <a:latin typeface="Arial" charset="0"/>
              </a:defRPr>
            </a:lvl8pPr>
            <a:lvl9pPr marL="3810000" defTabSz="990600" fontAlgn="base">
              <a:spcBef>
                <a:spcPct val="0"/>
              </a:spcBef>
              <a:spcAft>
                <a:spcPct val="0"/>
              </a:spcAft>
              <a:tabLst>
                <a:tab pos="622300" algn="r"/>
              </a:tabLst>
              <a:defRPr>
                <a:solidFill>
                  <a:schemeClr val="tx1"/>
                </a:solidFill>
                <a:latin typeface="Arial" charset="0"/>
              </a:defRPr>
            </a:lvl9pPr>
          </a:lstStyle>
          <a:p>
            <a:pPr eaLnBrk="0" hangingPunct="0">
              <a:buClr>
                <a:schemeClr val="tx1"/>
              </a:buClr>
            </a:pPr>
            <a:r>
              <a:rPr lang="en-GB" sz="900" b="0" i="0"/>
              <a:t>White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E569CA-A41B-47AF-98DF-ED2325F5E5D4}" type="slidenum">
              <a:rPr lang="nl-NL" altLang="nl-NL"/>
              <a:pPr/>
              <a:t>11</a:t>
            </a:fld>
            <a:endParaRPr lang="nl-NL" altLang="nl-NL"/>
          </a:p>
        </p:txBody>
      </p:sp>
      <p:sp>
        <p:nvSpPr>
          <p:cNvPr id="769026" name="Rectangle 2"/>
          <p:cNvSpPr>
            <a:spLocks noGrp="1" noRot="1" noChangeAspect="1" noChangeArrowheads="1" noTextEdit="1"/>
          </p:cNvSpPr>
          <p:nvPr>
            <p:ph type="sldImg"/>
          </p:nvPr>
        </p:nvSpPr>
        <p:spPr>
          <a:xfrm>
            <a:off x="615950" y="236538"/>
            <a:ext cx="5816600" cy="4362450"/>
          </a:xfrm>
          <a:ln/>
        </p:spPr>
      </p:sp>
      <p:sp>
        <p:nvSpPr>
          <p:cNvPr id="769027"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12</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13</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7"/>
          <p:cNvSpPr>
            <a:spLocks noGrp="1" noChangeArrowheads="1"/>
          </p:cNvSpPr>
          <p:nvPr>
            <p:ph type="sldNum" sz="quarter" idx="5"/>
          </p:nvPr>
        </p:nvSpPr>
        <p:spPr>
          <a:noFill/>
        </p:spPr>
        <p:txBody>
          <a:bodyPr/>
          <a:lstStyle>
            <a:lvl1pPr eaLnBrk="0" hangingPunct="0">
              <a:defRPr sz="1200">
                <a:solidFill>
                  <a:schemeClr val="tx1"/>
                </a:solidFill>
                <a:latin typeface="Arial" charset="0"/>
              </a:defRPr>
            </a:lvl1pPr>
            <a:lvl2pPr marL="768656" indent="-295637" eaLnBrk="0" hangingPunct="0">
              <a:defRPr sz="1200">
                <a:solidFill>
                  <a:schemeClr val="tx1"/>
                </a:solidFill>
                <a:latin typeface="Arial" charset="0"/>
              </a:defRPr>
            </a:lvl2pPr>
            <a:lvl3pPr marL="1182548" indent="-236510" eaLnBrk="0" hangingPunct="0">
              <a:defRPr sz="1200">
                <a:solidFill>
                  <a:schemeClr val="tx1"/>
                </a:solidFill>
                <a:latin typeface="Arial" charset="0"/>
              </a:defRPr>
            </a:lvl3pPr>
            <a:lvl4pPr marL="1655567" indent="-236510" eaLnBrk="0" hangingPunct="0">
              <a:defRPr sz="1200">
                <a:solidFill>
                  <a:schemeClr val="tx1"/>
                </a:solidFill>
                <a:latin typeface="Arial" charset="0"/>
              </a:defRPr>
            </a:lvl4pPr>
            <a:lvl5pPr marL="2128586" indent="-236510" eaLnBrk="0" hangingPunct="0">
              <a:defRPr sz="1200">
                <a:solidFill>
                  <a:schemeClr val="tx1"/>
                </a:solidFill>
                <a:latin typeface="Arial" charset="0"/>
              </a:defRPr>
            </a:lvl5pPr>
            <a:lvl6pPr marL="2601605" indent="-236510" algn="ctr" eaLnBrk="0" fontAlgn="base" hangingPunct="0">
              <a:spcBef>
                <a:spcPct val="0"/>
              </a:spcBef>
              <a:spcAft>
                <a:spcPct val="0"/>
              </a:spcAft>
              <a:defRPr sz="1200">
                <a:solidFill>
                  <a:schemeClr val="tx1"/>
                </a:solidFill>
                <a:latin typeface="Arial" charset="0"/>
              </a:defRPr>
            </a:lvl6pPr>
            <a:lvl7pPr marL="3074624" indent="-236510" algn="ctr" eaLnBrk="0" fontAlgn="base" hangingPunct="0">
              <a:spcBef>
                <a:spcPct val="0"/>
              </a:spcBef>
              <a:spcAft>
                <a:spcPct val="0"/>
              </a:spcAft>
              <a:defRPr sz="1200">
                <a:solidFill>
                  <a:schemeClr val="tx1"/>
                </a:solidFill>
                <a:latin typeface="Arial" charset="0"/>
              </a:defRPr>
            </a:lvl7pPr>
            <a:lvl8pPr marL="3547643" indent="-236510" algn="ctr" eaLnBrk="0" fontAlgn="base" hangingPunct="0">
              <a:spcBef>
                <a:spcPct val="0"/>
              </a:spcBef>
              <a:spcAft>
                <a:spcPct val="0"/>
              </a:spcAft>
              <a:defRPr sz="1200">
                <a:solidFill>
                  <a:schemeClr val="tx1"/>
                </a:solidFill>
                <a:latin typeface="Arial" charset="0"/>
              </a:defRPr>
            </a:lvl8pPr>
            <a:lvl9pPr marL="4020663" indent="-236510" algn="ctr" eaLnBrk="0" fontAlgn="base" hangingPunct="0">
              <a:spcBef>
                <a:spcPct val="0"/>
              </a:spcBef>
              <a:spcAft>
                <a:spcPct val="0"/>
              </a:spcAft>
              <a:defRPr sz="1200">
                <a:solidFill>
                  <a:schemeClr val="tx1"/>
                </a:solidFill>
                <a:latin typeface="Arial" charset="0"/>
              </a:defRPr>
            </a:lvl9pPr>
          </a:lstStyle>
          <a:p>
            <a:pPr eaLnBrk="1" hangingPunct="1"/>
            <a:fld id="{B71D9D35-A9E9-4209-9530-03D70F220925}" type="slidenum">
              <a:rPr lang="nl-NL" altLang="nl-NL" smtClean="0"/>
              <a:pPr eaLnBrk="1" hangingPunct="1"/>
              <a:t>14</a:t>
            </a:fld>
            <a:endParaRPr lang="nl-NL" altLang="nl-NL" smtClean="0"/>
          </a:p>
        </p:txBody>
      </p:sp>
      <p:sp>
        <p:nvSpPr>
          <p:cNvPr id="259075" name="Rectangle 2"/>
          <p:cNvSpPr>
            <a:spLocks noGrp="1" noRot="1" noChangeAspect="1" noChangeArrowheads="1" noTextEdit="1"/>
          </p:cNvSpPr>
          <p:nvPr>
            <p:ph type="sldImg"/>
          </p:nvPr>
        </p:nvSpPr>
        <p:spPr>
          <a:xfrm>
            <a:off x="614363" y="236538"/>
            <a:ext cx="5818187" cy="4362450"/>
          </a:xfrm>
          <a:ln/>
        </p:spPr>
      </p:sp>
      <p:sp>
        <p:nvSpPr>
          <p:cNvPr id="259076" name="Rectangle 3"/>
          <p:cNvSpPr>
            <a:spLocks noGrp="1" noChangeArrowheads="1"/>
          </p:cNvSpPr>
          <p:nvPr>
            <p:ph type="body" idx="1"/>
          </p:nvPr>
        </p:nvSpPr>
        <p:spPr>
          <a:xfrm>
            <a:off x="618914" y="4864833"/>
            <a:ext cx="5810174" cy="5047855"/>
          </a:xfrm>
          <a:noFill/>
        </p:spPr>
        <p:txBody>
          <a:bodyPr/>
          <a:lstStyle/>
          <a:p>
            <a:pPr eaLnBrk="1" hangingPunct="1"/>
            <a:endParaRPr lang="en-US" altLang="nl-NL"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15</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29E2EE-122B-47EC-9C67-1B9EEC265745}" type="slidenum">
              <a:rPr lang="nl-NL" altLang="nl-NL"/>
              <a:pPr/>
              <a:t>2</a:t>
            </a:fld>
            <a:endParaRPr lang="nl-NL" altLang="nl-NL"/>
          </a:p>
        </p:txBody>
      </p:sp>
      <p:sp>
        <p:nvSpPr>
          <p:cNvPr id="666626" name="Rectangle 2"/>
          <p:cNvSpPr>
            <a:spLocks noGrp="1" noRot="1" noChangeAspect="1" noChangeArrowheads="1" noTextEdit="1"/>
          </p:cNvSpPr>
          <p:nvPr>
            <p:ph type="sldImg"/>
          </p:nvPr>
        </p:nvSpPr>
        <p:spPr>
          <a:xfrm>
            <a:off x="615950" y="236538"/>
            <a:ext cx="5816600" cy="4362450"/>
          </a:xfrm>
          <a:ln/>
        </p:spPr>
      </p:sp>
      <p:sp>
        <p:nvSpPr>
          <p:cNvPr id="666627"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Rot="1" noChangeAspect="1" noChangeArrowheads="1" noTextEdit="1"/>
          </p:cNvSpPr>
          <p:nvPr>
            <p:ph type="sldImg"/>
          </p:nvPr>
        </p:nvSpPr>
        <p:spPr>
          <a:xfrm>
            <a:off x="615950" y="236538"/>
            <a:ext cx="5816600" cy="4362450"/>
          </a:xfrm>
          <a:ln/>
        </p:spPr>
      </p:sp>
      <p:sp>
        <p:nvSpPr>
          <p:cNvPr id="207875" name="Rectangle 3"/>
          <p:cNvSpPr>
            <a:spLocks noGrp="1" noChangeArrowheads="1"/>
          </p:cNvSpPr>
          <p:nvPr>
            <p:ph type="body" idx="1"/>
          </p:nvPr>
        </p:nvSpPr>
        <p:spPr>
          <a:xfrm>
            <a:off x="618914" y="4866466"/>
            <a:ext cx="5810174" cy="5046221"/>
          </a:xfrm>
          <a:noFill/>
        </p:spPr>
        <p:txBody>
          <a:bodyPr/>
          <a:lstStyle/>
          <a:p>
            <a:endParaRPr lang="en-US" altLang="nl-N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7"/>
          <p:cNvSpPr>
            <a:spLocks noGrp="1" noChangeArrowheads="1"/>
          </p:cNvSpPr>
          <p:nvPr>
            <p:ph type="sldNum" sz="quarter" idx="5"/>
          </p:nvPr>
        </p:nvSpPr>
        <p:spPr>
          <a:noFill/>
        </p:spPr>
        <p:txBody>
          <a:bodyPr/>
          <a:lstStyle>
            <a:lvl1pPr eaLnBrk="0" hangingPunct="0">
              <a:defRPr sz="1200">
                <a:solidFill>
                  <a:schemeClr val="tx1"/>
                </a:solidFill>
                <a:latin typeface="Arial" charset="0"/>
              </a:defRPr>
            </a:lvl1pPr>
            <a:lvl2pPr marL="768656" indent="-295637" eaLnBrk="0" hangingPunct="0">
              <a:defRPr sz="1200">
                <a:solidFill>
                  <a:schemeClr val="tx1"/>
                </a:solidFill>
                <a:latin typeface="Arial" charset="0"/>
              </a:defRPr>
            </a:lvl2pPr>
            <a:lvl3pPr marL="1182548" indent="-236510" eaLnBrk="0" hangingPunct="0">
              <a:defRPr sz="1200">
                <a:solidFill>
                  <a:schemeClr val="tx1"/>
                </a:solidFill>
                <a:latin typeface="Arial" charset="0"/>
              </a:defRPr>
            </a:lvl3pPr>
            <a:lvl4pPr marL="1655567" indent="-236510" eaLnBrk="0" hangingPunct="0">
              <a:defRPr sz="1200">
                <a:solidFill>
                  <a:schemeClr val="tx1"/>
                </a:solidFill>
                <a:latin typeface="Arial" charset="0"/>
              </a:defRPr>
            </a:lvl4pPr>
            <a:lvl5pPr marL="2128586" indent="-236510" eaLnBrk="0" hangingPunct="0">
              <a:defRPr sz="1200">
                <a:solidFill>
                  <a:schemeClr val="tx1"/>
                </a:solidFill>
                <a:latin typeface="Arial" charset="0"/>
              </a:defRPr>
            </a:lvl5pPr>
            <a:lvl6pPr marL="2601605" indent="-236510" algn="ctr" eaLnBrk="0" fontAlgn="base" hangingPunct="0">
              <a:spcBef>
                <a:spcPct val="0"/>
              </a:spcBef>
              <a:spcAft>
                <a:spcPct val="0"/>
              </a:spcAft>
              <a:defRPr sz="1200">
                <a:solidFill>
                  <a:schemeClr val="tx1"/>
                </a:solidFill>
                <a:latin typeface="Arial" charset="0"/>
              </a:defRPr>
            </a:lvl6pPr>
            <a:lvl7pPr marL="3074624" indent="-236510" algn="ctr" eaLnBrk="0" fontAlgn="base" hangingPunct="0">
              <a:spcBef>
                <a:spcPct val="0"/>
              </a:spcBef>
              <a:spcAft>
                <a:spcPct val="0"/>
              </a:spcAft>
              <a:defRPr sz="1200">
                <a:solidFill>
                  <a:schemeClr val="tx1"/>
                </a:solidFill>
                <a:latin typeface="Arial" charset="0"/>
              </a:defRPr>
            </a:lvl7pPr>
            <a:lvl8pPr marL="3547643" indent="-236510" algn="ctr" eaLnBrk="0" fontAlgn="base" hangingPunct="0">
              <a:spcBef>
                <a:spcPct val="0"/>
              </a:spcBef>
              <a:spcAft>
                <a:spcPct val="0"/>
              </a:spcAft>
              <a:defRPr sz="1200">
                <a:solidFill>
                  <a:schemeClr val="tx1"/>
                </a:solidFill>
                <a:latin typeface="Arial" charset="0"/>
              </a:defRPr>
            </a:lvl8pPr>
            <a:lvl9pPr marL="4020663" indent="-236510" algn="ctr" eaLnBrk="0" fontAlgn="base" hangingPunct="0">
              <a:spcBef>
                <a:spcPct val="0"/>
              </a:spcBef>
              <a:spcAft>
                <a:spcPct val="0"/>
              </a:spcAft>
              <a:defRPr sz="1200">
                <a:solidFill>
                  <a:schemeClr val="tx1"/>
                </a:solidFill>
                <a:latin typeface="Arial" charset="0"/>
              </a:defRPr>
            </a:lvl9pPr>
          </a:lstStyle>
          <a:p>
            <a:pPr eaLnBrk="1" hangingPunct="1"/>
            <a:fld id="{4536A553-4D4E-4F8E-94DE-F30B8441EEE4}" type="slidenum">
              <a:rPr lang="nl-NL" altLang="nl-NL" smtClean="0"/>
              <a:pPr eaLnBrk="1" hangingPunct="1"/>
              <a:t>4</a:t>
            </a:fld>
            <a:endParaRPr lang="nl-NL" altLang="nl-NL" smtClean="0"/>
          </a:p>
        </p:txBody>
      </p:sp>
      <p:sp>
        <p:nvSpPr>
          <p:cNvPr id="210947" name="Rectangle 2"/>
          <p:cNvSpPr>
            <a:spLocks noGrp="1" noRot="1" noChangeAspect="1" noChangeArrowheads="1" noTextEdit="1"/>
          </p:cNvSpPr>
          <p:nvPr>
            <p:ph type="sldImg"/>
          </p:nvPr>
        </p:nvSpPr>
        <p:spPr>
          <a:xfrm>
            <a:off x="615950" y="236538"/>
            <a:ext cx="5816600" cy="4362450"/>
          </a:xfrm>
          <a:ln/>
        </p:spPr>
      </p:sp>
      <p:sp>
        <p:nvSpPr>
          <p:cNvPr id="210948" name="Rectangle 3"/>
          <p:cNvSpPr>
            <a:spLocks noGrp="1" noChangeArrowheads="1"/>
          </p:cNvSpPr>
          <p:nvPr>
            <p:ph type="body" idx="1"/>
          </p:nvPr>
        </p:nvSpPr>
        <p:spPr>
          <a:xfrm>
            <a:off x="618914" y="4864833"/>
            <a:ext cx="5810174" cy="5047855"/>
          </a:xfrm>
          <a:noFill/>
        </p:spPr>
        <p:txBody>
          <a:bodyPr/>
          <a:lstStyle/>
          <a:p>
            <a:pPr eaLnBrk="1" hangingPunct="1"/>
            <a:endParaRPr lang="en-US" altLang="nl-NL"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FCEEA2-8474-4F7B-A916-16DDAA61ED9C}" type="slidenum">
              <a:rPr lang="nl-NL" altLang="nl-NL"/>
              <a:pPr/>
              <a:t>5</a:t>
            </a:fld>
            <a:endParaRPr lang="nl-NL" altLang="nl-NL"/>
          </a:p>
        </p:txBody>
      </p:sp>
      <p:sp>
        <p:nvSpPr>
          <p:cNvPr id="668674" name="Rectangle 2"/>
          <p:cNvSpPr>
            <a:spLocks noGrp="1" noRot="1" noChangeAspect="1" noChangeArrowheads="1" noTextEdit="1"/>
          </p:cNvSpPr>
          <p:nvPr>
            <p:ph type="sldImg"/>
          </p:nvPr>
        </p:nvSpPr>
        <p:spPr>
          <a:xfrm>
            <a:off x="615950" y="236538"/>
            <a:ext cx="5816600" cy="4362450"/>
          </a:xfrm>
          <a:ln/>
        </p:spPr>
      </p:sp>
      <p:sp>
        <p:nvSpPr>
          <p:cNvPr id="668675"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6</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EFFAA2-C2D1-4B12-AC8D-A0E29730A3FF}" type="slidenum">
              <a:rPr lang="nl-NL" altLang="nl-NL"/>
              <a:pPr/>
              <a:t>7</a:t>
            </a:fld>
            <a:endParaRPr lang="nl-NL" altLang="nl-NL"/>
          </a:p>
        </p:txBody>
      </p:sp>
      <p:sp>
        <p:nvSpPr>
          <p:cNvPr id="775170" name="Rectangle 2"/>
          <p:cNvSpPr>
            <a:spLocks noGrp="1" noRot="1" noChangeAspect="1" noChangeArrowheads="1" noTextEdit="1"/>
          </p:cNvSpPr>
          <p:nvPr>
            <p:ph type="sldImg"/>
          </p:nvPr>
        </p:nvSpPr>
        <p:spPr>
          <a:xfrm>
            <a:off x="615950" y="236538"/>
            <a:ext cx="5816600" cy="4362450"/>
          </a:xfrm>
          <a:ln/>
        </p:spPr>
      </p:sp>
      <p:sp>
        <p:nvSpPr>
          <p:cNvPr id="775171"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8</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01878-9C21-4624-8284-21C14685C092}" type="slidenum">
              <a:rPr lang="nl-NL" altLang="nl-NL"/>
              <a:pPr/>
              <a:t>9</a:t>
            </a:fld>
            <a:endParaRPr lang="nl-NL" altLang="nl-NL"/>
          </a:p>
        </p:txBody>
      </p:sp>
      <p:sp>
        <p:nvSpPr>
          <p:cNvPr id="773122" name="Rectangle 2"/>
          <p:cNvSpPr>
            <a:spLocks noGrp="1" noRot="1" noChangeAspect="1" noChangeArrowheads="1" noTextEdit="1"/>
          </p:cNvSpPr>
          <p:nvPr>
            <p:ph type="sldImg"/>
          </p:nvPr>
        </p:nvSpPr>
        <p:spPr>
          <a:xfrm>
            <a:off x="615950" y="236538"/>
            <a:ext cx="5816600" cy="4362450"/>
          </a:xfrm>
          <a:ln/>
        </p:spPr>
      </p:sp>
      <p:sp>
        <p:nvSpPr>
          <p:cNvPr id="773123" name="Rectangle 3"/>
          <p:cNvSpPr>
            <a:spLocks noGrp="1" noChangeArrowheads="1"/>
          </p:cNvSpPr>
          <p:nvPr>
            <p:ph type="body" idx="1"/>
          </p:nvPr>
        </p:nvSpPr>
        <p:spPr>
          <a:xfrm>
            <a:off x="619125" y="4865688"/>
            <a:ext cx="5810250" cy="5046662"/>
          </a:xfrm>
        </p:spPr>
        <p:txBody>
          <a:bodyPr/>
          <a:lstStyle/>
          <a:p>
            <a:endParaRPr lang="en-US" alt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de ondertitelstijl van het model te bewerken</a:t>
            </a:r>
            <a:endParaRPr lang="nl-NL"/>
          </a:p>
        </p:txBody>
      </p:sp>
      <p:sp>
        <p:nvSpPr>
          <p:cNvPr id="4" name="Tijdelijke aanduiding voor voettekst 3"/>
          <p:cNvSpPr>
            <a:spLocks noGrp="1"/>
          </p:cNvSpPr>
          <p:nvPr>
            <p:ph type="ftr" sz="quarter" idx="10"/>
          </p:nvPr>
        </p:nvSpPr>
        <p:spPr/>
        <p:txBody>
          <a:bodyPr/>
          <a:lstStyle>
            <a:lvl1pPr>
              <a:defRPr/>
            </a:lvl1pPr>
          </a:lstStyle>
          <a:p>
            <a:endParaRPr lang="en-GB"/>
          </a:p>
        </p:txBody>
      </p:sp>
      <p:sp>
        <p:nvSpPr>
          <p:cNvPr id="5" name="Tijdelijke aanduiding voor dianummer 4"/>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495799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voettekst 3"/>
          <p:cNvSpPr>
            <a:spLocks noGrp="1"/>
          </p:cNvSpPr>
          <p:nvPr>
            <p:ph type="ftr" sz="quarter" idx="10"/>
          </p:nvPr>
        </p:nvSpPr>
        <p:spPr/>
        <p:txBody>
          <a:bodyPr/>
          <a:lstStyle>
            <a:lvl1pPr>
              <a:defRPr/>
            </a:lvl1pPr>
          </a:lstStyle>
          <a:p>
            <a:endParaRPr lang="en-GB"/>
          </a:p>
        </p:txBody>
      </p:sp>
      <p:sp>
        <p:nvSpPr>
          <p:cNvPr id="5" name="Tijdelijke aanduiding voor dianummer 4"/>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3063998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voettekst 3"/>
          <p:cNvSpPr>
            <a:spLocks noGrp="1"/>
          </p:cNvSpPr>
          <p:nvPr>
            <p:ph type="ftr" sz="quarter" idx="10"/>
          </p:nvPr>
        </p:nvSpPr>
        <p:spPr/>
        <p:txBody>
          <a:bodyPr/>
          <a:lstStyle>
            <a:lvl1pPr>
              <a:defRPr/>
            </a:lvl1pPr>
          </a:lstStyle>
          <a:p>
            <a:endParaRPr lang="en-GB"/>
          </a:p>
        </p:txBody>
      </p:sp>
      <p:sp>
        <p:nvSpPr>
          <p:cNvPr id="5" name="Tijdelijke aanduiding voor dianummer 4"/>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275512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voettekst 3"/>
          <p:cNvSpPr>
            <a:spLocks noGrp="1"/>
          </p:cNvSpPr>
          <p:nvPr>
            <p:ph type="ftr" sz="quarter" idx="10"/>
          </p:nvPr>
        </p:nvSpPr>
        <p:spPr/>
        <p:txBody>
          <a:bodyPr/>
          <a:lstStyle>
            <a:lvl1pPr>
              <a:defRPr/>
            </a:lvl1pPr>
          </a:lstStyle>
          <a:p>
            <a:endParaRPr lang="en-GB"/>
          </a:p>
        </p:txBody>
      </p:sp>
      <p:sp>
        <p:nvSpPr>
          <p:cNvPr id="5" name="Tijdelijke aanduiding voor dianummer 4"/>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3085641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voettekst 3"/>
          <p:cNvSpPr>
            <a:spLocks noGrp="1"/>
          </p:cNvSpPr>
          <p:nvPr>
            <p:ph type="ftr" sz="quarter" idx="10"/>
          </p:nvPr>
        </p:nvSpPr>
        <p:spPr/>
        <p:txBody>
          <a:bodyPr/>
          <a:lstStyle>
            <a:lvl1pPr>
              <a:defRPr/>
            </a:lvl1pPr>
          </a:lstStyle>
          <a:p>
            <a:endParaRPr lang="en-GB"/>
          </a:p>
        </p:txBody>
      </p:sp>
      <p:sp>
        <p:nvSpPr>
          <p:cNvPr id="5" name="Tijdelijke aanduiding voor dianummer 4"/>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1249488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voettekst 4"/>
          <p:cNvSpPr>
            <a:spLocks noGrp="1"/>
          </p:cNvSpPr>
          <p:nvPr>
            <p:ph type="ftr" sz="quarter" idx="10"/>
          </p:nvPr>
        </p:nvSpPr>
        <p:spPr/>
        <p:txBody>
          <a:bodyPr/>
          <a:lstStyle>
            <a:lvl1pPr>
              <a:defRPr/>
            </a:lvl1pPr>
          </a:lstStyle>
          <a:p>
            <a:endParaRPr lang="en-GB"/>
          </a:p>
        </p:txBody>
      </p:sp>
      <p:sp>
        <p:nvSpPr>
          <p:cNvPr id="6" name="Tijdelijke aanduiding voor dianummer 5"/>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4289555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voettekst 6"/>
          <p:cNvSpPr>
            <a:spLocks noGrp="1"/>
          </p:cNvSpPr>
          <p:nvPr>
            <p:ph type="ftr" sz="quarter" idx="10"/>
          </p:nvPr>
        </p:nvSpPr>
        <p:spPr/>
        <p:txBody>
          <a:bodyPr/>
          <a:lstStyle>
            <a:lvl1pPr>
              <a:defRPr/>
            </a:lvl1pPr>
          </a:lstStyle>
          <a:p>
            <a:endParaRPr lang="en-GB"/>
          </a:p>
        </p:txBody>
      </p:sp>
      <p:sp>
        <p:nvSpPr>
          <p:cNvPr id="8" name="Tijdelijke aanduiding voor dianummer 7"/>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915659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oettekst 2"/>
          <p:cNvSpPr>
            <a:spLocks noGrp="1"/>
          </p:cNvSpPr>
          <p:nvPr>
            <p:ph type="ftr" sz="quarter" idx="10"/>
          </p:nvPr>
        </p:nvSpPr>
        <p:spPr/>
        <p:txBody>
          <a:bodyPr/>
          <a:lstStyle>
            <a:lvl1pPr>
              <a:defRPr/>
            </a:lvl1pPr>
          </a:lstStyle>
          <a:p>
            <a:endParaRPr lang="en-GB"/>
          </a:p>
        </p:txBody>
      </p:sp>
      <p:sp>
        <p:nvSpPr>
          <p:cNvPr id="4" name="Tijdelijke aanduiding voor dianummer 3"/>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323126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voettekst 1"/>
          <p:cNvSpPr>
            <a:spLocks noGrp="1"/>
          </p:cNvSpPr>
          <p:nvPr>
            <p:ph type="ftr" sz="quarter" idx="10"/>
          </p:nvPr>
        </p:nvSpPr>
        <p:spPr/>
        <p:txBody>
          <a:bodyPr/>
          <a:lstStyle>
            <a:lvl1pPr>
              <a:defRPr/>
            </a:lvl1pPr>
          </a:lstStyle>
          <a:p>
            <a:endParaRPr lang="en-GB"/>
          </a:p>
        </p:txBody>
      </p:sp>
      <p:sp>
        <p:nvSpPr>
          <p:cNvPr id="3" name="Tijdelijke aanduiding voor dianummer 2"/>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389142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voettekst 4"/>
          <p:cNvSpPr>
            <a:spLocks noGrp="1"/>
          </p:cNvSpPr>
          <p:nvPr>
            <p:ph type="ftr" sz="quarter" idx="10"/>
          </p:nvPr>
        </p:nvSpPr>
        <p:spPr/>
        <p:txBody>
          <a:bodyPr/>
          <a:lstStyle>
            <a:lvl1pPr>
              <a:defRPr/>
            </a:lvl1pPr>
          </a:lstStyle>
          <a:p>
            <a:endParaRPr lang="en-GB"/>
          </a:p>
        </p:txBody>
      </p:sp>
      <p:sp>
        <p:nvSpPr>
          <p:cNvPr id="6" name="Tijdelijke aanduiding voor dianummer 5"/>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257178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voettekst 4"/>
          <p:cNvSpPr>
            <a:spLocks noGrp="1"/>
          </p:cNvSpPr>
          <p:nvPr>
            <p:ph type="ftr" sz="quarter" idx="10"/>
          </p:nvPr>
        </p:nvSpPr>
        <p:spPr/>
        <p:txBody>
          <a:bodyPr/>
          <a:lstStyle>
            <a:lvl1pPr>
              <a:defRPr/>
            </a:lvl1pPr>
          </a:lstStyle>
          <a:p>
            <a:endParaRPr lang="en-GB"/>
          </a:p>
        </p:txBody>
      </p:sp>
      <p:sp>
        <p:nvSpPr>
          <p:cNvPr id="6" name="Tijdelijke aanduiding voor dianummer 5"/>
          <p:cNvSpPr>
            <a:spLocks noGrp="1"/>
          </p:cNvSpPr>
          <p:nvPr>
            <p:ph type="sldNum" sz="quarter" idx="11"/>
          </p:nvPr>
        </p:nvSpPr>
        <p:spPr/>
        <p:txBody>
          <a:bodyPr/>
          <a:lstStyle>
            <a:lvl1pPr>
              <a:defRPr/>
            </a:lvl1pPr>
          </a:lstStyle>
          <a:p>
            <a:endParaRPr lang="en-GB"/>
          </a:p>
        </p:txBody>
      </p:sp>
    </p:spTree>
    <p:extLst>
      <p:ext uri="{BB962C8B-B14F-4D97-AF65-F5344CB8AC3E}">
        <p14:creationId xmlns:p14="http://schemas.microsoft.com/office/powerpoint/2010/main" val="1359747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l-NL"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smtClean="0"/>
              <a:t>Click to edit Master text styles</a:t>
            </a:r>
          </a:p>
          <a:p>
            <a:pPr lvl="1"/>
            <a:r>
              <a:rPr lang="nl-NL" smtClean="0"/>
              <a:t>Second level</a:t>
            </a:r>
          </a:p>
          <a:p>
            <a:pPr lvl="2"/>
            <a:r>
              <a:rPr lang="nl-NL" smtClean="0"/>
              <a:t>Third level</a:t>
            </a:r>
          </a:p>
          <a:p>
            <a:pPr lvl="3"/>
            <a:r>
              <a:rPr lang="nl-NL" smtClean="0"/>
              <a:t>Fourth level</a:t>
            </a:r>
          </a:p>
          <a:p>
            <a:pPr lvl="4"/>
            <a:r>
              <a:rPr lang="nl-NL" smtClean="0"/>
              <a:t>Fifth level</a:t>
            </a: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i="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i="0"/>
            </a:lvl1pPr>
          </a:lstStyle>
          <a:p>
            <a:endParaRPr lang="en-GB"/>
          </a:p>
        </p:txBody>
      </p:sp>
      <p:sp>
        <p:nvSpPr>
          <p:cNvPr id="6151" name="Rectangle 7"/>
          <p:cNvSpPr>
            <a:spLocks noChangeArrowheads="1"/>
          </p:cNvSpPr>
          <p:nvPr userDrawn="1"/>
        </p:nvSpPr>
        <p:spPr bwMode="gray">
          <a:xfrm>
            <a:off x="8712200" y="6477000"/>
            <a:ext cx="279400" cy="182563"/>
          </a:xfrm>
          <a:prstGeom prst="rect">
            <a:avLst/>
          </a:prstGeom>
          <a:noFill/>
          <a:ln w="12700" algn="ctr">
            <a:noFill/>
            <a:miter lim="800000"/>
            <a:headEnd/>
            <a:tailEnd/>
          </a:ln>
          <a:effectLst/>
        </p:spPr>
        <p:txBody>
          <a:bodyPr wrap="none" lIns="0" tIns="0" rIns="0" bIns="0">
            <a:spAutoFit/>
          </a:bodyPr>
          <a:lstStyle/>
          <a:p>
            <a:pPr algn="r"/>
            <a:fld id="{65E25980-5F96-441E-9D17-EDBA675516D7}" type="slidenum">
              <a:rPr lang="nl" sz="1200" b="0" i="0">
                <a:solidFill>
                  <a:srgbClr val="000000"/>
                </a:solidFill>
              </a:rPr>
              <a:pPr algn="r"/>
              <a:t>‹#›</a:t>
            </a:fld>
            <a:endParaRPr lang="nl" sz="1200" b="0" i="0">
              <a:solidFill>
                <a:srgbClr val="000000"/>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2200">
          <a:solidFill>
            <a:schemeClr val="tx2"/>
          </a:solidFill>
          <a:latin typeface="+mj-lt"/>
          <a:ea typeface="+mj-ea"/>
          <a:cs typeface="+mj-cs"/>
        </a:defRPr>
      </a:lvl1pPr>
      <a:lvl2pPr algn="l" rtl="0" fontAlgn="base">
        <a:spcBef>
          <a:spcPct val="0"/>
        </a:spcBef>
        <a:spcAft>
          <a:spcPct val="0"/>
        </a:spcAft>
        <a:defRPr sz="2200">
          <a:solidFill>
            <a:schemeClr val="tx2"/>
          </a:solidFill>
          <a:latin typeface="Arial" charset="0"/>
        </a:defRPr>
      </a:lvl2pPr>
      <a:lvl3pPr algn="l" rtl="0" fontAlgn="base">
        <a:spcBef>
          <a:spcPct val="0"/>
        </a:spcBef>
        <a:spcAft>
          <a:spcPct val="0"/>
        </a:spcAft>
        <a:defRPr sz="2200">
          <a:solidFill>
            <a:schemeClr val="tx2"/>
          </a:solidFill>
          <a:latin typeface="Arial" charset="0"/>
        </a:defRPr>
      </a:lvl3pPr>
      <a:lvl4pPr algn="l" rtl="0" fontAlgn="base">
        <a:spcBef>
          <a:spcPct val="0"/>
        </a:spcBef>
        <a:spcAft>
          <a:spcPct val="0"/>
        </a:spcAft>
        <a:defRPr sz="2200">
          <a:solidFill>
            <a:schemeClr val="tx2"/>
          </a:solidFill>
          <a:latin typeface="Arial" charset="0"/>
        </a:defRPr>
      </a:lvl4pPr>
      <a:lvl5pPr algn="l" rtl="0" fontAlgn="base">
        <a:spcBef>
          <a:spcPct val="0"/>
        </a:spcBef>
        <a:spcAft>
          <a:spcPct val="0"/>
        </a:spcAft>
        <a:defRPr sz="2200">
          <a:solidFill>
            <a:schemeClr val="tx2"/>
          </a:solidFill>
          <a:latin typeface="Arial" charset="0"/>
        </a:defRPr>
      </a:lvl5pPr>
      <a:lvl6pPr marL="457200" algn="l" rtl="0" fontAlgn="base">
        <a:spcBef>
          <a:spcPct val="0"/>
        </a:spcBef>
        <a:spcAft>
          <a:spcPct val="0"/>
        </a:spcAft>
        <a:defRPr sz="2200">
          <a:solidFill>
            <a:schemeClr val="tx2"/>
          </a:solidFill>
          <a:latin typeface="Arial" charset="0"/>
        </a:defRPr>
      </a:lvl6pPr>
      <a:lvl7pPr marL="914400" algn="l" rtl="0" fontAlgn="base">
        <a:spcBef>
          <a:spcPct val="0"/>
        </a:spcBef>
        <a:spcAft>
          <a:spcPct val="0"/>
        </a:spcAft>
        <a:defRPr sz="2200">
          <a:solidFill>
            <a:schemeClr val="tx2"/>
          </a:solidFill>
          <a:latin typeface="Arial" charset="0"/>
        </a:defRPr>
      </a:lvl7pPr>
      <a:lvl8pPr marL="1371600" algn="l" rtl="0" fontAlgn="base">
        <a:spcBef>
          <a:spcPct val="0"/>
        </a:spcBef>
        <a:spcAft>
          <a:spcPct val="0"/>
        </a:spcAft>
        <a:defRPr sz="2200">
          <a:solidFill>
            <a:schemeClr val="tx2"/>
          </a:solidFill>
          <a:latin typeface="Arial" charset="0"/>
        </a:defRPr>
      </a:lvl8pPr>
      <a:lvl9pPr marL="1828800" algn="l" rtl="0" fontAlgn="base">
        <a:spcBef>
          <a:spcPct val="0"/>
        </a:spcBef>
        <a:spcAft>
          <a:spcPct val="0"/>
        </a:spcAft>
        <a:defRPr sz="2200">
          <a:solidFill>
            <a:schemeClr val="tx2"/>
          </a:solidFill>
          <a:latin typeface="Arial" charset="0"/>
        </a:defRPr>
      </a:lvl9pPr>
    </p:titleStyle>
    <p:bodyStyle>
      <a:lvl1pPr marL="342900" indent="-342900" algn="l" rtl="0" fontAlgn="base">
        <a:spcBef>
          <a:spcPct val="20000"/>
        </a:spcBef>
        <a:spcAft>
          <a:spcPct val="0"/>
        </a:spcAft>
        <a:buChar char="•"/>
        <a:defRPr sz="1600">
          <a:solidFill>
            <a:schemeClr val="tx1"/>
          </a:solidFill>
          <a:latin typeface="+mn-lt"/>
          <a:ea typeface="+mn-ea"/>
          <a:cs typeface="+mn-cs"/>
        </a:defRPr>
      </a:lvl1pPr>
      <a:lvl2pPr marL="742950" indent="-285750" algn="l" rtl="0" fontAlgn="base">
        <a:spcBef>
          <a:spcPct val="20000"/>
        </a:spcBef>
        <a:spcAft>
          <a:spcPct val="0"/>
        </a:spcAft>
        <a:buChar char="–"/>
        <a:defRPr sz="1400">
          <a:solidFill>
            <a:schemeClr val="tx1"/>
          </a:solidFill>
          <a:latin typeface="+mn-lt"/>
        </a:defRPr>
      </a:lvl2pPr>
      <a:lvl3pPr marL="1143000" indent="-228600" algn="l" rtl="0" fontAlgn="base">
        <a:spcBef>
          <a:spcPct val="20000"/>
        </a:spcBef>
        <a:spcAft>
          <a:spcPct val="0"/>
        </a:spcAft>
        <a:buChar char="•"/>
        <a:defRPr sz="1200">
          <a:solidFill>
            <a:schemeClr val="tx1"/>
          </a:solidFill>
          <a:latin typeface="+mn-lt"/>
        </a:defRPr>
      </a:lvl3pPr>
      <a:lvl4pPr marL="1600200" indent="-228600" algn="l" rtl="0" fontAlgn="base">
        <a:spcBef>
          <a:spcPct val="20000"/>
        </a:spcBef>
        <a:spcAft>
          <a:spcPct val="0"/>
        </a:spcAft>
        <a:buChar char="–"/>
        <a:defRPr sz="1000">
          <a:solidFill>
            <a:schemeClr val="tx1"/>
          </a:solidFill>
          <a:latin typeface="+mn-lt"/>
        </a:defRPr>
      </a:lvl4pPr>
      <a:lvl5pPr marL="2057400" indent="-228600" algn="l" rtl="0" fontAlgn="base">
        <a:spcBef>
          <a:spcPct val="20000"/>
        </a:spcBef>
        <a:spcAft>
          <a:spcPct val="0"/>
        </a:spcAft>
        <a:buChar char="»"/>
        <a:defRPr sz="800">
          <a:solidFill>
            <a:schemeClr val="tx1"/>
          </a:solidFill>
          <a:latin typeface="+mn-lt"/>
        </a:defRPr>
      </a:lvl5pPr>
      <a:lvl6pPr marL="2514600" indent="-228600" algn="l" rtl="0" fontAlgn="base">
        <a:spcBef>
          <a:spcPct val="20000"/>
        </a:spcBef>
        <a:spcAft>
          <a:spcPct val="0"/>
        </a:spcAft>
        <a:buChar char="»"/>
        <a:defRPr sz="800">
          <a:solidFill>
            <a:schemeClr val="tx1"/>
          </a:solidFill>
          <a:latin typeface="+mn-lt"/>
        </a:defRPr>
      </a:lvl6pPr>
      <a:lvl7pPr marL="2971800" indent="-228600" algn="l" rtl="0" fontAlgn="base">
        <a:spcBef>
          <a:spcPct val="20000"/>
        </a:spcBef>
        <a:spcAft>
          <a:spcPct val="0"/>
        </a:spcAft>
        <a:buChar char="»"/>
        <a:defRPr sz="800">
          <a:solidFill>
            <a:schemeClr val="tx1"/>
          </a:solidFill>
          <a:latin typeface="+mn-lt"/>
        </a:defRPr>
      </a:lvl7pPr>
      <a:lvl8pPr marL="3429000" indent="-228600" algn="l" rtl="0" fontAlgn="base">
        <a:spcBef>
          <a:spcPct val="20000"/>
        </a:spcBef>
        <a:spcAft>
          <a:spcPct val="0"/>
        </a:spcAft>
        <a:buChar char="»"/>
        <a:defRPr sz="800">
          <a:solidFill>
            <a:schemeClr val="tx1"/>
          </a:solidFill>
          <a:latin typeface="+mn-lt"/>
        </a:defRPr>
      </a:lvl8pPr>
      <a:lvl9pPr marL="3886200" indent="-228600" algn="l" rtl="0" fontAlgn="base">
        <a:spcBef>
          <a:spcPct val="20000"/>
        </a:spcBef>
        <a:spcAft>
          <a:spcPct val="0"/>
        </a:spcAft>
        <a:buChar char="»"/>
        <a:defRPr sz="8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tags" Target="../tags/tag12.xml"/><Relationship Id="rId3" Type="http://schemas.openxmlformats.org/officeDocument/2006/relationships/tags" Target="../tags/tag7.xml"/><Relationship Id="rId7" Type="http://schemas.openxmlformats.org/officeDocument/2006/relationships/tags" Target="../tags/tag11.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tags" Target="../tags/tag10.xml"/><Relationship Id="rId5" Type="http://schemas.openxmlformats.org/officeDocument/2006/relationships/tags" Target="../tags/tag9.xml"/><Relationship Id="rId10" Type="http://schemas.openxmlformats.org/officeDocument/2006/relationships/notesSlide" Target="../notesSlides/notesSlide13.xml"/><Relationship Id="rId4" Type="http://schemas.openxmlformats.org/officeDocument/2006/relationships/tags" Target="../tags/tag8.xml"/><Relationship Id="rId9"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6.xml"/><Relationship Id="rId4"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4"/>
          <p:cNvSpPr>
            <a:spLocks noChangeArrowheads="1"/>
          </p:cNvSpPr>
          <p:nvPr/>
        </p:nvSpPr>
        <p:spPr bwMode="gray">
          <a:xfrm>
            <a:off x="5299075" y="4094163"/>
            <a:ext cx="2317750" cy="673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pPr algn="r" eaLnBrk="0" hangingPunct="0"/>
            <a:r>
              <a:rPr lang="en-GB" sz="1400" b="0" i="0" dirty="0" smtClean="0"/>
              <a:t>Amsterdam</a:t>
            </a:r>
            <a:endParaRPr lang="en-GB" sz="1400" b="0" i="0" dirty="0"/>
          </a:p>
          <a:p>
            <a:pPr algn="r" eaLnBrk="0" hangingPunct="0"/>
            <a:r>
              <a:rPr lang="en-GB" sz="1400" b="0" i="0" dirty="0" smtClean="0"/>
              <a:t>7 November, 2013</a:t>
            </a:r>
            <a:endParaRPr lang="en-GB" sz="1400" b="0" i="0" dirty="0"/>
          </a:p>
        </p:txBody>
      </p:sp>
      <p:sp>
        <p:nvSpPr>
          <p:cNvPr id="8198" name="Rectangle 6"/>
          <p:cNvSpPr>
            <a:spLocks noChangeArrowheads="1"/>
          </p:cNvSpPr>
          <p:nvPr/>
        </p:nvSpPr>
        <p:spPr bwMode="gray">
          <a:xfrm>
            <a:off x="1773238" y="2133600"/>
            <a:ext cx="5895975"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lstStyle/>
          <a:p>
            <a:pPr algn="l" eaLnBrk="0" hangingPunct="0">
              <a:lnSpc>
                <a:spcPct val="90000"/>
              </a:lnSpc>
            </a:pPr>
            <a:r>
              <a:rPr lang="en-US" sz="3000" i="0" dirty="0"/>
              <a:t>The importance of different perspectives and implicit assumptions in models</a:t>
            </a:r>
            <a:endParaRPr lang="en-GB" sz="2000" i="0" dirty="0"/>
          </a:p>
        </p:txBody>
      </p:sp>
      <p:sp>
        <p:nvSpPr>
          <p:cNvPr id="8200" name="Line 8"/>
          <p:cNvSpPr>
            <a:spLocks noChangeShapeType="1"/>
          </p:cNvSpPr>
          <p:nvPr/>
        </p:nvSpPr>
        <p:spPr bwMode="gray">
          <a:xfrm>
            <a:off x="1447800" y="1600200"/>
            <a:ext cx="0" cy="1800225"/>
          </a:xfrm>
          <a:prstGeom prst="line">
            <a:avLst/>
          </a:prstGeom>
          <a:noFill/>
          <a:ln w="101600">
            <a:solidFill>
              <a:srgbClr val="0B1F65"/>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8210" name="Rectangle 18"/>
          <p:cNvSpPr>
            <a:spLocks noChangeArrowheads="1"/>
          </p:cNvSpPr>
          <p:nvPr/>
        </p:nvSpPr>
        <p:spPr bwMode="auto">
          <a:xfrm>
            <a:off x="1524000" y="1600200"/>
            <a:ext cx="6400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spcBef>
                <a:spcPct val="20000"/>
              </a:spcBef>
            </a:pPr>
            <a:r>
              <a:rPr lang="en-GB" sz="1600" i="0" dirty="0" err="1" smtClean="0">
                <a:latin typeface="Calibri" pitchFamily="34" charset="0"/>
              </a:rPr>
              <a:t>Frans</a:t>
            </a:r>
            <a:r>
              <a:rPr lang="en-GB" sz="1600" i="0" dirty="0" smtClean="0">
                <a:latin typeface="Calibri" pitchFamily="34" charset="0"/>
              </a:rPr>
              <a:t> de </a:t>
            </a:r>
            <a:r>
              <a:rPr lang="en-GB" sz="1600" i="0" dirty="0" err="1" smtClean="0">
                <a:latin typeface="Calibri" pitchFamily="34" charset="0"/>
              </a:rPr>
              <a:t>Weert</a:t>
            </a:r>
            <a:endParaRPr lang="en-GB" sz="1600" i="0" dirty="0">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8" name="Rectangle 2"/>
          <p:cNvSpPr>
            <a:spLocks noGrp="1" noChangeArrowheads="1"/>
          </p:cNvSpPr>
          <p:nvPr>
            <p:ph type="title"/>
          </p:nvPr>
        </p:nvSpPr>
        <p:spPr/>
        <p:txBody>
          <a:bodyPr/>
          <a:lstStyle/>
          <a:p>
            <a:r>
              <a:rPr lang="en-US" altLang="nl-NL"/>
              <a:t>Basel III forces banks to think about the size of their balance sheet </a:t>
            </a:r>
          </a:p>
        </p:txBody>
      </p:sp>
      <p:sp>
        <p:nvSpPr>
          <p:cNvPr id="766979" name="Rectangle 3"/>
          <p:cNvSpPr>
            <a:spLocks noChangeArrowheads="1"/>
          </p:cNvSpPr>
          <p:nvPr/>
        </p:nvSpPr>
        <p:spPr bwMode="auto">
          <a:xfrm>
            <a:off x="2667000" y="2257425"/>
            <a:ext cx="1446213" cy="698500"/>
          </a:xfrm>
          <a:prstGeom prst="rect">
            <a:avLst/>
          </a:prstGeom>
          <a:solidFill>
            <a:srgbClr val="FF99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Available Capital = Economic capital</a:t>
            </a:r>
          </a:p>
        </p:txBody>
      </p:sp>
      <p:sp>
        <p:nvSpPr>
          <p:cNvPr id="766980" name="Line 4"/>
          <p:cNvSpPr>
            <a:spLocks noChangeShapeType="1"/>
          </p:cNvSpPr>
          <p:nvPr/>
        </p:nvSpPr>
        <p:spPr bwMode="auto">
          <a:xfrm>
            <a:off x="2400300" y="2057400"/>
            <a:ext cx="0" cy="40386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6981" name="Line 5"/>
          <p:cNvSpPr>
            <a:spLocks noChangeShapeType="1"/>
          </p:cNvSpPr>
          <p:nvPr/>
        </p:nvSpPr>
        <p:spPr bwMode="auto">
          <a:xfrm>
            <a:off x="685800" y="2057400"/>
            <a:ext cx="34290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6982" name="Rectangle 6"/>
          <p:cNvSpPr>
            <a:spLocks noChangeArrowheads="1"/>
          </p:cNvSpPr>
          <p:nvPr/>
        </p:nvSpPr>
        <p:spPr bwMode="auto">
          <a:xfrm>
            <a:off x="781050" y="2257425"/>
            <a:ext cx="1447800" cy="3744913"/>
          </a:xfrm>
          <a:prstGeom prst="rect">
            <a:avLst/>
          </a:prstGeom>
          <a:solidFill>
            <a:schemeClr val="accent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Safe assets</a:t>
            </a:r>
          </a:p>
        </p:txBody>
      </p:sp>
      <p:sp>
        <p:nvSpPr>
          <p:cNvPr id="766983" name="Rectangle 7"/>
          <p:cNvSpPr>
            <a:spLocks noChangeArrowheads="1"/>
          </p:cNvSpPr>
          <p:nvPr/>
        </p:nvSpPr>
        <p:spPr bwMode="auto">
          <a:xfrm>
            <a:off x="2667000" y="3125788"/>
            <a:ext cx="1447800" cy="2876550"/>
          </a:xfrm>
          <a:prstGeom prst="rect">
            <a:avLst/>
          </a:prstGeom>
          <a:solidFill>
            <a:schemeClr val="accent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Liabilities</a:t>
            </a:r>
          </a:p>
        </p:txBody>
      </p:sp>
      <p:sp>
        <p:nvSpPr>
          <p:cNvPr id="766984" name="Text Box 8"/>
          <p:cNvSpPr txBox="1">
            <a:spLocks noChangeArrowheads="1"/>
          </p:cNvSpPr>
          <p:nvPr/>
        </p:nvSpPr>
        <p:spPr bwMode="auto">
          <a:xfrm>
            <a:off x="1295400" y="1630363"/>
            <a:ext cx="2209800" cy="457200"/>
          </a:xfrm>
          <a:prstGeom prst="rect">
            <a:avLst/>
          </a:prstGeom>
          <a:noFill/>
          <a:ln>
            <a:noFill/>
          </a:ln>
          <a:effectLst/>
          <a:extLst>
            <a:ext uri="{909E8E84-426E-40DD-AFC4-6F175D3DCCD1}">
              <a14:hiddenFill xmlns:a14="http://schemas.microsoft.com/office/drawing/2010/main">
                <a:solidFill>
                  <a:srgbClr val="D0A660"/>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nl-NL" sz="1200" i="0">
                <a:solidFill>
                  <a:srgbClr val="000000"/>
                </a:solidFill>
              </a:rPr>
              <a:t>Long balance sheet model (Dutch Banks)</a:t>
            </a:r>
          </a:p>
        </p:txBody>
      </p:sp>
      <p:sp>
        <p:nvSpPr>
          <p:cNvPr id="766985" name="Rectangle 9"/>
          <p:cNvSpPr>
            <a:spLocks noChangeArrowheads="1"/>
          </p:cNvSpPr>
          <p:nvPr/>
        </p:nvSpPr>
        <p:spPr bwMode="auto">
          <a:xfrm>
            <a:off x="6934200" y="2257425"/>
            <a:ext cx="1446213" cy="698500"/>
          </a:xfrm>
          <a:prstGeom prst="rect">
            <a:avLst/>
          </a:prstGeom>
          <a:solidFill>
            <a:srgbClr val="FF99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Available Capital = Economic capital</a:t>
            </a:r>
          </a:p>
        </p:txBody>
      </p:sp>
      <p:sp>
        <p:nvSpPr>
          <p:cNvPr id="766986" name="Line 10"/>
          <p:cNvSpPr>
            <a:spLocks noChangeShapeType="1"/>
          </p:cNvSpPr>
          <p:nvPr/>
        </p:nvSpPr>
        <p:spPr bwMode="auto">
          <a:xfrm>
            <a:off x="6667500" y="2057400"/>
            <a:ext cx="0" cy="323850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6987" name="Line 11"/>
          <p:cNvSpPr>
            <a:spLocks noChangeShapeType="1"/>
          </p:cNvSpPr>
          <p:nvPr/>
        </p:nvSpPr>
        <p:spPr bwMode="auto">
          <a:xfrm>
            <a:off x="4953000" y="2057400"/>
            <a:ext cx="3429000"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66988" name="Rectangle 12"/>
          <p:cNvSpPr>
            <a:spLocks noChangeArrowheads="1"/>
          </p:cNvSpPr>
          <p:nvPr/>
        </p:nvSpPr>
        <p:spPr bwMode="auto">
          <a:xfrm>
            <a:off x="5040313" y="2257425"/>
            <a:ext cx="1447800" cy="2700338"/>
          </a:xfrm>
          <a:prstGeom prst="rect">
            <a:avLst/>
          </a:prstGeom>
          <a:solidFill>
            <a:schemeClr val="accent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Risky assets</a:t>
            </a:r>
          </a:p>
        </p:txBody>
      </p:sp>
      <p:sp>
        <p:nvSpPr>
          <p:cNvPr id="766989" name="Rectangle 13"/>
          <p:cNvSpPr>
            <a:spLocks noChangeArrowheads="1"/>
          </p:cNvSpPr>
          <p:nvPr/>
        </p:nvSpPr>
        <p:spPr bwMode="auto">
          <a:xfrm>
            <a:off x="6934200" y="3125788"/>
            <a:ext cx="1447800" cy="1831975"/>
          </a:xfrm>
          <a:prstGeom prst="rect">
            <a:avLst/>
          </a:prstGeom>
          <a:solidFill>
            <a:schemeClr val="accent2"/>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sz="1200" i="0">
                <a:solidFill>
                  <a:srgbClr val="FFFFFF"/>
                </a:solidFill>
              </a:rPr>
              <a:t>Liabilities</a:t>
            </a:r>
          </a:p>
        </p:txBody>
      </p:sp>
      <p:sp>
        <p:nvSpPr>
          <p:cNvPr id="766990" name="Text Box 14"/>
          <p:cNvSpPr txBox="1">
            <a:spLocks noChangeArrowheads="1"/>
          </p:cNvSpPr>
          <p:nvPr/>
        </p:nvSpPr>
        <p:spPr bwMode="auto">
          <a:xfrm>
            <a:off x="5562600" y="1630363"/>
            <a:ext cx="2209800" cy="457200"/>
          </a:xfrm>
          <a:prstGeom prst="rect">
            <a:avLst/>
          </a:prstGeom>
          <a:noFill/>
          <a:ln>
            <a:noFill/>
          </a:ln>
          <a:effectLst/>
          <a:extLst>
            <a:ext uri="{909E8E84-426E-40DD-AFC4-6F175D3DCCD1}">
              <a14:hiddenFill xmlns:a14="http://schemas.microsoft.com/office/drawing/2010/main">
                <a:solidFill>
                  <a:srgbClr val="D0A660"/>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nl-NL" sz="1200" i="0">
                <a:solidFill>
                  <a:srgbClr val="000000"/>
                </a:solidFill>
              </a:rPr>
              <a:t>Short balance sheet model (US / Spanish banks)</a:t>
            </a:r>
          </a:p>
        </p:txBody>
      </p:sp>
    </p:spTree>
    <p:extLst>
      <p:ext uri="{BB962C8B-B14F-4D97-AF65-F5344CB8AC3E}">
        <p14:creationId xmlns:p14="http://schemas.microsoft.com/office/powerpoint/2010/main" val="200183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02" name="Rectangle 2"/>
          <p:cNvSpPr>
            <a:spLocks noGrp="1" noChangeArrowheads="1"/>
          </p:cNvSpPr>
          <p:nvPr>
            <p:ph type="title"/>
          </p:nvPr>
        </p:nvSpPr>
        <p:spPr bwMode="gray"/>
        <p:txBody>
          <a:bodyPr/>
          <a:lstStyle/>
          <a:p>
            <a:r>
              <a:rPr lang="en-US" altLang="nl-NL"/>
              <a:t>Solvency I is effectively a non </a:t>
            </a:r>
            <a:r>
              <a:rPr lang="nl-NL" altLang="nl-NL"/>
              <a:t>risk-based leverage ratio limit while Solvency II is purely a risk-based framework </a:t>
            </a:r>
            <a:endParaRPr lang="en-US" altLang="nl-NL"/>
          </a:p>
        </p:txBody>
      </p:sp>
      <p:sp>
        <p:nvSpPr>
          <p:cNvPr id="768003" name="Rectangle 3"/>
          <p:cNvSpPr>
            <a:spLocks noChangeArrowheads="1"/>
          </p:cNvSpPr>
          <p:nvPr/>
        </p:nvSpPr>
        <p:spPr bwMode="auto">
          <a:xfrm>
            <a:off x="685800" y="1676400"/>
            <a:ext cx="3352800" cy="420688"/>
          </a:xfrm>
          <a:prstGeom prst="rect">
            <a:avLst/>
          </a:prstGeom>
          <a:solidFill>
            <a:schemeClr val="accent2"/>
          </a:solidFill>
          <a:ln w="9525">
            <a:solidFill>
              <a:schemeClr val="tx1"/>
            </a:solidFill>
            <a:miter lim="800000"/>
            <a:headEnd/>
            <a:tailEnd/>
          </a:ln>
          <a:effectLst>
            <a:outerShdw dist="35921" dir="2700000" algn="ctr" rotWithShape="0">
              <a:schemeClr val="tx1"/>
            </a:outerShdw>
          </a:effectLst>
        </p:spPr>
        <p:txBody>
          <a:bodyPr lIns="0" tIns="0" rIns="0" bIns="0" anchor="ctr"/>
          <a:lstStyle/>
          <a:p>
            <a:pPr eaLnBrk="0" hangingPunct="0">
              <a:lnSpc>
                <a:spcPct val="90000"/>
              </a:lnSpc>
            </a:pPr>
            <a:r>
              <a:rPr lang="en-US" altLang="nl-NL" sz="1400" i="0">
                <a:solidFill>
                  <a:schemeClr val="bg1"/>
                </a:solidFill>
              </a:rPr>
              <a:t>Solvency I</a:t>
            </a:r>
          </a:p>
        </p:txBody>
      </p:sp>
      <p:sp>
        <p:nvSpPr>
          <p:cNvPr id="768004" name="Rectangle 4"/>
          <p:cNvSpPr>
            <a:spLocks noChangeArrowheads="1"/>
          </p:cNvSpPr>
          <p:nvPr/>
        </p:nvSpPr>
        <p:spPr bwMode="auto">
          <a:xfrm>
            <a:off x="685800" y="2057400"/>
            <a:ext cx="3352800" cy="3200400"/>
          </a:xfrm>
          <a:prstGeom prst="rect">
            <a:avLst/>
          </a:prstGeom>
          <a:solidFill>
            <a:schemeClr val="bg1"/>
          </a:solidFill>
          <a:ln w="9525">
            <a:solidFill>
              <a:schemeClr val="tx1"/>
            </a:solidFill>
            <a:miter lim="800000"/>
            <a:headEnd/>
            <a:tailEnd/>
          </a:ln>
          <a:effectLst>
            <a:outerShdw dist="35921" dir="2700000" algn="ctr" rotWithShape="0">
              <a:schemeClr val="tx1"/>
            </a:outerShdw>
          </a:effectLst>
        </p:spPr>
        <p:txBody>
          <a:bodyPr rIns="18000"/>
          <a:lstStyle>
            <a:lvl1pPr marL="228600" indent="-228600" algn="l">
              <a:spcBef>
                <a:spcPct val="20000"/>
              </a:spcBef>
              <a:buChar char="•"/>
              <a:defRPr sz="1400">
                <a:solidFill>
                  <a:schemeClr val="tx1"/>
                </a:solidFill>
                <a:latin typeface="Arial" charset="0"/>
              </a:defRPr>
            </a:lvl1pPr>
            <a:lvl2pPr marL="531813" indent="-188913" algn="l">
              <a:spcBef>
                <a:spcPct val="20000"/>
              </a:spcBef>
              <a:buChar char="–"/>
              <a:defRPr sz="1200">
                <a:solidFill>
                  <a:schemeClr val="tx1"/>
                </a:solidFill>
                <a:latin typeface="Arial" charset="0"/>
              </a:defRPr>
            </a:lvl2pPr>
            <a:lvl3pPr marL="887413" indent="1830388" algn="l">
              <a:spcBef>
                <a:spcPct val="20000"/>
              </a:spcBef>
              <a:buChar char="•"/>
              <a:defRPr sz="1000">
                <a:solidFill>
                  <a:schemeClr val="tx1"/>
                </a:solidFill>
                <a:latin typeface="Arial" charset="0"/>
              </a:defRPr>
            </a:lvl3pPr>
            <a:lvl4pPr marL="2908300" indent="1724025" algn="l">
              <a:spcBef>
                <a:spcPct val="20000"/>
              </a:spcBef>
              <a:buChar char="–"/>
              <a:defRPr sz="900">
                <a:solidFill>
                  <a:schemeClr val="tx1"/>
                </a:solidFill>
                <a:latin typeface="Arial" charset="0"/>
              </a:defRPr>
            </a:lvl4pPr>
            <a:lvl5pPr marL="4822825" indent="1212850" algn="l">
              <a:spcBef>
                <a:spcPct val="20000"/>
              </a:spcBef>
              <a:buChar char="»"/>
              <a:defRPr sz="700">
                <a:solidFill>
                  <a:schemeClr val="tx1"/>
                </a:solidFill>
                <a:latin typeface="Arial" charset="0"/>
              </a:defRPr>
            </a:lvl5pPr>
            <a:lvl6pPr marL="5280025" indent="1212850" fontAlgn="base">
              <a:spcBef>
                <a:spcPct val="20000"/>
              </a:spcBef>
              <a:spcAft>
                <a:spcPct val="0"/>
              </a:spcAft>
              <a:buChar char="»"/>
              <a:defRPr sz="700">
                <a:solidFill>
                  <a:schemeClr val="tx1"/>
                </a:solidFill>
                <a:latin typeface="Arial" charset="0"/>
              </a:defRPr>
            </a:lvl6pPr>
            <a:lvl7pPr marL="5737225" indent="1212850" fontAlgn="base">
              <a:spcBef>
                <a:spcPct val="20000"/>
              </a:spcBef>
              <a:spcAft>
                <a:spcPct val="0"/>
              </a:spcAft>
              <a:buChar char="»"/>
              <a:defRPr sz="700">
                <a:solidFill>
                  <a:schemeClr val="tx1"/>
                </a:solidFill>
                <a:latin typeface="Arial" charset="0"/>
              </a:defRPr>
            </a:lvl7pPr>
            <a:lvl8pPr marL="6194425" indent="1212850" fontAlgn="base">
              <a:spcBef>
                <a:spcPct val="20000"/>
              </a:spcBef>
              <a:spcAft>
                <a:spcPct val="0"/>
              </a:spcAft>
              <a:buChar char="»"/>
              <a:defRPr sz="700">
                <a:solidFill>
                  <a:schemeClr val="tx1"/>
                </a:solidFill>
                <a:latin typeface="Arial" charset="0"/>
              </a:defRPr>
            </a:lvl8pPr>
            <a:lvl9pPr marL="6651625" indent="1212850" fontAlgn="base">
              <a:spcBef>
                <a:spcPct val="20000"/>
              </a:spcBef>
              <a:spcAft>
                <a:spcPct val="0"/>
              </a:spcAft>
              <a:buChar char="»"/>
              <a:defRPr sz="700">
                <a:solidFill>
                  <a:schemeClr val="tx1"/>
                </a:solidFill>
                <a:latin typeface="Arial" charset="0"/>
              </a:defRPr>
            </a:lvl9pPr>
          </a:lstStyle>
          <a:p>
            <a:pPr>
              <a:spcBef>
                <a:spcPct val="30000"/>
              </a:spcBef>
            </a:pPr>
            <a:r>
              <a:rPr lang="en-US" altLang="nl-NL" sz="1600" b="0" i="0"/>
              <a:t>Capital requirement is effectively determined by taking 4% of the technical provisions</a:t>
            </a:r>
          </a:p>
          <a:p>
            <a:pPr>
              <a:spcBef>
                <a:spcPct val="30000"/>
              </a:spcBef>
            </a:pPr>
            <a:r>
              <a:rPr lang="en-US" altLang="nl-NL" sz="1600" b="0" i="0"/>
              <a:t>Because the ratio between capital and technical provisions determines the leverage ratio, Solvency I effectively is a leverage ratio limit of 25</a:t>
            </a:r>
          </a:p>
          <a:p>
            <a:pPr>
              <a:spcBef>
                <a:spcPct val="30000"/>
              </a:spcBef>
            </a:pPr>
            <a:r>
              <a:rPr lang="en-US" altLang="nl-NL" sz="1600" b="0" i="0"/>
              <a:t>Risks of asset investments are not taken into account when determining the capital requirement</a:t>
            </a:r>
          </a:p>
        </p:txBody>
      </p:sp>
      <p:grpSp>
        <p:nvGrpSpPr>
          <p:cNvPr id="768005" name="Group 5"/>
          <p:cNvGrpSpPr>
            <a:grpSpLocks/>
          </p:cNvGrpSpPr>
          <p:nvPr/>
        </p:nvGrpSpPr>
        <p:grpSpPr bwMode="auto">
          <a:xfrm>
            <a:off x="4724400" y="1676400"/>
            <a:ext cx="3352800" cy="3581400"/>
            <a:chOff x="432" y="1056"/>
            <a:chExt cx="2112" cy="2256"/>
          </a:xfrm>
        </p:grpSpPr>
        <p:sp>
          <p:nvSpPr>
            <p:cNvPr id="768006" name="Rectangle 6"/>
            <p:cNvSpPr>
              <a:spLocks noChangeArrowheads="1"/>
            </p:cNvSpPr>
            <p:nvPr/>
          </p:nvSpPr>
          <p:spPr bwMode="auto">
            <a:xfrm>
              <a:off x="432" y="1056"/>
              <a:ext cx="2112" cy="265"/>
            </a:xfrm>
            <a:prstGeom prst="rect">
              <a:avLst/>
            </a:prstGeom>
            <a:solidFill>
              <a:schemeClr val="accent2"/>
            </a:solidFill>
            <a:ln w="9525">
              <a:solidFill>
                <a:schemeClr val="tx1"/>
              </a:solidFill>
              <a:miter lim="800000"/>
              <a:headEnd/>
              <a:tailEnd/>
            </a:ln>
            <a:effectLst>
              <a:outerShdw dist="35921" dir="2700000" algn="ctr" rotWithShape="0">
                <a:schemeClr val="tx1"/>
              </a:outerShdw>
            </a:effectLst>
          </p:spPr>
          <p:txBody>
            <a:bodyPr lIns="0" tIns="0" rIns="0" bIns="0" anchor="ctr"/>
            <a:lstStyle/>
            <a:p>
              <a:pPr eaLnBrk="0" hangingPunct="0">
                <a:lnSpc>
                  <a:spcPct val="90000"/>
                </a:lnSpc>
              </a:pPr>
              <a:r>
                <a:rPr lang="en-US" altLang="nl-NL" sz="1400" i="0">
                  <a:solidFill>
                    <a:schemeClr val="bg1"/>
                  </a:solidFill>
                </a:rPr>
                <a:t>Solvency II</a:t>
              </a:r>
            </a:p>
          </p:txBody>
        </p:sp>
        <p:sp>
          <p:nvSpPr>
            <p:cNvPr id="768007" name="Rectangle 7"/>
            <p:cNvSpPr>
              <a:spLocks noChangeArrowheads="1"/>
            </p:cNvSpPr>
            <p:nvPr/>
          </p:nvSpPr>
          <p:spPr bwMode="auto">
            <a:xfrm>
              <a:off x="432" y="1296"/>
              <a:ext cx="2112" cy="2016"/>
            </a:xfrm>
            <a:prstGeom prst="rect">
              <a:avLst/>
            </a:prstGeom>
            <a:solidFill>
              <a:schemeClr val="bg1"/>
            </a:solidFill>
            <a:ln w="9525">
              <a:solidFill>
                <a:schemeClr val="tx1"/>
              </a:solidFill>
              <a:miter lim="800000"/>
              <a:headEnd/>
              <a:tailEnd/>
            </a:ln>
            <a:effectLst>
              <a:outerShdw dist="35921" dir="2700000" algn="ctr" rotWithShape="0">
                <a:schemeClr val="tx1"/>
              </a:outerShdw>
            </a:effectLst>
          </p:spPr>
          <p:txBody>
            <a:bodyPr rIns="18000"/>
            <a:lstStyle>
              <a:lvl1pPr marL="228600" indent="-228600" algn="l">
                <a:spcBef>
                  <a:spcPct val="20000"/>
                </a:spcBef>
                <a:buChar char="•"/>
                <a:defRPr sz="1400">
                  <a:solidFill>
                    <a:schemeClr val="tx1"/>
                  </a:solidFill>
                  <a:latin typeface="Arial" charset="0"/>
                </a:defRPr>
              </a:lvl1pPr>
              <a:lvl2pPr marL="531813" indent="-188913" algn="l">
                <a:spcBef>
                  <a:spcPct val="20000"/>
                </a:spcBef>
                <a:buChar char="–"/>
                <a:defRPr sz="1200">
                  <a:solidFill>
                    <a:schemeClr val="tx1"/>
                  </a:solidFill>
                  <a:latin typeface="Arial" charset="0"/>
                </a:defRPr>
              </a:lvl2pPr>
              <a:lvl3pPr marL="887413" indent="1830388" algn="l">
                <a:spcBef>
                  <a:spcPct val="20000"/>
                </a:spcBef>
                <a:buChar char="•"/>
                <a:defRPr sz="1000">
                  <a:solidFill>
                    <a:schemeClr val="tx1"/>
                  </a:solidFill>
                  <a:latin typeface="Arial" charset="0"/>
                </a:defRPr>
              </a:lvl3pPr>
              <a:lvl4pPr marL="2908300" indent="1724025" algn="l">
                <a:spcBef>
                  <a:spcPct val="20000"/>
                </a:spcBef>
                <a:buChar char="–"/>
                <a:defRPr sz="900">
                  <a:solidFill>
                    <a:schemeClr val="tx1"/>
                  </a:solidFill>
                  <a:latin typeface="Arial" charset="0"/>
                </a:defRPr>
              </a:lvl4pPr>
              <a:lvl5pPr marL="4822825" indent="1212850" algn="l">
                <a:spcBef>
                  <a:spcPct val="20000"/>
                </a:spcBef>
                <a:buChar char="»"/>
                <a:defRPr sz="700">
                  <a:solidFill>
                    <a:schemeClr val="tx1"/>
                  </a:solidFill>
                  <a:latin typeface="Arial" charset="0"/>
                </a:defRPr>
              </a:lvl5pPr>
              <a:lvl6pPr marL="5280025" indent="1212850" fontAlgn="base">
                <a:spcBef>
                  <a:spcPct val="20000"/>
                </a:spcBef>
                <a:spcAft>
                  <a:spcPct val="0"/>
                </a:spcAft>
                <a:buChar char="»"/>
                <a:defRPr sz="700">
                  <a:solidFill>
                    <a:schemeClr val="tx1"/>
                  </a:solidFill>
                  <a:latin typeface="Arial" charset="0"/>
                </a:defRPr>
              </a:lvl6pPr>
              <a:lvl7pPr marL="5737225" indent="1212850" fontAlgn="base">
                <a:spcBef>
                  <a:spcPct val="20000"/>
                </a:spcBef>
                <a:spcAft>
                  <a:spcPct val="0"/>
                </a:spcAft>
                <a:buChar char="»"/>
                <a:defRPr sz="700">
                  <a:solidFill>
                    <a:schemeClr val="tx1"/>
                  </a:solidFill>
                  <a:latin typeface="Arial" charset="0"/>
                </a:defRPr>
              </a:lvl7pPr>
              <a:lvl8pPr marL="6194425" indent="1212850" fontAlgn="base">
                <a:spcBef>
                  <a:spcPct val="20000"/>
                </a:spcBef>
                <a:spcAft>
                  <a:spcPct val="0"/>
                </a:spcAft>
                <a:buChar char="»"/>
                <a:defRPr sz="700">
                  <a:solidFill>
                    <a:schemeClr val="tx1"/>
                  </a:solidFill>
                  <a:latin typeface="Arial" charset="0"/>
                </a:defRPr>
              </a:lvl8pPr>
              <a:lvl9pPr marL="6651625" indent="1212850" fontAlgn="base">
                <a:spcBef>
                  <a:spcPct val="20000"/>
                </a:spcBef>
                <a:spcAft>
                  <a:spcPct val="0"/>
                </a:spcAft>
                <a:buChar char="»"/>
                <a:defRPr sz="700">
                  <a:solidFill>
                    <a:schemeClr val="tx1"/>
                  </a:solidFill>
                  <a:latin typeface="Arial" charset="0"/>
                </a:defRPr>
              </a:lvl9pPr>
            </a:lstStyle>
            <a:p>
              <a:pPr>
                <a:spcBef>
                  <a:spcPct val="10000"/>
                </a:spcBef>
              </a:pPr>
              <a:r>
                <a:rPr lang="en-US" altLang="nl-NL" sz="1600" b="0" i="0"/>
                <a:t>Solvency II takes a risk-based balance sheet approach to determine the capital requirement</a:t>
              </a:r>
            </a:p>
            <a:p>
              <a:pPr>
                <a:spcBef>
                  <a:spcPct val="10000"/>
                </a:spcBef>
              </a:pPr>
              <a:r>
                <a:rPr lang="en-US" altLang="nl-NL" sz="1600" b="0" i="0"/>
                <a:t>Market risks (e.g. interest rate, equity, spread risk), insurance risks and operational risks are all taken into account when determining the capital requirement</a:t>
              </a:r>
            </a:p>
            <a:p>
              <a:pPr>
                <a:spcBef>
                  <a:spcPct val="10000"/>
                </a:spcBef>
              </a:pPr>
              <a:r>
                <a:rPr lang="en-US" altLang="nl-NL" sz="1600" b="0" i="0"/>
                <a:t>Solvency II does not know a leverage ratio</a:t>
              </a:r>
            </a:p>
            <a:p>
              <a:pPr>
                <a:spcBef>
                  <a:spcPct val="10000"/>
                </a:spcBef>
              </a:pPr>
              <a:endParaRPr lang="en-US" altLang="nl-NL" sz="1600" b="0" i="0"/>
            </a:p>
          </p:txBody>
        </p:sp>
      </p:grpSp>
      <p:sp>
        <p:nvSpPr>
          <p:cNvPr id="768008" name="AutoShape 8"/>
          <p:cNvSpPr>
            <a:spLocks noChangeArrowheads="1"/>
          </p:cNvSpPr>
          <p:nvPr/>
        </p:nvSpPr>
        <p:spPr bwMode="gray">
          <a:xfrm rot="10800000">
            <a:off x="1295400" y="5486400"/>
            <a:ext cx="2133600" cy="304800"/>
          </a:xfrm>
          <a:prstGeom prst="triangle">
            <a:avLst>
              <a:gd name="adj" fmla="val 50000"/>
            </a:avLst>
          </a:prstGeom>
          <a:solidFill>
            <a:srgbClr val="FF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rot="10800000" wrap="none" lIns="45720" rIns="45720" anchor="ctr"/>
          <a:lstStyle/>
          <a:p>
            <a:pPr eaLnBrk="0" hangingPunct="0"/>
            <a:endParaRPr lang="en-GB" altLang="nl-NL" sz="1200" b="0" i="0"/>
          </a:p>
        </p:txBody>
      </p:sp>
      <p:sp>
        <p:nvSpPr>
          <p:cNvPr id="768009" name="AutoShape 9"/>
          <p:cNvSpPr>
            <a:spLocks noChangeArrowheads="1"/>
          </p:cNvSpPr>
          <p:nvPr/>
        </p:nvSpPr>
        <p:spPr bwMode="gray">
          <a:xfrm rot="10800000">
            <a:off x="5334000" y="5486400"/>
            <a:ext cx="2133600" cy="304800"/>
          </a:xfrm>
          <a:prstGeom prst="triangle">
            <a:avLst>
              <a:gd name="adj" fmla="val 50000"/>
            </a:avLst>
          </a:prstGeom>
          <a:solidFill>
            <a:srgbClr val="FF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rot="10800000" wrap="none" lIns="45720" rIns="45720" anchor="ctr"/>
          <a:lstStyle/>
          <a:p>
            <a:pPr eaLnBrk="0" hangingPunct="0"/>
            <a:endParaRPr lang="en-GB" altLang="nl-NL" sz="1200" b="0" i="0"/>
          </a:p>
        </p:txBody>
      </p:sp>
      <p:sp>
        <p:nvSpPr>
          <p:cNvPr id="768010" name="Text Box 10"/>
          <p:cNvSpPr txBox="1">
            <a:spLocks noChangeArrowheads="1"/>
          </p:cNvSpPr>
          <p:nvPr/>
        </p:nvSpPr>
        <p:spPr bwMode="auto">
          <a:xfrm>
            <a:off x="1123950" y="6019800"/>
            <a:ext cx="24765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75000"/>
              </a:spcBef>
              <a:spcAft>
                <a:spcPct val="20000"/>
              </a:spcAft>
            </a:pPr>
            <a:r>
              <a:rPr lang="en-GB" altLang="nl-NL" sz="1600" b="0">
                <a:latin typeface="Times New Roman" pitchFamily="18" charset="0"/>
                <a:cs typeface="Times New Roman" pitchFamily="18" charset="0"/>
              </a:rPr>
              <a:t>Incentive to invest technical provisions riskily    </a:t>
            </a:r>
          </a:p>
        </p:txBody>
      </p:sp>
      <p:sp>
        <p:nvSpPr>
          <p:cNvPr id="768011" name="Text Box 11"/>
          <p:cNvSpPr txBox="1">
            <a:spLocks noChangeArrowheads="1"/>
          </p:cNvSpPr>
          <p:nvPr/>
        </p:nvSpPr>
        <p:spPr bwMode="auto">
          <a:xfrm>
            <a:off x="5162550" y="6019800"/>
            <a:ext cx="24765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75000"/>
              </a:spcBef>
              <a:spcAft>
                <a:spcPct val="20000"/>
              </a:spcAft>
            </a:pPr>
            <a:r>
              <a:rPr lang="en-GB" altLang="nl-NL" sz="1600" b="0">
                <a:latin typeface="Times New Roman" pitchFamily="18" charset="0"/>
                <a:cs typeface="Times New Roman" pitchFamily="18" charset="0"/>
              </a:rPr>
              <a:t>Incentive to de-risk and leverage    </a:t>
            </a:r>
          </a:p>
        </p:txBody>
      </p:sp>
    </p:spTree>
    <p:extLst>
      <p:ext uri="{BB962C8B-B14F-4D97-AF65-F5344CB8AC3E}">
        <p14:creationId xmlns:p14="http://schemas.microsoft.com/office/powerpoint/2010/main" val="1286574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dirty="0" smtClean="0"/>
              <a:t>Because of the incentives from regulation, banks and insurance companies optimize their balance sheets (including model assumptions) to generate the highest return on capital  </a:t>
            </a:r>
            <a:endParaRPr lang="en-US" altLang="nl-NL" dirty="0"/>
          </a:p>
        </p:txBody>
      </p:sp>
      <p:sp>
        <p:nvSpPr>
          <p:cNvPr id="3" name="Rectangle 3"/>
          <p:cNvSpPr txBox="1">
            <a:spLocks noChangeArrowheads="1"/>
          </p:cNvSpPr>
          <p:nvPr/>
        </p:nvSpPr>
        <p:spPr bwMode="auto">
          <a:xfrm>
            <a:off x="914400" y="1798638"/>
            <a:ext cx="6705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a:spcBef>
                <a:spcPct val="100000"/>
              </a:spcBef>
            </a:pPr>
            <a:r>
              <a:rPr lang="en-US" altLang="nl-NL" sz="1800" b="0" i="0" kern="0" dirty="0" smtClean="0"/>
              <a:t>Banks and insurance companies try to maximize their return given a certain amount of equity</a:t>
            </a:r>
          </a:p>
          <a:p>
            <a:pPr>
              <a:spcBef>
                <a:spcPct val="100000"/>
              </a:spcBef>
            </a:pPr>
            <a:r>
              <a:rPr lang="en-US" altLang="nl-NL" sz="1800" b="0" i="0" kern="0" dirty="0" smtClean="0"/>
              <a:t>Regulation determines how much capital certain assets consume</a:t>
            </a:r>
          </a:p>
          <a:p>
            <a:pPr>
              <a:spcBef>
                <a:spcPct val="100000"/>
              </a:spcBef>
            </a:pPr>
            <a:r>
              <a:rPr lang="en-US" altLang="nl-NL" sz="1800" b="0" i="0" kern="0" dirty="0" smtClean="0"/>
              <a:t>The capital requirement is quite often based on model calculations</a:t>
            </a:r>
          </a:p>
          <a:p>
            <a:pPr>
              <a:spcBef>
                <a:spcPct val="100000"/>
              </a:spcBef>
            </a:pPr>
            <a:r>
              <a:rPr lang="en-US" altLang="nl-NL" sz="1800" b="0" i="0" kern="0" dirty="0" smtClean="0"/>
              <a:t>If a bank or insurance company maximizes its return on capital given a certain amount of capital, it will optimize its business but also model assumptions</a:t>
            </a:r>
          </a:p>
          <a:p>
            <a:pPr>
              <a:spcBef>
                <a:spcPct val="100000"/>
              </a:spcBef>
            </a:pPr>
            <a:endParaRPr lang="en-US" altLang="nl-NL" sz="1800" b="0" i="0" kern="0" dirty="0" smtClean="0"/>
          </a:p>
          <a:p>
            <a:pPr>
              <a:spcBef>
                <a:spcPct val="100000"/>
              </a:spcBef>
            </a:pPr>
            <a:endParaRPr lang="en-US" altLang="nl-NL" sz="1800" b="0" i="0" kern="0" dirty="0"/>
          </a:p>
        </p:txBody>
      </p:sp>
    </p:spTree>
    <p:extLst>
      <p:ext uri="{BB962C8B-B14F-4D97-AF65-F5344CB8AC3E}">
        <p14:creationId xmlns:p14="http://schemas.microsoft.com/office/powerpoint/2010/main" val="30952563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dirty="0" smtClean="0"/>
              <a:t>This results in a self-fulfilling prophecy where banks and insurance companies become dependent on the (implicit) assumptions in models  </a:t>
            </a:r>
            <a:endParaRPr lang="en-US" altLang="nl-NL" dirty="0"/>
          </a:p>
        </p:txBody>
      </p:sp>
      <p:sp>
        <p:nvSpPr>
          <p:cNvPr id="3" name="Rectangle 3"/>
          <p:cNvSpPr txBox="1">
            <a:spLocks noChangeArrowheads="1"/>
          </p:cNvSpPr>
          <p:nvPr/>
        </p:nvSpPr>
        <p:spPr bwMode="auto">
          <a:xfrm>
            <a:off x="914400" y="1798638"/>
            <a:ext cx="6705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a:spcBef>
                <a:spcPct val="100000"/>
              </a:spcBef>
            </a:pPr>
            <a:r>
              <a:rPr lang="en-US" altLang="nl-NL" sz="1800" b="0" i="0" kern="0" dirty="0" smtClean="0"/>
              <a:t>Since the models are optimized to generate the highest return on capital, the capital requirement becomes dependent on the implicit model assumptions</a:t>
            </a:r>
          </a:p>
          <a:p>
            <a:pPr>
              <a:spcBef>
                <a:spcPct val="100000"/>
              </a:spcBef>
            </a:pPr>
            <a:r>
              <a:rPr lang="en-US" altLang="nl-NL" sz="1800" b="0" i="0" kern="0" dirty="0" smtClean="0"/>
              <a:t>This results in a self-fulfilling prophecy where models are constantly optimized further to be able to do </a:t>
            </a:r>
            <a:r>
              <a:rPr lang="en-US" altLang="nl-NL" sz="1800" b="0" i="0" kern="0" dirty="0" smtClean="0"/>
              <a:t>more of the same business</a:t>
            </a:r>
          </a:p>
          <a:p>
            <a:pPr>
              <a:spcBef>
                <a:spcPct val="100000"/>
              </a:spcBef>
            </a:pPr>
            <a:r>
              <a:rPr lang="en-US" altLang="nl-NL" sz="1800" b="0" i="0" kern="0" dirty="0" smtClean="0"/>
              <a:t>This ultimately results in a negative feed-back loop where one becomes more and more dependent on the implicit model assumptions</a:t>
            </a:r>
            <a:endParaRPr lang="en-US" altLang="nl-NL" sz="1800" b="0" i="0" kern="0" dirty="0" smtClean="0"/>
          </a:p>
          <a:p>
            <a:pPr>
              <a:spcBef>
                <a:spcPct val="100000"/>
              </a:spcBef>
            </a:pPr>
            <a:endParaRPr lang="en-US" altLang="nl-NL" sz="1800" b="0" i="0" kern="0" dirty="0" smtClean="0"/>
          </a:p>
          <a:p>
            <a:pPr>
              <a:spcBef>
                <a:spcPct val="100000"/>
              </a:spcBef>
            </a:pPr>
            <a:endParaRPr lang="en-US" altLang="nl-NL" sz="1800" b="0" i="0" kern="0" dirty="0"/>
          </a:p>
        </p:txBody>
      </p:sp>
    </p:spTree>
    <p:extLst>
      <p:ext uri="{BB962C8B-B14F-4D97-AF65-F5344CB8AC3E}">
        <p14:creationId xmlns:p14="http://schemas.microsoft.com/office/powerpoint/2010/main" val="6777307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bwMode="gray"/>
        <p:txBody>
          <a:bodyPr/>
          <a:lstStyle/>
          <a:p>
            <a:pPr eaLnBrk="1" hangingPunct="1"/>
            <a:r>
              <a:rPr lang="en-GB" altLang="nl-NL" dirty="0" smtClean="0"/>
              <a:t>Even though the effectiveness of bank responses to the credit crisis had nothing to do with the quality of the models </a:t>
            </a:r>
          </a:p>
        </p:txBody>
      </p:sp>
      <p:sp>
        <p:nvSpPr>
          <p:cNvPr id="139267" name="Rectangle 4"/>
          <p:cNvSpPr>
            <a:spLocks noChangeArrowheads="1"/>
          </p:cNvSpPr>
          <p:nvPr>
            <p:custDataLst>
              <p:tags r:id="rId1"/>
            </p:custDataLst>
          </p:nvPr>
        </p:nvSpPr>
        <p:spPr bwMode="gray">
          <a:xfrm>
            <a:off x="609600" y="1660525"/>
            <a:ext cx="1524000" cy="900113"/>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Denial</a:t>
            </a:r>
          </a:p>
        </p:txBody>
      </p:sp>
      <p:sp>
        <p:nvSpPr>
          <p:cNvPr id="139268" name="Line 7"/>
          <p:cNvSpPr>
            <a:spLocks noChangeShapeType="1"/>
          </p:cNvSpPr>
          <p:nvPr/>
        </p:nvSpPr>
        <p:spPr bwMode="auto">
          <a:xfrm>
            <a:off x="609600" y="1524000"/>
            <a:ext cx="3959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139269" name="Text Box 8"/>
          <p:cNvSpPr txBox="1">
            <a:spLocks noChangeArrowheads="1"/>
          </p:cNvSpPr>
          <p:nvPr/>
        </p:nvSpPr>
        <p:spPr bwMode="auto">
          <a:xfrm>
            <a:off x="2743200" y="11430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b="1"/>
              <a:t>Example</a:t>
            </a:r>
          </a:p>
        </p:txBody>
      </p:sp>
      <p:sp>
        <p:nvSpPr>
          <p:cNvPr id="139270" name="Text Box 9"/>
          <p:cNvSpPr txBox="1">
            <a:spLocks noChangeArrowheads="1"/>
          </p:cNvSpPr>
          <p:nvPr/>
        </p:nvSpPr>
        <p:spPr bwMode="auto">
          <a:xfrm>
            <a:off x="2286000" y="1952625"/>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Lehman Brothers</a:t>
            </a:r>
          </a:p>
        </p:txBody>
      </p:sp>
      <p:sp>
        <p:nvSpPr>
          <p:cNvPr id="139271" name="Text Box 11"/>
          <p:cNvSpPr txBox="1">
            <a:spLocks noChangeArrowheads="1"/>
          </p:cNvSpPr>
          <p:nvPr/>
        </p:nvSpPr>
        <p:spPr bwMode="auto">
          <a:xfrm>
            <a:off x="2362200" y="3095625"/>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Citigroup</a:t>
            </a:r>
          </a:p>
        </p:txBody>
      </p:sp>
      <p:sp>
        <p:nvSpPr>
          <p:cNvPr id="139272" name="Text Box 12"/>
          <p:cNvSpPr txBox="1">
            <a:spLocks noChangeArrowheads="1"/>
          </p:cNvSpPr>
          <p:nvPr/>
        </p:nvSpPr>
        <p:spPr bwMode="auto">
          <a:xfrm>
            <a:off x="2362200" y="4233863"/>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Bank of America</a:t>
            </a:r>
          </a:p>
        </p:txBody>
      </p:sp>
      <p:sp>
        <p:nvSpPr>
          <p:cNvPr id="139273" name="Text Box 13"/>
          <p:cNvSpPr txBox="1">
            <a:spLocks noChangeArrowheads="1"/>
          </p:cNvSpPr>
          <p:nvPr/>
        </p:nvSpPr>
        <p:spPr bwMode="auto">
          <a:xfrm>
            <a:off x="2286000" y="5372100"/>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Merrill Lynch</a:t>
            </a:r>
          </a:p>
        </p:txBody>
      </p:sp>
      <p:sp>
        <p:nvSpPr>
          <p:cNvPr id="139274" name="Rectangle 14"/>
          <p:cNvSpPr>
            <a:spLocks noChangeArrowheads="1"/>
          </p:cNvSpPr>
          <p:nvPr>
            <p:custDataLst>
              <p:tags r:id="rId2"/>
            </p:custDataLst>
          </p:nvPr>
        </p:nvSpPr>
        <p:spPr bwMode="gray">
          <a:xfrm>
            <a:off x="609600" y="2798763"/>
            <a:ext cx="1524000" cy="900112"/>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Ineffective response</a:t>
            </a:r>
          </a:p>
        </p:txBody>
      </p:sp>
      <p:sp>
        <p:nvSpPr>
          <p:cNvPr id="139275" name="Rectangle 15"/>
          <p:cNvSpPr>
            <a:spLocks noChangeArrowheads="1"/>
          </p:cNvSpPr>
          <p:nvPr>
            <p:custDataLst>
              <p:tags r:id="rId3"/>
            </p:custDataLst>
          </p:nvPr>
        </p:nvSpPr>
        <p:spPr bwMode="gray">
          <a:xfrm>
            <a:off x="609600" y="3937000"/>
            <a:ext cx="1524000" cy="900113"/>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Catch a falling sword</a:t>
            </a:r>
          </a:p>
        </p:txBody>
      </p:sp>
      <p:sp>
        <p:nvSpPr>
          <p:cNvPr id="139276" name="Rectangle 16"/>
          <p:cNvSpPr>
            <a:spLocks noChangeArrowheads="1"/>
          </p:cNvSpPr>
          <p:nvPr>
            <p:custDataLst>
              <p:tags r:id="rId4"/>
            </p:custDataLst>
          </p:nvPr>
        </p:nvSpPr>
        <p:spPr bwMode="gray">
          <a:xfrm>
            <a:off x="4953000" y="1660525"/>
            <a:ext cx="1524000" cy="900113"/>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Just in time</a:t>
            </a:r>
          </a:p>
        </p:txBody>
      </p:sp>
      <p:sp>
        <p:nvSpPr>
          <p:cNvPr id="139277" name="Rectangle 17"/>
          <p:cNvSpPr>
            <a:spLocks noChangeArrowheads="1"/>
          </p:cNvSpPr>
          <p:nvPr>
            <p:custDataLst>
              <p:tags r:id="rId5"/>
            </p:custDataLst>
          </p:nvPr>
        </p:nvSpPr>
        <p:spPr bwMode="gray">
          <a:xfrm>
            <a:off x="4953000" y="2798763"/>
            <a:ext cx="1524000" cy="900112"/>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Exploit the crisis</a:t>
            </a:r>
          </a:p>
        </p:txBody>
      </p:sp>
      <p:sp>
        <p:nvSpPr>
          <p:cNvPr id="139278" name="Rectangle 18"/>
          <p:cNvSpPr>
            <a:spLocks noChangeArrowheads="1"/>
          </p:cNvSpPr>
          <p:nvPr>
            <p:custDataLst>
              <p:tags r:id="rId6"/>
            </p:custDataLst>
          </p:nvPr>
        </p:nvSpPr>
        <p:spPr bwMode="gray">
          <a:xfrm>
            <a:off x="4953000" y="3937000"/>
            <a:ext cx="1524000" cy="900113"/>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Quick to respond</a:t>
            </a:r>
          </a:p>
        </p:txBody>
      </p:sp>
      <p:sp>
        <p:nvSpPr>
          <p:cNvPr id="139279" name="Rectangle 19"/>
          <p:cNvSpPr>
            <a:spLocks noChangeArrowheads="1"/>
          </p:cNvSpPr>
          <p:nvPr>
            <p:custDataLst>
              <p:tags r:id="rId7"/>
            </p:custDataLst>
          </p:nvPr>
        </p:nvSpPr>
        <p:spPr bwMode="gray">
          <a:xfrm>
            <a:off x="4953000" y="5075238"/>
            <a:ext cx="1524000" cy="900112"/>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Position well for after crisis</a:t>
            </a:r>
          </a:p>
        </p:txBody>
      </p:sp>
      <p:sp>
        <p:nvSpPr>
          <p:cNvPr id="139280" name="Rectangle 20"/>
          <p:cNvSpPr>
            <a:spLocks noChangeArrowheads="1"/>
          </p:cNvSpPr>
          <p:nvPr>
            <p:custDataLst>
              <p:tags r:id="rId8"/>
            </p:custDataLst>
          </p:nvPr>
        </p:nvSpPr>
        <p:spPr bwMode="gray">
          <a:xfrm>
            <a:off x="609600" y="5075238"/>
            <a:ext cx="1524000" cy="900112"/>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rgbClr val="FFFFFF"/>
                </a:solidFill>
              </a:rPr>
              <a:t>Surrender</a:t>
            </a:r>
          </a:p>
        </p:txBody>
      </p:sp>
      <p:sp>
        <p:nvSpPr>
          <p:cNvPr id="139281" name="Line 21"/>
          <p:cNvSpPr>
            <a:spLocks noChangeShapeType="1"/>
          </p:cNvSpPr>
          <p:nvPr/>
        </p:nvSpPr>
        <p:spPr bwMode="auto">
          <a:xfrm>
            <a:off x="4953000" y="1524000"/>
            <a:ext cx="3959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139282" name="Text Box 22"/>
          <p:cNvSpPr txBox="1">
            <a:spLocks noChangeArrowheads="1"/>
          </p:cNvSpPr>
          <p:nvPr/>
        </p:nvSpPr>
        <p:spPr bwMode="auto">
          <a:xfrm>
            <a:off x="6553200" y="1952625"/>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Barclays</a:t>
            </a:r>
          </a:p>
        </p:txBody>
      </p:sp>
      <p:sp>
        <p:nvSpPr>
          <p:cNvPr id="139283" name="Text Box 23"/>
          <p:cNvSpPr txBox="1">
            <a:spLocks noChangeArrowheads="1"/>
          </p:cNvSpPr>
          <p:nvPr/>
        </p:nvSpPr>
        <p:spPr bwMode="auto">
          <a:xfrm>
            <a:off x="6553200" y="3095625"/>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JP Morgan</a:t>
            </a:r>
          </a:p>
        </p:txBody>
      </p:sp>
      <p:sp>
        <p:nvSpPr>
          <p:cNvPr id="139284" name="Text Box 24"/>
          <p:cNvSpPr txBox="1">
            <a:spLocks noChangeArrowheads="1"/>
          </p:cNvSpPr>
          <p:nvPr/>
        </p:nvSpPr>
        <p:spPr bwMode="auto">
          <a:xfrm>
            <a:off x="6553200" y="4235450"/>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HSBC, BNP Paribas</a:t>
            </a:r>
          </a:p>
        </p:txBody>
      </p:sp>
      <p:sp>
        <p:nvSpPr>
          <p:cNvPr id="139285" name="Text Box 25"/>
          <p:cNvSpPr txBox="1">
            <a:spLocks noChangeArrowheads="1"/>
          </p:cNvSpPr>
          <p:nvPr/>
        </p:nvSpPr>
        <p:spPr bwMode="auto">
          <a:xfrm>
            <a:off x="6553200" y="5373688"/>
            <a:ext cx="2057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i="1"/>
              <a:t>Goldman Sachs</a:t>
            </a:r>
          </a:p>
        </p:txBody>
      </p:sp>
      <p:sp>
        <p:nvSpPr>
          <p:cNvPr id="139286" name="Text Box 26"/>
          <p:cNvSpPr txBox="1">
            <a:spLocks noChangeArrowheads="1"/>
          </p:cNvSpPr>
          <p:nvPr/>
        </p:nvSpPr>
        <p:spPr bwMode="auto">
          <a:xfrm>
            <a:off x="6934200" y="1143000"/>
            <a:ext cx="12954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nl-NL" altLang="nl-NL" sz="1400" b="1"/>
              <a:t>Example</a:t>
            </a:r>
          </a:p>
        </p:txBody>
      </p:sp>
      <p:sp>
        <p:nvSpPr>
          <p:cNvPr id="139287" name="Oval 27"/>
          <p:cNvSpPr>
            <a:spLocks noChangeAspect="1" noChangeArrowheads="1"/>
          </p:cNvSpPr>
          <p:nvPr/>
        </p:nvSpPr>
        <p:spPr bwMode="gray">
          <a:xfrm flipH="1">
            <a:off x="533400" y="1600200"/>
            <a:ext cx="214313" cy="214313"/>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1</a:t>
            </a:r>
          </a:p>
        </p:txBody>
      </p:sp>
      <p:sp>
        <p:nvSpPr>
          <p:cNvPr id="139288" name="Oval 28"/>
          <p:cNvSpPr>
            <a:spLocks noChangeAspect="1" noChangeArrowheads="1"/>
          </p:cNvSpPr>
          <p:nvPr/>
        </p:nvSpPr>
        <p:spPr bwMode="gray">
          <a:xfrm flipH="1">
            <a:off x="533400" y="2727325"/>
            <a:ext cx="214313" cy="214313"/>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2</a:t>
            </a:r>
          </a:p>
        </p:txBody>
      </p:sp>
      <p:sp>
        <p:nvSpPr>
          <p:cNvPr id="139289" name="Oval 29"/>
          <p:cNvSpPr>
            <a:spLocks noChangeAspect="1" noChangeArrowheads="1"/>
          </p:cNvSpPr>
          <p:nvPr/>
        </p:nvSpPr>
        <p:spPr bwMode="gray">
          <a:xfrm flipH="1">
            <a:off x="533400" y="3854450"/>
            <a:ext cx="214313" cy="214313"/>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3</a:t>
            </a:r>
          </a:p>
        </p:txBody>
      </p:sp>
      <p:sp>
        <p:nvSpPr>
          <p:cNvPr id="139290" name="Oval 30"/>
          <p:cNvSpPr>
            <a:spLocks noChangeAspect="1" noChangeArrowheads="1"/>
          </p:cNvSpPr>
          <p:nvPr/>
        </p:nvSpPr>
        <p:spPr bwMode="gray">
          <a:xfrm flipH="1">
            <a:off x="533400" y="4981575"/>
            <a:ext cx="214313" cy="214313"/>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4</a:t>
            </a:r>
          </a:p>
        </p:txBody>
      </p:sp>
      <p:grpSp>
        <p:nvGrpSpPr>
          <p:cNvPr id="139291" name="Group 32"/>
          <p:cNvGrpSpPr>
            <a:grpSpLocks/>
          </p:cNvGrpSpPr>
          <p:nvPr/>
        </p:nvGrpSpPr>
        <p:grpSpPr bwMode="auto">
          <a:xfrm>
            <a:off x="4891088" y="1600200"/>
            <a:ext cx="214312" cy="3595688"/>
            <a:chOff x="336" y="1008"/>
            <a:chExt cx="135" cy="2265"/>
          </a:xfrm>
        </p:grpSpPr>
        <p:sp>
          <p:nvSpPr>
            <p:cNvPr id="139292" name="Oval 33"/>
            <p:cNvSpPr>
              <a:spLocks noChangeAspect="1" noChangeArrowheads="1"/>
            </p:cNvSpPr>
            <p:nvPr/>
          </p:nvSpPr>
          <p:spPr bwMode="gray">
            <a:xfrm flipH="1">
              <a:off x="336" y="1008"/>
              <a:ext cx="135" cy="13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5</a:t>
              </a:r>
            </a:p>
          </p:txBody>
        </p:sp>
        <p:sp>
          <p:nvSpPr>
            <p:cNvPr id="139293" name="Oval 34"/>
            <p:cNvSpPr>
              <a:spLocks noChangeAspect="1" noChangeArrowheads="1"/>
            </p:cNvSpPr>
            <p:nvPr/>
          </p:nvSpPr>
          <p:spPr bwMode="gray">
            <a:xfrm flipH="1">
              <a:off x="336" y="1718"/>
              <a:ext cx="135" cy="13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6</a:t>
              </a:r>
            </a:p>
          </p:txBody>
        </p:sp>
        <p:sp>
          <p:nvSpPr>
            <p:cNvPr id="139294" name="Oval 35"/>
            <p:cNvSpPr>
              <a:spLocks noChangeAspect="1" noChangeArrowheads="1"/>
            </p:cNvSpPr>
            <p:nvPr/>
          </p:nvSpPr>
          <p:spPr bwMode="gray">
            <a:xfrm flipH="1">
              <a:off x="336" y="2428"/>
              <a:ext cx="135" cy="13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7</a:t>
              </a:r>
            </a:p>
          </p:txBody>
        </p:sp>
        <p:sp>
          <p:nvSpPr>
            <p:cNvPr id="139295" name="Oval 36"/>
            <p:cNvSpPr>
              <a:spLocks noChangeAspect="1" noChangeArrowheads="1"/>
            </p:cNvSpPr>
            <p:nvPr/>
          </p:nvSpPr>
          <p:spPr bwMode="gray">
            <a:xfrm flipH="1">
              <a:off x="336" y="3138"/>
              <a:ext cx="135" cy="135"/>
            </a:xfrm>
            <a:prstGeom prst="ellipse">
              <a:avLst/>
            </a:prstGeom>
            <a:solidFill>
              <a:srgbClr val="FF6600"/>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b="1" i="1">
                  <a:solidFill>
                    <a:schemeClr val="bg1"/>
                  </a:solidFill>
                </a:rPr>
                <a:t>8</a:t>
              </a:r>
            </a:p>
          </p:txBody>
        </p:sp>
      </p:grpSp>
    </p:spTree>
    <p:extLst>
      <p:ext uri="{BB962C8B-B14F-4D97-AF65-F5344CB8AC3E}">
        <p14:creationId xmlns:p14="http://schemas.microsoft.com/office/powerpoint/2010/main" val="608489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dirty="0" smtClean="0"/>
              <a:t>There are various mitigating factors for the negative feedback loop</a:t>
            </a:r>
            <a:endParaRPr lang="en-US" altLang="nl-NL" dirty="0"/>
          </a:p>
        </p:txBody>
      </p:sp>
      <p:sp>
        <p:nvSpPr>
          <p:cNvPr id="3" name="Rectangle 3"/>
          <p:cNvSpPr txBox="1">
            <a:spLocks noChangeArrowheads="1"/>
          </p:cNvSpPr>
          <p:nvPr/>
        </p:nvSpPr>
        <p:spPr bwMode="auto">
          <a:xfrm>
            <a:off x="914400" y="1798638"/>
            <a:ext cx="6705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a:spcBef>
                <a:spcPct val="100000"/>
              </a:spcBef>
            </a:pPr>
            <a:endParaRPr lang="en-US" altLang="nl-NL" sz="1800" b="0" i="0" kern="0" dirty="0" smtClean="0"/>
          </a:p>
          <a:p>
            <a:pPr>
              <a:spcBef>
                <a:spcPct val="100000"/>
              </a:spcBef>
            </a:pPr>
            <a:endParaRPr lang="en-US" altLang="nl-NL" sz="1800" b="0" i="0" kern="0" dirty="0"/>
          </a:p>
        </p:txBody>
      </p:sp>
      <p:sp>
        <p:nvSpPr>
          <p:cNvPr id="4" name="Rectangle 3"/>
          <p:cNvSpPr txBox="1">
            <a:spLocks noChangeArrowheads="1"/>
          </p:cNvSpPr>
          <p:nvPr/>
        </p:nvSpPr>
        <p:spPr bwMode="auto">
          <a:xfrm>
            <a:off x="895865" y="1600200"/>
            <a:ext cx="6705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a:spcBef>
                <a:spcPct val="100000"/>
              </a:spcBef>
            </a:pPr>
            <a:r>
              <a:rPr lang="en-US" altLang="nl-NL" sz="1800" b="0" i="0" kern="0" dirty="0" smtClean="0"/>
              <a:t>Model developers highlight the main (implicit) assumption of the models and under which circumstances the model leads to bad decision making</a:t>
            </a:r>
          </a:p>
          <a:p>
            <a:pPr>
              <a:spcBef>
                <a:spcPct val="100000"/>
              </a:spcBef>
            </a:pPr>
            <a:r>
              <a:rPr lang="en-US" altLang="nl-NL" sz="1800" b="0" i="0" kern="0" dirty="0" smtClean="0"/>
              <a:t>Senior management understands the key variables and assumptions of the models</a:t>
            </a:r>
          </a:p>
          <a:p>
            <a:pPr>
              <a:spcBef>
                <a:spcPct val="100000"/>
              </a:spcBef>
            </a:pPr>
            <a:r>
              <a:rPr lang="en-US" altLang="nl-NL" sz="1800" b="0" i="0" kern="0" dirty="0" smtClean="0"/>
              <a:t>Senior management tries to take several perspectives into account for decision making and stimulates the use of several models instead of trying to incorporate everything in one model</a:t>
            </a:r>
            <a:endParaRPr lang="en-US" altLang="nl-NL" sz="1800" b="0" i="0" kern="0" dirty="0" smtClean="0"/>
          </a:p>
          <a:p>
            <a:pPr>
              <a:spcBef>
                <a:spcPct val="100000"/>
              </a:spcBef>
            </a:pPr>
            <a:endParaRPr lang="en-US" altLang="nl-NL" sz="1800" b="0" i="0" kern="0" dirty="0" smtClean="0"/>
          </a:p>
          <a:p>
            <a:pPr>
              <a:spcBef>
                <a:spcPct val="100000"/>
              </a:spcBef>
            </a:pPr>
            <a:endParaRPr lang="en-US" altLang="nl-NL" sz="1800" b="0" i="0" kern="0" dirty="0"/>
          </a:p>
        </p:txBody>
      </p:sp>
    </p:spTree>
    <p:extLst>
      <p:ext uri="{BB962C8B-B14F-4D97-AF65-F5344CB8AC3E}">
        <p14:creationId xmlns:p14="http://schemas.microsoft.com/office/powerpoint/2010/main" val="2353747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bwMode="gray"/>
        <p:txBody>
          <a:bodyPr/>
          <a:lstStyle/>
          <a:p>
            <a:r>
              <a:rPr lang="en-US" altLang="nl-NL" dirty="0" smtClean="0"/>
              <a:t>Objectives</a:t>
            </a:r>
            <a:endParaRPr lang="en-US" altLang="nl-NL" dirty="0"/>
          </a:p>
        </p:txBody>
      </p:sp>
      <p:sp>
        <p:nvSpPr>
          <p:cNvPr id="665603" name="Rectangle 3"/>
          <p:cNvSpPr>
            <a:spLocks noGrp="1" noChangeArrowheads="1"/>
          </p:cNvSpPr>
          <p:nvPr>
            <p:ph type="body" idx="1"/>
          </p:nvPr>
        </p:nvSpPr>
        <p:spPr>
          <a:xfrm>
            <a:off x="914400" y="1798638"/>
            <a:ext cx="7543800" cy="4525962"/>
          </a:xfrm>
        </p:spPr>
        <p:txBody>
          <a:bodyPr/>
          <a:lstStyle/>
          <a:p>
            <a:pPr>
              <a:spcBef>
                <a:spcPct val="100000"/>
              </a:spcBef>
            </a:pPr>
            <a:r>
              <a:rPr lang="en-US" altLang="nl-NL" sz="1800" dirty="0" smtClean="0"/>
              <a:t>Different perspectives to capital management</a:t>
            </a:r>
          </a:p>
          <a:p>
            <a:pPr>
              <a:spcBef>
                <a:spcPct val="100000"/>
              </a:spcBef>
            </a:pPr>
            <a:r>
              <a:rPr lang="en-US" altLang="nl-NL" sz="1800" dirty="0" smtClean="0"/>
              <a:t>The importance of models when managing capital</a:t>
            </a:r>
          </a:p>
          <a:p>
            <a:pPr>
              <a:spcBef>
                <a:spcPct val="100000"/>
              </a:spcBef>
            </a:pPr>
            <a:r>
              <a:rPr lang="en-US" altLang="nl-NL" sz="1800" dirty="0" smtClean="0"/>
              <a:t>The incentives of regulation and its impact on model optimization</a:t>
            </a:r>
          </a:p>
          <a:p>
            <a:pPr>
              <a:spcBef>
                <a:spcPct val="100000"/>
              </a:spcBef>
            </a:pPr>
            <a:r>
              <a:rPr lang="en-US" altLang="nl-NL" sz="1800" dirty="0" smtClean="0"/>
              <a:t>The self-fulfilling prophecy of models</a:t>
            </a:r>
          </a:p>
          <a:p>
            <a:pPr>
              <a:spcBef>
                <a:spcPct val="100000"/>
              </a:spcBef>
            </a:pPr>
            <a:r>
              <a:rPr lang="en-US" altLang="nl-NL" sz="1800" dirty="0" smtClean="0"/>
              <a:t>How to mitigate the self-fulfilling prophecy</a:t>
            </a:r>
          </a:p>
          <a:p>
            <a:pPr>
              <a:spcBef>
                <a:spcPct val="100000"/>
              </a:spcBef>
            </a:pPr>
            <a:endParaRPr lang="en-US" altLang="nl-NL" sz="1800" dirty="0"/>
          </a:p>
          <a:p>
            <a:pPr>
              <a:spcBef>
                <a:spcPct val="100000"/>
              </a:spcBef>
            </a:pPr>
            <a:endParaRPr lang="en-US" altLang="nl-NL" sz="1800" dirty="0"/>
          </a:p>
          <a:p>
            <a:pPr>
              <a:spcBef>
                <a:spcPct val="100000"/>
              </a:spcBef>
            </a:pPr>
            <a:endParaRPr lang="en-US" altLang="nl-NL" sz="1800" dirty="0"/>
          </a:p>
        </p:txBody>
      </p:sp>
    </p:spTree>
    <p:extLst>
      <p:ext uri="{BB962C8B-B14F-4D97-AF65-F5344CB8AC3E}">
        <p14:creationId xmlns:p14="http://schemas.microsoft.com/office/powerpoint/2010/main" val="3223671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bwMode="gray"/>
        <p:txBody>
          <a:bodyPr/>
          <a:lstStyle/>
          <a:p>
            <a:r>
              <a:rPr lang="en-GB" altLang="nl-NL" smtClean="0"/>
              <a:t>Capital management has two primary objectives: </a:t>
            </a:r>
            <a:r>
              <a:rPr lang="en-GB" altLang="nl-NL" i="1" smtClean="0"/>
              <a:t>optimise capital structure</a:t>
            </a:r>
            <a:r>
              <a:rPr lang="en-GB" altLang="nl-NL" smtClean="0"/>
              <a:t> and </a:t>
            </a:r>
            <a:r>
              <a:rPr lang="en-GB" altLang="nl-NL" i="1" smtClean="0"/>
              <a:t>optimise performance</a:t>
            </a:r>
          </a:p>
        </p:txBody>
      </p:sp>
      <p:sp>
        <p:nvSpPr>
          <p:cNvPr id="23555" name="AutoShape 3"/>
          <p:cNvSpPr>
            <a:spLocks noChangeArrowheads="1"/>
          </p:cNvSpPr>
          <p:nvPr/>
        </p:nvSpPr>
        <p:spPr bwMode="auto">
          <a:xfrm>
            <a:off x="231775" y="1527175"/>
            <a:ext cx="4527550" cy="4389438"/>
          </a:xfrm>
          <a:prstGeom prst="homePlate">
            <a:avLst>
              <a:gd name="adj" fmla="val 25787"/>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anchor="ct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3556" name="AutoShape 4"/>
          <p:cNvSpPr>
            <a:spLocks noChangeArrowheads="1"/>
          </p:cNvSpPr>
          <p:nvPr/>
        </p:nvSpPr>
        <p:spPr bwMode="auto">
          <a:xfrm rot="10800000">
            <a:off x="4006850" y="1527175"/>
            <a:ext cx="4527550" cy="4389438"/>
          </a:xfrm>
          <a:prstGeom prst="homePlate">
            <a:avLst>
              <a:gd name="adj" fmla="val 25787"/>
            </a:avLst>
          </a:prstGeom>
          <a:solidFill>
            <a:schemeClr val="bg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anchor="ct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3557" name="Title"/>
          <p:cNvSpPr txBox="1">
            <a:spLocks noChangeArrowheads="1"/>
          </p:cNvSpPr>
          <p:nvPr/>
        </p:nvSpPr>
        <p:spPr bwMode="auto">
          <a:xfrm>
            <a:off x="419100" y="1447800"/>
            <a:ext cx="2767013" cy="2127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sz="1400" b="1">
                <a:cs typeface="Times New Roman" pitchFamily="18" charset="0"/>
              </a:rPr>
              <a:t>Optimise capital structure</a:t>
            </a:r>
          </a:p>
        </p:txBody>
      </p:sp>
      <p:sp>
        <p:nvSpPr>
          <p:cNvPr id="23558" name="Freeform 6"/>
          <p:cNvSpPr>
            <a:spLocks/>
          </p:cNvSpPr>
          <p:nvPr/>
        </p:nvSpPr>
        <p:spPr bwMode="auto">
          <a:xfrm>
            <a:off x="4002088" y="2952750"/>
            <a:ext cx="777875" cy="1524000"/>
          </a:xfrm>
          <a:custGeom>
            <a:avLst/>
            <a:gdLst>
              <a:gd name="T0" fmla="*/ 2147483647 w 560"/>
              <a:gd name="T1" fmla="*/ 0 h 834"/>
              <a:gd name="T2" fmla="*/ 0 w 560"/>
              <a:gd name="T3" fmla="*/ 2147483647 h 834"/>
              <a:gd name="T4" fmla="*/ 2147483647 w 560"/>
              <a:gd name="T5" fmla="*/ 2147483647 h 834"/>
              <a:gd name="T6" fmla="*/ 2147483647 w 560"/>
              <a:gd name="T7" fmla="*/ 2147483647 h 834"/>
              <a:gd name="T8" fmla="*/ 2147483647 w 560"/>
              <a:gd name="T9" fmla="*/ 0 h 8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60" h="834">
                <a:moveTo>
                  <a:pt x="276" y="0"/>
                </a:moveTo>
                <a:lnTo>
                  <a:pt x="0" y="425"/>
                </a:lnTo>
                <a:lnTo>
                  <a:pt x="267" y="834"/>
                </a:lnTo>
                <a:lnTo>
                  <a:pt x="560" y="417"/>
                </a:lnTo>
                <a:lnTo>
                  <a:pt x="276" y="0"/>
                </a:lnTo>
                <a:close/>
              </a:path>
            </a:pathLst>
          </a:custGeom>
          <a:solidFill>
            <a:srgbClr val="FF9900"/>
          </a:soli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p>
            <a:endParaRPr lang="nl-NL"/>
          </a:p>
        </p:txBody>
      </p:sp>
      <p:sp>
        <p:nvSpPr>
          <p:cNvPr id="23559" name="Title"/>
          <p:cNvSpPr txBox="1">
            <a:spLocks noChangeArrowheads="1"/>
          </p:cNvSpPr>
          <p:nvPr/>
        </p:nvSpPr>
        <p:spPr bwMode="auto">
          <a:xfrm>
            <a:off x="5762625" y="1447800"/>
            <a:ext cx="2386013" cy="212725"/>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sz="1400" b="1">
                <a:cs typeface="Times New Roman" pitchFamily="18" charset="0"/>
              </a:rPr>
              <a:t>Optimise performance</a:t>
            </a:r>
          </a:p>
        </p:txBody>
      </p:sp>
      <p:sp>
        <p:nvSpPr>
          <p:cNvPr id="23560" name="AutoShape 8"/>
          <p:cNvSpPr>
            <a:spLocks noChangeArrowheads="1"/>
          </p:cNvSpPr>
          <p:nvPr/>
        </p:nvSpPr>
        <p:spPr bwMode="auto">
          <a:xfrm>
            <a:off x="752475" y="18288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Fulfil regulatory requirements</a:t>
            </a:r>
          </a:p>
        </p:txBody>
      </p:sp>
      <p:sp>
        <p:nvSpPr>
          <p:cNvPr id="23561" name="AutoShape 9"/>
          <p:cNvSpPr>
            <a:spLocks noChangeArrowheads="1"/>
          </p:cNvSpPr>
          <p:nvPr/>
        </p:nvSpPr>
        <p:spPr bwMode="auto">
          <a:xfrm>
            <a:off x="752475" y="28702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Satisfy stakeholder expectations</a:t>
            </a:r>
          </a:p>
        </p:txBody>
      </p:sp>
      <p:sp>
        <p:nvSpPr>
          <p:cNvPr id="23562" name="AutoShape 10"/>
          <p:cNvSpPr>
            <a:spLocks noChangeArrowheads="1"/>
          </p:cNvSpPr>
          <p:nvPr/>
        </p:nvSpPr>
        <p:spPr bwMode="auto">
          <a:xfrm>
            <a:off x="752475" y="39116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Determine optimal level of debt financing</a:t>
            </a:r>
          </a:p>
        </p:txBody>
      </p:sp>
      <p:sp>
        <p:nvSpPr>
          <p:cNvPr id="23563" name="AutoShape 11"/>
          <p:cNvSpPr>
            <a:spLocks noChangeArrowheads="1"/>
          </p:cNvSpPr>
          <p:nvPr/>
        </p:nvSpPr>
        <p:spPr bwMode="auto">
          <a:xfrm flipH="1">
            <a:off x="5905500" y="18288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Translate strategy into capital allocation</a:t>
            </a:r>
          </a:p>
        </p:txBody>
      </p:sp>
      <p:sp>
        <p:nvSpPr>
          <p:cNvPr id="23564" name="AutoShape 12"/>
          <p:cNvSpPr>
            <a:spLocks noChangeArrowheads="1"/>
          </p:cNvSpPr>
          <p:nvPr/>
        </p:nvSpPr>
        <p:spPr bwMode="auto">
          <a:xfrm flipH="1">
            <a:off x="5905500" y="28702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Optimise economic profit per business line</a:t>
            </a:r>
          </a:p>
        </p:txBody>
      </p:sp>
      <p:sp>
        <p:nvSpPr>
          <p:cNvPr id="23565" name="AutoShape 13"/>
          <p:cNvSpPr>
            <a:spLocks noChangeArrowheads="1"/>
          </p:cNvSpPr>
          <p:nvPr/>
        </p:nvSpPr>
        <p:spPr bwMode="auto">
          <a:xfrm flipH="1">
            <a:off x="5905500" y="39116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Evaluate performance per business line</a:t>
            </a:r>
          </a:p>
        </p:txBody>
      </p:sp>
      <p:sp>
        <p:nvSpPr>
          <p:cNvPr id="23566" name="AutoShape 14"/>
          <p:cNvSpPr>
            <a:spLocks noChangeArrowheads="1"/>
          </p:cNvSpPr>
          <p:nvPr/>
        </p:nvSpPr>
        <p:spPr bwMode="auto">
          <a:xfrm>
            <a:off x="752475" y="49530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Make optimal corporate finance decisions</a:t>
            </a:r>
          </a:p>
        </p:txBody>
      </p:sp>
      <p:sp>
        <p:nvSpPr>
          <p:cNvPr id="23567" name="AutoShape 15"/>
          <p:cNvSpPr>
            <a:spLocks noChangeArrowheads="1"/>
          </p:cNvSpPr>
          <p:nvPr/>
        </p:nvSpPr>
        <p:spPr bwMode="auto">
          <a:xfrm flipH="1">
            <a:off x="5905500" y="4953000"/>
            <a:ext cx="2100263" cy="809625"/>
          </a:xfrm>
          <a:prstGeom prst="homePlate">
            <a:avLst>
              <a:gd name="adj" fmla="val 28836"/>
            </a:avLst>
          </a:prstGeom>
          <a:solidFill>
            <a:schemeClr val="accent2"/>
          </a:solidFill>
          <a:ln w="12700">
            <a:solidFill>
              <a:schemeClr val="tx1"/>
            </a:solidFill>
            <a:miter lim="800000"/>
            <a:headEnd/>
            <a:tailEnd/>
          </a:ln>
          <a:effectLst/>
          <a:extLst>
            <a:ext uri="{AF507438-7753-43E0-B8FC-AC1667EBCBE1}">
              <a14:hiddenEffects xmlns:a14="http://schemas.microsoft.com/office/drawing/2010/main">
                <a:effectLst>
                  <a:outerShdw dist="53882" dir="2700000" algn="ctr" rotWithShape="0">
                    <a:schemeClr val="tx1"/>
                  </a:outerShdw>
                </a:effectLst>
              </a14:hiddenEffects>
            </a:ext>
          </a:extLst>
        </p:spPr>
        <p:txBody>
          <a:bodyPr lIns="90488" tIns="44450" rIns="90488" bIns="4445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nSpc>
                <a:spcPct val="90000"/>
              </a:lnSpc>
              <a:spcBef>
                <a:spcPct val="158000"/>
              </a:spcBef>
            </a:pPr>
            <a:r>
              <a:rPr lang="en-GB" altLang="nl-NL" sz="1400" b="1">
                <a:solidFill>
                  <a:schemeClr val="bg1"/>
                </a:solidFill>
                <a:cs typeface="Times New Roman" pitchFamily="18" charset="0"/>
              </a:rPr>
              <a:t>Optimise capital allocation</a:t>
            </a:r>
          </a:p>
        </p:txBody>
      </p:sp>
      <p:sp>
        <p:nvSpPr>
          <p:cNvPr id="23568" name="Text Box 16"/>
          <p:cNvSpPr txBox="1">
            <a:spLocks noChangeArrowheads="1"/>
          </p:cNvSpPr>
          <p:nvPr/>
        </p:nvSpPr>
        <p:spPr bwMode="auto">
          <a:xfrm>
            <a:off x="4067175" y="3622675"/>
            <a:ext cx="657225" cy="3048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r>
              <a:rPr lang="en-GB" altLang="nl-NL" sz="1400" b="1">
                <a:solidFill>
                  <a:schemeClr val="bg1"/>
                </a:solidFill>
                <a:cs typeface="Times New Roman" pitchFamily="18" charset="0"/>
              </a:rPr>
              <a:t>Value</a:t>
            </a:r>
          </a:p>
        </p:txBody>
      </p:sp>
      <p:sp>
        <p:nvSpPr>
          <p:cNvPr id="23569" name="AutoShape 17"/>
          <p:cNvSpPr>
            <a:spLocks noChangeArrowheads="1"/>
          </p:cNvSpPr>
          <p:nvPr/>
        </p:nvSpPr>
        <p:spPr bwMode="auto">
          <a:xfrm flipV="1">
            <a:off x="868363" y="6019800"/>
            <a:ext cx="1868487" cy="169863"/>
          </a:xfrm>
          <a:prstGeom prst="triangle">
            <a:avLst>
              <a:gd name="adj" fmla="val 5000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3570" name="AutoShape 18"/>
          <p:cNvSpPr>
            <a:spLocks noChangeArrowheads="1"/>
          </p:cNvSpPr>
          <p:nvPr/>
        </p:nvSpPr>
        <p:spPr bwMode="auto">
          <a:xfrm flipV="1">
            <a:off x="6021388" y="6019800"/>
            <a:ext cx="1868487" cy="169863"/>
          </a:xfrm>
          <a:prstGeom prst="triangle">
            <a:avLst>
              <a:gd name="adj" fmla="val 50000"/>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3571" name="Text Box 19"/>
          <p:cNvSpPr txBox="1">
            <a:spLocks noChangeArrowheads="1"/>
          </p:cNvSpPr>
          <p:nvPr/>
        </p:nvSpPr>
        <p:spPr bwMode="auto">
          <a:xfrm>
            <a:off x="685800" y="6359525"/>
            <a:ext cx="21812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en-GB" altLang="nl-NL" sz="1400" b="1">
                <a:cs typeface="Times New Roman" pitchFamily="18" charset="0"/>
              </a:rPr>
              <a:t>Optimal cost of capital</a:t>
            </a:r>
          </a:p>
        </p:txBody>
      </p:sp>
      <p:sp>
        <p:nvSpPr>
          <p:cNvPr id="23572" name="Text Box 20"/>
          <p:cNvSpPr txBox="1">
            <a:spLocks noChangeArrowheads="1"/>
          </p:cNvSpPr>
          <p:nvPr/>
        </p:nvSpPr>
        <p:spPr bwMode="auto">
          <a:xfrm>
            <a:off x="5748338" y="6359525"/>
            <a:ext cx="240506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en-GB" altLang="nl-NL" sz="1400" b="1">
                <a:cs typeface="Times New Roman" pitchFamily="18" charset="0"/>
              </a:rPr>
              <a:t>Optimal return on capital</a:t>
            </a:r>
          </a:p>
        </p:txBody>
      </p:sp>
    </p:spTree>
    <p:extLst>
      <p:ext uri="{BB962C8B-B14F-4D97-AF65-F5344CB8AC3E}">
        <p14:creationId xmlns:p14="http://schemas.microsoft.com/office/powerpoint/2010/main" val="2702007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781800" y="2530475"/>
            <a:ext cx="2133600" cy="3352800"/>
          </a:xfrm>
          <a:prstGeom prst="rect">
            <a:avLst/>
          </a:prstGeom>
          <a:solidFill>
            <a:srgbClr val="FF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6627" name="Rectangle 3"/>
          <p:cNvSpPr>
            <a:spLocks noGrp="1" noChangeArrowheads="1"/>
          </p:cNvSpPr>
          <p:nvPr>
            <p:ph type="title"/>
          </p:nvPr>
        </p:nvSpPr>
        <p:spPr bwMode="gray"/>
        <p:txBody>
          <a:bodyPr/>
          <a:lstStyle/>
          <a:p>
            <a:pPr eaLnBrk="1" hangingPunct="1"/>
            <a:r>
              <a:rPr lang="en-US" altLang="nl-NL" smtClean="0"/>
              <a:t>Capital management is about how a bank manages its available capital against its required capital</a:t>
            </a:r>
          </a:p>
        </p:txBody>
      </p:sp>
      <p:sp>
        <p:nvSpPr>
          <p:cNvPr id="26628" name="Rectangle 4"/>
          <p:cNvSpPr>
            <a:spLocks noChangeArrowheads="1"/>
          </p:cNvSpPr>
          <p:nvPr/>
        </p:nvSpPr>
        <p:spPr bwMode="auto">
          <a:xfrm>
            <a:off x="609600" y="4283075"/>
            <a:ext cx="5383213" cy="1600200"/>
          </a:xfrm>
          <a:prstGeom prst="rect">
            <a:avLst/>
          </a:prstGeom>
          <a:solidFill>
            <a:srgbClr val="FF99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6629" name="Rectangle 5"/>
          <p:cNvSpPr>
            <a:spLocks noChangeArrowheads="1"/>
          </p:cNvSpPr>
          <p:nvPr/>
        </p:nvSpPr>
        <p:spPr bwMode="auto">
          <a:xfrm>
            <a:off x="3954463" y="2682875"/>
            <a:ext cx="1384300" cy="746125"/>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Equity</a:t>
            </a:r>
          </a:p>
        </p:txBody>
      </p:sp>
      <p:sp>
        <p:nvSpPr>
          <p:cNvPr id="26630" name="Rectangle 6"/>
          <p:cNvSpPr>
            <a:spLocks noChangeArrowheads="1"/>
          </p:cNvSpPr>
          <p:nvPr/>
        </p:nvSpPr>
        <p:spPr bwMode="auto">
          <a:xfrm>
            <a:off x="3954463" y="3429000"/>
            <a:ext cx="1384300" cy="746125"/>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Subordinated Debt</a:t>
            </a:r>
          </a:p>
        </p:txBody>
      </p:sp>
      <p:sp>
        <p:nvSpPr>
          <p:cNvPr id="26631" name="Line 7"/>
          <p:cNvSpPr>
            <a:spLocks noChangeShapeType="1"/>
          </p:cNvSpPr>
          <p:nvPr/>
        </p:nvSpPr>
        <p:spPr bwMode="auto">
          <a:xfrm>
            <a:off x="3224213" y="2468563"/>
            <a:ext cx="0" cy="36274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26632" name="Line 8"/>
          <p:cNvSpPr>
            <a:spLocks noChangeShapeType="1"/>
          </p:cNvSpPr>
          <p:nvPr/>
        </p:nvSpPr>
        <p:spPr bwMode="auto">
          <a:xfrm>
            <a:off x="609600" y="2468563"/>
            <a:ext cx="5229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26633" name="Text Box 11"/>
          <p:cNvSpPr txBox="1">
            <a:spLocks noChangeArrowheads="1"/>
          </p:cNvSpPr>
          <p:nvPr/>
        </p:nvSpPr>
        <p:spPr bwMode="auto">
          <a:xfrm>
            <a:off x="609600" y="4270375"/>
            <a:ext cx="29225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eaLnBrk="1" hangingPunct="1">
              <a:spcBef>
                <a:spcPct val="50000"/>
              </a:spcBef>
            </a:pPr>
            <a:r>
              <a:rPr lang="nl-NL" altLang="nl-NL" sz="1400" b="1">
                <a:solidFill>
                  <a:schemeClr val="bg1"/>
                </a:solidFill>
              </a:rPr>
              <a:t>Business</a:t>
            </a:r>
          </a:p>
        </p:txBody>
      </p:sp>
      <p:sp>
        <p:nvSpPr>
          <p:cNvPr id="26634" name="Text Box 12"/>
          <p:cNvSpPr txBox="1">
            <a:spLocks noChangeArrowheads="1"/>
          </p:cNvSpPr>
          <p:nvPr/>
        </p:nvSpPr>
        <p:spPr bwMode="auto">
          <a:xfrm>
            <a:off x="1071563" y="1828800"/>
            <a:ext cx="17684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en-US" altLang="nl-NL" sz="1400" b="1"/>
              <a:t>Assets</a:t>
            </a:r>
          </a:p>
        </p:txBody>
      </p:sp>
      <p:sp>
        <p:nvSpPr>
          <p:cNvPr id="26635" name="Text Box 13"/>
          <p:cNvSpPr txBox="1">
            <a:spLocks noChangeArrowheads="1"/>
          </p:cNvSpPr>
          <p:nvPr/>
        </p:nvSpPr>
        <p:spPr bwMode="auto">
          <a:xfrm>
            <a:off x="3762375" y="1828800"/>
            <a:ext cx="17684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pPr>
            <a:r>
              <a:rPr lang="en-US" altLang="nl-NL" sz="1400" b="1"/>
              <a:t>Liabilities</a:t>
            </a:r>
          </a:p>
        </p:txBody>
      </p:sp>
      <p:sp>
        <p:nvSpPr>
          <p:cNvPr id="26636" name="AutoShape 14"/>
          <p:cNvSpPr>
            <a:spLocks noChangeArrowheads="1"/>
          </p:cNvSpPr>
          <p:nvPr/>
        </p:nvSpPr>
        <p:spPr bwMode="auto">
          <a:xfrm rot="16200000" flipV="1">
            <a:off x="5815013" y="3275013"/>
            <a:ext cx="1279525" cy="307975"/>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6637" name="AutoShape 15"/>
          <p:cNvSpPr>
            <a:spLocks noChangeArrowheads="1"/>
          </p:cNvSpPr>
          <p:nvPr/>
        </p:nvSpPr>
        <p:spPr bwMode="auto">
          <a:xfrm rot="16200000" flipV="1">
            <a:off x="5815013" y="4981575"/>
            <a:ext cx="1279525" cy="307975"/>
          </a:xfrm>
          <a:prstGeom prst="triangle">
            <a:avLst>
              <a:gd name="adj" fmla="val 50000"/>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45720" rIns="45720"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6638" name="Text Box 16"/>
          <p:cNvSpPr txBox="1">
            <a:spLocks noChangeArrowheads="1"/>
          </p:cNvSpPr>
          <p:nvPr/>
        </p:nvSpPr>
        <p:spPr bwMode="auto">
          <a:xfrm>
            <a:off x="6835775" y="3276600"/>
            <a:ext cx="2003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75000"/>
              </a:spcBef>
              <a:spcAft>
                <a:spcPct val="20000"/>
              </a:spcAft>
            </a:pPr>
            <a:r>
              <a:rPr lang="en-GB" altLang="nl-NL" sz="1400">
                <a:latin typeface="Times New Roman" pitchFamily="18" charset="0"/>
                <a:cs typeface="Times New Roman" pitchFamily="18" charset="0"/>
              </a:rPr>
              <a:t>Available capital</a:t>
            </a:r>
          </a:p>
        </p:txBody>
      </p:sp>
      <p:sp>
        <p:nvSpPr>
          <p:cNvPr id="26639" name="Text Box 17"/>
          <p:cNvSpPr txBox="1">
            <a:spLocks noChangeArrowheads="1"/>
          </p:cNvSpPr>
          <p:nvPr/>
        </p:nvSpPr>
        <p:spPr bwMode="auto">
          <a:xfrm>
            <a:off x="6835775" y="4983163"/>
            <a:ext cx="20034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75000"/>
              </a:spcBef>
              <a:spcAft>
                <a:spcPct val="20000"/>
              </a:spcAft>
            </a:pPr>
            <a:r>
              <a:rPr lang="en-GB" altLang="nl-NL" sz="1400">
                <a:latin typeface="Times New Roman" pitchFamily="18" charset="0"/>
                <a:cs typeface="Times New Roman" pitchFamily="18" charset="0"/>
              </a:rPr>
              <a:t>Required capital </a:t>
            </a:r>
          </a:p>
        </p:txBody>
      </p:sp>
      <p:sp>
        <p:nvSpPr>
          <p:cNvPr id="26640" name="AutoShape 18"/>
          <p:cNvSpPr>
            <a:spLocks noChangeArrowheads="1"/>
          </p:cNvSpPr>
          <p:nvPr/>
        </p:nvSpPr>
        <p:spPr bwMode="auto">
          <a:xfrm>
            <a:off x="7467600" y="3810000"/>
            <a:ext cx="685800" cy="990600"/>
          </a:xfrm>
          <a:prstGeom prst="upDownArrow">
            <a:avLst>
              <a:gd name="adj1" fmla="val 50000"/>
              <a:gd name="adj2" fmla="val 28889"/>
            </a:avLst>
          </a:prstGeom>
          <a:solidFill>
            <a:schemeClr val="accent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endParaRPr lang="nl-NL" altLang="nl-NL" sz="1800" i="1"/>
          </a:p>
        </p:txBody>
      </p:sp>
      <p:sp>
        <p:nvSpPr>
          <p:cNvPr id="26641" name="Text Box 19"/>
          <p:cNvSpPr txBox="1">
            <a:spLocks noChangeArrowheads="1"/>
          </p:cNvSpPr>
          <p:nvPr/>
        </p:nvSpPr>
        <p:spPr bwMode="auto">
          <a:xfrm>
            <a:off x="6811963" y="2590800"/>
            <a:ext cx="2922587"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eaLnBrk="1" hangingPunct="1">
              <a:spcBef>
                <a:spcPct val="50000"/>
              </a:spcBef>
            </a:pPr>
            <a:r>
              <a:rPr lang="nl-NL" altLang="nl-NL" sz="1400" b="1">
                <a:solidFill>
                  <a:schemeClr val="bg1"/>
                </a:solidFill>
              </a:rPr>
              <a:t>Capital management</a:t>
            </a:r>
          </a:p>
        </p:txBody>
      </p:sp>
      <p:sp>
        <p:nvSpPr>
          <p:cNvPr id="26642" name="Rectangle 20"/>
          <p:cNvSpPr>
            <a:spLocks noChangeArrowheads="1"/>
          </p:cNvSpPr>
          <p:nvPr/>
        </p:nvSpPr>
        <p:spPr bwMode="auto">
          <a:xfrm>
            <a:off x="1295400" y="4572000"/>
            <a:ext cx="1308100"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Lending</a:t>
            </a:r>
          </a:p>
        </p:txBody>
      </p:sp>
      <p:sp>
        <p:nvSpPr>
          <p:cNvPr id="26643" name="Rectangle 21"/>
          <p:cNvSpPr>
            <a:spLocks noChangeArrowheads="1"/>
          </p:cNvSpPr>
          <p:nvPr/>
        </p:nvSpPr>
        <p:spPr bwMode="auto">
          <a:xfrm>
            <a:off x="3987800" y="4572000"/>
            <a:ext cx="1306513"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Deposits</a:t>
            </a:r>
          </a:p>
        </p:txBody>
      </p:sp>
      <p:sp>
        <p:nvSpPr>
          <p:cNvPr id="26644" name="Rectangle 22"/>
          <p:cNvSpPr>
            <a:spLocks noChangeArrowheads="1"/>
          </p:cNvSpPr>
          <p:nvPr/>
        </p:nvSpPr>
        <p:spPr bwMode="auto">
          <a:xfrm>
            <a:off x="1295400" y="5257800"/>
            <a:ext cx="1308100"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Financial investments</a:t>
            </a:r>
          </a:p>
        </p:txBody>
      </p:sp>
      <p:sp>
        <p:nvSpPr>
          <p:cNvPr id="26645" name="Rectangle 23"/>
          <p:cNvSpPr>
            <a:spLocks noChangeArrowheads="1"/>
          </p:cNvSpPr>
          <p:nvPr/>
        </p:nvSpPr>
        <p:spPr bwMode="auto">
          <a:xfrm>
            <a:off x="3987800" y="5257800"/>
            <a:ext cx="1306513" cy="533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r>
              <a:rPr lang="en-US" altLang="nl-NL" sz="1400" b="1">
                <a:solidFill>
                  <a:schemeClr val="bg1"/>
                </a:solidFill>
              </a:rPr>
              <a:t>Wholesale funding</a:t>
            </a:r>
          </a:p>
        </p:txBody>
      </p:sp>
    </p:spTree>
    <p:extLst>
      <p:ext uri="{BB962C8B-B14F-4D97-AF65-F5344CB8AC3E}">
        <p14:creationId xmlns:p14="http://schemas.microsoft.com/office/powerpoint/2010/main" val="8242406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p:cNvSpPr>
            <a:spLocks noGrp="1" noChangeArrowheads="1"/>
          </p:cNvSpPr>
          <p:nvPr>
            <p:ph type="title"/>
          </p:nvPr>
        </p:nvSpPr>
        <p:spPr bwMode="gray"/>
        <p:txBody>
          <a:bodyPr/>
          <a:lstStyle/>
          <a:p>
            <a:r>
              <a:rPr lang="en-US" altLang="nl-NL" dirty="0"/>
              <a:t>Several perspectives have to be taken into account when managing this </a:t>
            </a:r>
            <a:r>
              <a:rPr lang="en-US" altLang="nl-NL" dirty="0" smtClean="0"/>
              <a:t>relationship</a:t>
            </a:r>
            <a:endParaRPr lang="en-US" altLang="nl-NL" dirty="0"/>
          </a:p>
        </p:txBody>
      </p:sp>
      <p:sp>
        <p:nvSpPr>
          <p:cNvPr id="667651" name="Rectangle 3"/>
          <p:cNvSpPr>
            <a:spLocks noChangeArrowheads="1"/>
          </p:cNvSpPr>
          <p:nvPr/>
        </p:nvSpPr>
        <p:spPr bwMode="auto">
          <a:xfrm>
            <a:off x="539750" y="2205038"/>
            <a:ext cx="185737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0" tIns="0" rIns="0" bIns="0">
            <a:spAutoFit/>
          </a:bodyPr>
          <a:lstStyle>
            <a:lvl1pPr algn="l">
              <a:spcBef>
                <a:spcPct val="20000"/>
              </a:spcBef>
              <a:buChar char="•"/>
              <a:defRPr sz="1400">
                <a:solidFill>
                  <a:schemeClr val="tx1"/>
                </a:solidFill>
                <a:latin typeface="Arial" charset="0"/>
              </a:defRPr>
            </a:lvl1pPr>
            <a:lvl2pPr indent="-220663" algn="l">
              <a:spcBef>
                <a:spcPct val="20000"/>
              </a:spcBef>
              <a:buChar char="–"/>
              <a:defRPr sz="1200">
                <a:solidFill>
                  <a:schemeClr val="tx1"/>
                </a:solidFill>
                <a:latin typeface="Arial" charset="0"/>
              </a:defRPr>
            </a:lvl2pPr>
            <a:lvl3pPr marL="458788" indent="1830388" algn="l">
              <a:spcBef>
                <a:spcPct val="20000"/>
              </a:spcBef>
              <a:buChar char="•"/>
              <a:defRPr sz="1000">
                <a:solidFill>
                  <a:schemeClr val="tx1"/>
                </a:solidFill>
                <a:latin typeface="Arial" charset="0"/>
              </a:defRPr>
            </a:lvl3pPr>
            <a:lvl4pPr marL="2281238" indent="1724025" algn="l">
              <a:spcBef>
                <a:spcPct val="20000"/>
              </a:spcBef>
              <a:buChar char="–"/>
              <a:defRPr sz="900">
                <a:solidFill>
                  <a:schemeClr val="tx1"/>
                </a:solidFill>
                <a:latin typeface="Arial" charset="0"/>
              </a:defRPr>
            </a:lvl4pPr>
            <a:lvl5pPr marL="4006850" indent="1212850" algn="l">
              <a:spcBef>
                <a:spcPct val="20000"/>
              </a:spcBef>
              <a:buChar char="»"/>
              <a:defRPr sz="700">
                <a:solidFill>
                  <a:schemeClr val="tx1"/>
                </a:solidFill>
                <a:latin typeface="Arial" charset="0"/>
              </a:defRPr>
            </a:lvl5pPr>
            <a:lvl6pPr marL="4464050" indent="1212850" fontAlgn="base">
              <a:spcBef>
                <a:spcPct val="20000"/>
              </a:spcBef>
              <a:spcAft>
                <a:spcPct val="0"/>
              </a:spcAft>
              <a:buChar char="»"/>
              <a:defRPr sz="700">
                <a:solidFill>
                  <a:schemeClr val="tx1"/>
                </a:solidFill>
                <a:latin typeface="Arial" charset="0"/>
              </a:defRPr>
            </a:lvl6pPr>
            <a:lvl7pPr marL="4921250" indent="1212850" fontAlgn="base">
              <a:spcBef>
                <a:spcPct val="20000"/>
              </a:spcBef>
              <a:spcAft>
                <a:spcPct val="0"/>
              </a:spcAft>
              <a:buChar char="»"/>
              <a:defRPr sz="700">
                <a:solidFill>
                  <a:schemeClr val="tx1"/>
                </a:solidFill>
                <a:latin typeface="Arial" charset="0"/>
              </a:defRPr>
            </a:lvl7pPr>
            <a:lvl8pPr marL="5378450" indent="1212850" fontAlgn="base">
              <a:spcBef>
                <a:spcPct val="20000"/>
              </a:spcBef>
              <a:spcAft>
                <a:spcPct val="0"/>
              </a:spcAft>
              <a:buChar char="»"/>
              <a:defRPr sz="700">
                <a:solidFill>
                  <a:schemeClr val="tx1"/>
                </a:solidFill>
                <a:latin typeface="Arial" charset="0"/>
              </a:defRPr>
            </a:lvl8pPr>
            <a:lvl9pPr marL="5835650" indent="1212850" fontAlgn="base">
              <a:spcBef>
                <a:spcPct val="20000"/>
              </a:spcBef>
              <a:spcAft>
                <a:spcPct val="0"/>
              </a:spcAft>
              <a:buChar char="»"/>
              <a:defRPr sz="700">
                <a:solidFill>
                  <a:schemeClr val="tx1"/>
                </a:solidFill>
                <a:latin typeface="Arial" charset="0"/>
              </a:defRPr>
            </a:lvl9pPr>
          </a:lstStyle>
          <a:p>
            <a:pPr algn="ctr">
              <a:spcBef>
                <a:spcPct val="0"/>
              </a:spcBef>
              <a:spcAft>
                <a:spcPct val="50000"/>
              </a:spcAft>
              <a:buFontTx/>
              <a:buNone/>
            </a:pPr>
            <a:r>
              <a:rPr lang="en-GB" altLang="nl-NL" sz="1600" i="0" u="sng"/>
              <a:t>Regulatory</a:t>
            </a:r>
          </a:p>
        </p:txBody>
      </p:sp>
      <p:sp>
        <p:nvSpPr>
          <p:cNvPr id="667652" name="Text Box 4"/>
          <p:cNvSpPr txBox="1">
            <a:spLocks noChangeArrowheads="1"/>
          </p:cNvSpPr>
          <p:nvPr/>
        </p:nvSpPr>
        <p:spPr bwMode="auto">
          <a:xfrm>
            <a:off x="3632200" y="1600200"/>
            <a:ext cx="1722438"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0" tIns="0" rIns="0" bIns="0">
            <a:spAutoFit/>
          </a:bodyPr>
          <a:lstStyle/>
          <a:p>
            <a:pPr eaLnBrk="0" hangingPunct="0"/>
            <a:r>
              <a:rPr lang="en-GB" altLang="nl-NL" sz="1400" i="0">
                <a:solidFill>
                  <a:srgbClr val="000000"/>
                </a:solidFill>
              </a:rPr>
              <a:t>Capital perspectives</a:t>
            </a:r>
          </a:p>
        </p:txBody>
      </p:sp>
      <p:grpSp>
        <p:nvGrpSpPr>
          <p:cNvPr id="667653" name="Group 5"/>
          <p:cNvGrpSpPr>
            <a:grpSpLocks/>
          </p:cNvGrpSpPr>
          <p:nvPr/>
        </p:nvGrpSpPr>
        <p:grpSpPr bwMode="auto">
          <a:xfrm>
            <a:off x="2493963" y="3068638"/>
            <a:ext cx="3924300" cy="1979612"/>
            <a:chOff x="1571" y="1983"/>
            <a:chExt cx="2472" cy="1247"/>
          </a:xfrm>
        </p:grpSpPr>
        <p:sp>
          <p:nvSpPr>
            <p:cNvPr id="667654" name="Text Box 6"/>
            <p:cNvSpPr txBox="1">
              <a:spLocks noChangeArrowheads="1"/>
            </p:cNvSpPr>
            <p:nvPr/>
          </p:nvSpPr>
          <p:spPr bwMode="gray">
            <a:xfrm rot="10800000" flipH="1">
              <a:off x="2609" y="2398"/>
              <a:ext cx="331" cy="173"/>
            </a:xfrm>
            <a:prstGeom prst="rect">
              <a:avLst/>
            </a:prstGeom>
            <a:solidFill>
              <a:srgbClr val="00009A"/>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defRPr>
                  <a:solidFill>
                    <a:schemeClr val="tx1"/>
                  </a:solidFill>
                  <a:latin typeface="Arial" charset="0"/>
                </a:defRPr>
              </a:lvl1pPr>
              <a:lvl2pPr marL="511175" indent="-220663" algn="l">
                <a:defRPr>
                  <a:solidFill>
                    <a:schemeClr val="tx1"/>
                  </a:solidFill>
                  <a:latin typeface="Arial" charset="0"/>
                </a:defRPr>
              </a:lvl2pPr>
              <a:lvl3pPr marL="844550" indent="-219075" algn="l">
                <a:defRPr>
                  <a:solidFill>
                    <a:schemeClr val="tx1"/>
                  </a:solidFill>
                  <a:latin typeface="Arial" charset="0"/>
                </a:defRPr>
              </a:lvl3pPr>
              <a:lvl4pPr marL="1179513" indent="-220663" algn="l">
                <a:defRPr>
                  <a:solidFill>
                    <a:schemeClr val="tx1"/>
                  </a:solidFill>
                  <a:latin typeface="Arial" charset="0"/>
                </a:defRPr>
              </a:lvl4pPr>
              <a:lvl5pPr marL="1473200" indent="-168275" algn="l">
                <a:defRPr>
                  <a:solidFill>
                    <a:schemeClr val="tx1"/>
                  </a:solidFill>
                  <a:latin typeface="Arial" charset="0"/>
                </a:defRPr>
              </a:lvl5pPr>
              <a:lvl6pPr marL="1930400" indent="-168275" fontAlgn="base">
                <a:spcBef>
                  <a:spcPct val="0"/>
                </a:spcBef>
                <a:spcAft>
                  <a:spcPct val="0"/>
                </a:spcAft>
                <a:defRPr>
                  <a:solidFill>
                    <a:schemeClr val="tx1"/>
                  </a:solidFill>
                  <a:latin typeface="Arial" charset="0"/>
                </a:defRPr>
              </a:lvl6pPr>
              <a:lvl7pPr marL="2387600" indent="-168275" fontAlgn="base">
                <a:spcBef>
                  <a:spcPct val="0"/>
                </a:spcBef>
                <a:spcAft>
                  <a:spcPct val="0"/>
                </a:spcAft>
                <a:defRPr>
                  <a:solidFill>
                    <a:schemeClr val="tx1"/>
                  </a:solidFill>
                  <a:latin typeface="Arial" charset="0"/>
                </a:defRPr>
              </a:lvl7pPr>
              <a:lvl8pPr marL="2844800" indent="-168275" fontAlgn="base">
                <a:spcBef>
                  <a:spcPct val="0"/>
                </a:spcBef>
                <a:spcAft>
                  <a:spcPct val="0"/>
                </a:spcAft>
                <a:defRPr>
                  <a:solidFill>
                    <a:schemeClr val="tx1"/>
                  </a:solidFill>
                  <a:latin typeface="Arial" charset="0"/>
                </a:defRPr>
              </a:lvl8pPr>
              <a:lvl9pPr marL="3302000" indent="-168275" fontAlgn="base">
                <a:spcBef>
                  <a:spcPct val="0"/>
                </a:spcBef>
                <a:spcAft>
                  <a:spcPct val="0"/>
                </a:spcAft>
                <a:defRPr>
                  <a:solidFill>
                    <a:schemeClr val="tx1"/>
                  </a:solidFill>
                  <a:latin typeface="Arial" charset="0"/>
                </a:defRPr>
              </a:lvl9pPr>
            </a:lstStyle>
            <a:p>
              <a:pPr algn="ctr"/>
              <a:r>
                <a:rPr lang="en-GB" altLang="nl-NL" sz="1200" i="0">
                  <a:solidFill>
                    <a:schemeClr val="bg1"/>
                  </a:solidFill>
                </a:rPr>
                <a:t>World</a:t>
              </a:r>
            </a:p>
          </p:txBody>
        </p:sp>
        <p:sp>
          <p:nvSpPr>
            <p:cNvPr id="667655" name="Oval 7"/>
            <p:cNvSpPr>
              <a:spLocks noChangeArrowheads="1"/>
            </p:cNvSpPr>
            <p:nvPr/>
          </p:nvSpPr>
          <p:spPr bwMode="gray">
            <a:xfrm>
              <a:off x="1690" y="1983"/>
              <a:ext cx="2227" cy="1245"/>
            </a:xfrm>
            <a:prstGeom prst="ellipse">
              <a:avLst/>
            </a:prstGeom>
            <a:solidFill>
              <a:srgbClr val="00009A"/>
            </a:solidFill>
            <a:ln w="9525" algn="ctr">
              <a:solidFill>
                <a:srgbClr val="000000"/>
              </a:solidFill>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p>
              <a:endParaRPr lang="nl-NL"/>
            </a:p>
          </p:txBody>
        </p:sp>
        <p:sp>
          <p:nvSpPr>
            <p:cNvPr id="667656" name="Text Box 8"/>
            <p:cNvSpPr txBox="1">
              <a:spLocks noChangeArrowheads="1"/>
            </p:cNvSpPr>
            <p:nvPr/>
          </p:nvSpPr>
          <p:spPr bwMode="gray">
            <a:xfrm>
              <a:off x="2322" y="2490"/>
              <a:ext cx="962" cy="231"/>
            </a:xfrm>
            <a:prstGeom prst="rect">
              <a:avLst/>
            </a:prstGeom>
            <a:noFill/>
            <a:ln>
              <a:noFill/>
            </a:ln>
            <a:effectLst/>
            <a:extLst>
              <a:ext uri="{909E8E84-426E-40DD-AFC4-6F175D3DCCD1}">
                <a14:hiddenFill xmlns:a14="http://schemas.microsoft.com/office/drawing/2010/main">
                  <a:solidFill>
                    <a:srgbClr val="00009A"/>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defRPr>
                  <a:solidFill>
                    <a:schemeClr val="tx1"/>
                  </a:solidFill>
                  <a:latin typeface="Arial" charset="0"/>
                </a:defRPr>
              </a:lvl1pPr>
              <a:lvl2pPr marL="511175" indent="-220663" algn="l">
                <a:defRPr>
                  <a:solidFill>
                    <a:schemeClr val="tx1"/>
                  </a:solidFill>
                  <a:latin typeface="Arial" charset="0"/>
                </a:defRPr>
              </a:lvl2pPr>
              <a:lvl3pPr marL="844550" indent="-219075" algn="l">
                <a:defRPr>
                  <a:solidFill>
                    <a:schemeClr val="tx1"/>
                  </a:solidFill>
                  <a:latin typeface="Arial" charset="0"/>
                </a:defRPr>
              </a:lvl3pPr>
              <a:lvl4pPr marL="1179513" indent="-220663" algn="l">
                <a:defRPr>
                  <a:solidFill>
                    <a:schemeClr val="tx1"/>
                  </a:solidFill>
                  <a:latin typeface="Arial" charset="0"/>
                </a:defRPr>
              </a:lvl4pPr>
              <a:lvl5pPr marL="1473200" indent="-168275" algn="l">
                <a:defRPr>
                  <a:solidFill>
                    <a:schemeClr val="tx1"/>
                  </a:solidFill>
                  <a:latin typeface="Arial" charset="0"/>
                </a:defRPr>
              </a:lvl5pPr>
              <a:lvl6pPr marL="1930400" indent="-168275" fontAlgn="base">
                <a:spcBef>
                  <a:spcPct val="0"/>
                </a:spcBef>
                <a:spcAft>
                  <a:spcPct val="0"/>
                </a:spcAft>
                <a:defRPr>
                  <a:solidFill>
                    <a:schemeClr val="tx1"/>
                  </a:solidFill>
                  <a:latin typeface="Arial" charset="0"/>
                </a:defRPr>
              </a:lvl6pPr>
              <a:lvl7pPr marL="2387600" indent="-168275" fontAlgn="base">
                <a:spcBef>
                  <a:spcPct val="0"/>
                </a:spcBef>
                <a:spcAft>
                  <a:spcPct val="0"/>
                </a:spcAft>
                <a:defRPr>
                  <a:solidFill>
                    <a:schemeClr val="tx1"/>
                  </a:solidFill>
                  <a:latin typeface="Arial" charset="0"/>
                </a:defRPr>
              </a:lvl7pPr>
              <a:lvl8pPr marL="2844800" indent="-168275" fontAlgn="base">
                <a:spcBef>
                  <a:spcPct val="0"/>
                </a:spcBef>
                <a:spcAft>
                  <a:spcPct val="0"/>
                </a:spcAft>
                <a:defRPr>
                  <a:solidFill>
                    <a:schemeClr val="tx1"/>
                  </a:solidFill>
                  <a:latin typeface="Arial" charset="0"/>
                </a:defRPr>
              </a:lvl8pPr>
              <a:lvl9pPr marL="3302000" indent="-168275" fontAlgn="base">
                <a:spcBef>
                  <a:spcPct val="0"/>
                </a:spcBef>
                <a:spcAft>
                  <a:spcPct val="0"/>
                </a:spcAft>
                <a:defRPr>
                  <a:solidFill>
                    <a:schemeClr val="tx1"/>
                  </a:solidFill>
                  <a:latin typeface="Arial" charset="0"/>
                </a:defRPr>
              </a:lvl9pPr>
            </a:lstStyle>
            <a:p>
              <a:pPr algn="ctr"/>
              <a:r>
                <a:rPr lang="en-GB" altLang="nl-NL" sz="1400" i="0">
                  <a:solidFill>
                    <a:schemeClr val="bg1"/>
                  </a:solidFill>
                </a:rPr>
                <a:t>Capital management</a:t>
              </a:r>
            </a:p>
          </p:txBody>
        </p:sp>
        <p:sp>
          <p:nvSpPr>
            <p:cNvPr id="667657" name="Freeform 9"/>
            <p:cNvSpPr>
              <a:spLocks noChangeAspect="1"/>
            </p:cNvSpPr>
            <p:nvPr/>
          </p:nvSpPr>
          <p:spPr bwMode="gray">
            <a:xfrm rot="1848807">
              <a:off x="1571" y="1999"/>
              <a:ext cx="912" cy="383"/>
            </a:xfrm>
            <a:custGeom>
              <a:avLst/>
              <a:gdLst>
                <a:gd name="T0" fmla="*/ 1344 w 1344"/>
                <a:gd name="T1" fmla="*/ 267 h 760"/>
                <a:gd name="T2" fmla="*/ 409 w 1344"/>
                <a:gd name="T3" fmla="*/ 175 h 760"/>
                <a:gd name="T4" fmla="*/ 409 w 1344"/>
                <a:gd name="T5" fmla="*/ 0 h 760"/>
                <a:gd name="T6" fmla="*/ 0 w 1344"/>
                <a:gd name="T7" fmla="*/ 384 h 760"/>
                <a:gd name="T8" fmla="*/ 401 w 1344"/>
                <a:gd name="T9" fmla="*/ 760 h 760"/>
                <a:gd name="T10" fmla="*/ 401 w 1344"/>
                <a:gd name="T11" fmla="*/ 584 h 760"/>
                <a:gd name="T12" fmla="*/ 1344 w 1344"/>
                <a:gd name="T13" fmla="*/ 476 h 760"/>
                <a:gd name="T14" fmla="*/ 1344 w 1344"/>
                <a:gd name="T15" fmla="*/ 267 h 7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4" h="760">
                  <a:moveTo>
                    <a:pt x="1344" y="267"/>
                  </a:moveTo>
                  <a:lnTo>
                    <a:pt x="409" y="175"/>
                  </a:lnTo>
                  <a:lnTo>
                    <a:pt x="409" y="0"/>
                  </a:lnTo>
                  <a:lnTo>
                    <a:pt x="0" y="384"/>
                  </a:lnTo>
                  <a:lnTo>
                    <a:pt x="401" y="760"/>
                  </a:lnTo>
                  <a:lnTo>
                    <a:pt x="401" y="584"/>
                  </a:lnTo>
                  <a:lnTo>
                    <a:pt x="1344" y="476"/>
                  </a:lnTo>
                  <a:lnTo>
                    <a:pt x="1344" y="267"/>
                  </a:lnTo>
                  <a:close/>
                </a:path>
              </a:pathLst>
            </a:custGeom>
            <a:solidFill>
              <a:srgbClr val="FF9900"/>
            </a:solidFill>
            <a:ln w="9525" cap="flat"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p>
              <a:endParaRPr lang="nl-NL"/>
            </a:p>
          </p:txBody>
        </p:sp>
        <p:sp>
          <p:nvSpPr>
            <p:cNvPr id="667658" name="Freeform 10"/>
            <p:cNvSpPr>
              <a:spLocks noChangeAspect="1"/>
            </p:cNvSpPr>
            <p:nvPr/>
          </p:nvSpPr>
          <p:spPr bwMode="gray">
            <a:xfrm rot="19751193" flipH="1">
              <a:off x="3123" y="1999"/>
              <a:ext cx="912" cy="383"/>
            </a:xfrm>
            <a:custGeom>
              <a:avLst/>
              <a:gdLst>
                <a:gd name="T0" fmla="*/ 1344 w 1344"/>
                <a:gd name="T1" fmla="*/ 267 h 760"/>
                <a:gd name="T2" fmla="*/ 409 w 1344"/>
                <a:gd name="T3" fmla="*/ 175 h 760"/>
                <a:gd name="T4" fmla="*/ 409 w 1344"/>
                <a:gd name="T5" fmla="*/ 0 h 760"/>
                <a:gd name="T6" fmla="*/ 0 w 1344"/>
                <a:gd name="T7" fmla="*/ 384 h 760"/>
                <a:gd name="T8" fmla="*/ 401 w 1344"/>
                <a:gd name="T9" fmla="*/ 760 h 760"/>
                <a:gd name="T10" fmla="*/ 401 w 1344"/>
                <a:gd name="T11" fmla="*/ 584 h 760"/>
                <a:gd name="T12" fmla="*/ 1344 w 1344"/>
                <a:gd name="T13" fmla="*/ 476 h 760"/>
                <a:gd name="T14" fmla="*/ 1344 w 1344"/>
                <a:gd name="T15" fmla="*/ 267 h 7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4" h="760">
                  <a:moveTo>
                    <a:pt x="1344" y="267"/>
                  </a:moveTo>
                  <a:lnTo>
                    <a:pt x="409" y="175"/>
                  </a:lnTo>
                  <a:lnTo>
                    <a:pt x="409" y="0"/>
                  </a:lnTo>
                  <a:lnTo>
                    <a:pt x="0" y="384"/>
                  </a:lnTo>
                  <a:lnTo>
                    <a:pt x="401" y="760"/>
                  </a:lnTo>
                  <a:lnTo>
                    <a:pt x="401" y="584"/>
                  </a:lnTo>
                  <a:lnTo>
                    <a:pt x="1344" y="476"/>
                  </a:lnTo>
                  <a:lnTo>
                    <a:pt x="1344" y="267"/>
                  </a:lnTo>
                  <a:close/>
                </a:path>
              </a:pathLst>
            </a:custGeom>
            <a:solidFill>
              <a:srgbClr val="FF9900"/>
            </a:solidFill>
            <a:ln w="9525" cap="flat"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p>
              <a:endParaRPr lang="nl-NL"/>
            </a:p>
          </p:txBody>
        </p:sp>
        <p:sp>
          <p:nvSpPr>
            <p:cNvPr id="667659" name="Freeform 11"/>
            <p:cNvSpPr>
              <a:spLocks noChangeAspect="1"/>
            </p:cNvSpPr>
            <p:nvPr/>
          </p:nvSpPr>
          <p:spPr bwMode="gray">
            <a:xfrm rot="19751193" flipV="1">
              <a:off x="1571" y="2816"/>
              <a:ext cx="912" cy="383"/>
            </a:xfrm>
            <a:custGeom>
              <a:avLst/>
              <a:gdLst>
                <a:gd name="T0" fmla="*/ 1344 w 1344"/>
                <a:gd name="T1" fmla="*/ 267 h 760"/>
                <a:gd name="T2" fmla="*/ 409 w 1344"/>
                <a:gd name="T3" fmla="*/ 175 h 760"/>
                <a:gd name="T4" fmla="*/ 409 w 1344"/>
                <a:gd name="T5" fmla="*/ 0 h 760"/>
                <a:gd name="T6" fmla="*/ 0 w 1344"/>
                <a:gd name="T7" fmla="*/ 384 h 760"/>
                <a:gd name="T8" fmla="*/ 401 w 1344"/>
                <a:gd name="T9" fmla="*/ 760 h 760"/>
                <a:gd name="T10" fmla="*/ 401 w 1344"/>
                <a:gd name="T11" fmla="*/ 584 h 760"/>
                <a:gd name="T12" fmla="*/ 1344 w 1344"/>
                <a:gd name="T13" fmla="*/ 476 h 760"/>
                <a:gd name="T14" fmla="*/ 1344 w 1344"/>
                <a:gd name="T15" fmla="*/ 267 h 7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4" h="760">
                  <a:moveTo>
                    <a:pt x="1344" y="267"/>
                  </a:moveTo>
                  <a:lnTo>
                    <a:pt x="409" y="175"/>
                  </a:lnTo>
                  <a:lnTo>
                    <a:pt x="409" y="0"/>
                  </a:lnTo>
                  <a:lnTo>
                    <a:pt x="0" y="384"/>
                  </a:lnTo>
                  <a:lnTo>
                    <a:pt x="401" y="760"/>
                  </a:lnTo>
                  <a:lnTo>
                    <a:pt x="401" y="584"/>
                  </a:lnTo>
                  <a:lnTo>
                    <a:pt x="1344" y="476"/>
                  </a:lnTo>
                  <a:lnTo>
                    <a:pt x="1344" y="267"/>
                  </a:lnTo>
                  <a:close/>
                </a:path>
              </a:pathLst>
            </a:custGeom>
            <a:solidFill>
              <a:srgbClr val="FF9900"/>
            </a:solidFill>
            <a:ln w="9525" cap="flat"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p>
              <a:endParaRPr lang="nl-NL"/>
            </a:p>
          </p:txBody>
        </p:sp>
        <p:sp>
          <p:nvSpPr>
            <p:cNvPr id="667660" name="Freeform 12"/>
            <p:cNvSpPr>
              <a:spLocks noChangeAspect="1"/>
            </p:cNvSpPr>
            <p:nvPr/>
          </p:nvSpPr>
          <p:spPr bwMode="gray">
            <a:xfrm rot="1848807" flipH="1" flipV="1">
              <a:off x="3131" y="2847"/>
              <a:ext cx="912" cy="383"/>
            </a:xfrm>
            <a:custGeom>
              <a:avLst/>
              <a:gdLst>
                <a:gd name="T0" fmla="*/ 1344 w 1344"/>
                <a:gd name="T1" fmla="*/ 267 h 760"/>
                <a:gd name="T2" fmla="*/ 409 w 1344"/>
                <a:gd name="T3" fmla="*/ 175 h 760"/>
                <a:gd name="T4" fmla="*/ 409 w 1344"/>
                <a:gd name="T5" fmla="*/ 0 h 760"/>
                <a:gd name="T6" fmla="*/ 0 w 1344"/>
                <a:gd name="T7" fmla="*/ 384 h 760"/>
                <a:gd name="T8" fmla="*/ 401 w 1344"/>
                <a:gd name="T9" fmla="*/ 760 h 760"/>
                <a:gd name="T10" fmla="*/ 401 w 1344"/>
                <a:gd name="T11" fmla="*/ 584 h 760"/>
                <a:gd name="T12" fmla="*/ 1344 w 1344"/>
                <a:gd name="T13" fmla="*/ 476 h 760"/>
                <a:gd name="T14" fmla="*/ 1344 w 1344"/>
                <a:gd name="T15" fmla="*/ 267 h 7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44" h="760">
                  <a:moveTo>
                    <a:pt x="1344" y="267"/>
                  </a:moveTo>
                  <a:lnTo>
                    <a:pt x="409" y="175"/>
                  </a:lnTo>
                  <a:lnTo>
                    <a:pt x="409" y="0"/>
                  </a:lnTo>
                  <a:lnTo>
                    <a:pt x="0" y="384"/>
                  </a:lnTo>
                  <a:lnTo>
                    <a:pt x="401" y="760"/>
                  </a:lnTo>
                  <a:lnTo>
                    <a:pt x="401" y="584"/>
                  </a:lnTo>
                  <a:lnTo>
                    <a:pt x="1344" y="476"/>
                  </a:lnTo>
                  <a:lnTo>
                    <a:pt x="1344" y="267"/>
                  </a:lnTo>
                  <a:close/>
                </a:path>
              </a:pathLst>
            </a:custGeom>
            <a:solidFill>
              <a:srgbClr val="FF9900"/>
            </a:solidFill>
            <a:ln w="9525" cap="flat" cmpd="sng">
              <a:solidFill>
                <a:srgbClr val="000000"/>
              </a:solidFill>
              <a:prstDash val="solid"/>
              <a:round/>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p>
              <a:endParaRPr lang="nl-NL"/>
            </a:p>
          </p:txBody>
        </p:sp>
      </p:grpSp>
      <p:sp>
        <p:nvSpPr>
          <p:cNvPr id="667661" name="Rectangle 13"/>
          <p:cNvSpPr>
            <a:spLocks noChangeArrowheads="1"/>
          </p:cNvSpPr>
          <p:nvPr/>
        </p:nvSpPr>
        <p:spPr bwMode="auto">
          <a:xfrm>
            <a:off x="539750" y="5546725"/>
            <a:ext cx="1857375"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0" tIns="0" rIns="0" bIns="0">
            <a:spAutoFit/>
          </a:bodyPr>
          <a:lstStyle>
            <a:lvl1pPr algn="l">
              <a:spcBef>
                <a:spcPct val="20000"/>
              </a:spcBef>
              <a:buChar char="•"/>
              <a:defRPr sz="1400">
                <a:solidFill>
                  <a:schemeClr val="tx1"/>
                </a:solidFill>
                <a:latin typeface="Arial" charset="0"/>
              </a:defRPr>
            </a:lvl1pPr>
            <a:lvl2pPr indent="-220663" algn="l">
              <a:spcBef>
                <a:spcPct val="20000"/>
              </a:spcBef>
              <a:buChar char="–"/>
              <a:defRPr sz="1200">
                <a:solidFill>
                  <a:schemeClr val="tx1"/>
                </a:solidFill>
                <a:latin typeface="Arial" charset="0"/>
              </a:defRPr>
            </a:lvl2pPr>
            <a:lvl3pPr marL="458788" indent="1830388" algn="l">
              <a:spcBef>
                <a:spcPct val="20000"/>
              </a:spcBef>
              <a:buChar char="•"/>
              <a:defRPr sz="1000">
                <a:solidFill>
                  <a:schemeClr val="tx1"/>
                </a:solidFill>
                <a:latin typeface="Arial" charset="0"/>
              </a:defRPr>
            </a:lvl3pPr>
            <a:lvl4pPr marL="2281238" indent="1724025" algn="l">
              <a:spcBef>
                <a:spcPct val="20000"/>
              </a:spcBef>
              <a:buChar char="–"/>
              <a:defRPr sz="900">
                <a:solidFill>
                  <a:schemeClr val="tx1"/>
                </a:solidFill>
                <a:latin typeface="Arial" charset="0"/>
              </a:defRPr>
            </a:lvl4pPr>
            <a:lvl5pPr marL="4006850" indent="1212850" algn="l">
              <a:spcBef>
                <a:spcPct val="20000"/>
              </a:spcBef>
              <a:buChar char="»"/>
              <a:defRPr sz="700">
                <a:solidFill>
                  <a:schemeClr val="tx1"/>
                </a:solidFill>
                <a:latin typeface="Arial" charset="0"/>
              </a:defRPr>
            </a:lvl5pPr>
            <a:lvl6pPr marL="4464050" indent="1212850" fontAlgn="base">
              <a:spcBef>
                <a:spcPct val="20000"/>
              </a:spcBef>
              <a:spcAft>
                <a:spcPct val="0"/>
              </a:spcAft>
              <a:buChar char="»"/>
              <a:defRPr sz="700">
                <a:solidFill>
                  <a:schemeClr val="tx1"/>
                </a:solidFill>
                <a:latin typeface="Arial" charset="0"/>
              </a:defRPr>
            </a:lvl6pPr>
            <a:lvl7pPr marL="4921250" indent="1212850" fontAlgn="base">
              <a:spcBef>
                <a:spcPct val="20000"/>
              </a:spcBef>
              <a:spcAft>
                <a:spcPct val="0"/>
              </a:spcAft>
              <a:buChar char="»"/>
              <a:defRPr sz="700">
                <a:solidFill>
                  <a:schemeClr val="tx1"/>
                </a:solidFill>
                <a:latin typeface="Arial" charset="0"/>
              </a:defRPr>
            </a:lvl7pPr>
            <a:lvl8pPr marL="5378450" indent="1212850" fontAlgn="base">
              <a:spcBef>
                <a:spcPct val="20000"/>
              </a:spcBef>
              <a:spcAft>
                <a:spcPct val="0"/>
              </a:spcAft>
              <a:buChar char="»"/>
              <a:defRPr sz="700">
                <a:solidFill>
                  <a:schemeClr val="tx1"/>
                </a:solidFill>
                <a:latin typeface="Arial" charset="0"/>
              </a:defRPr>
            </a:lvl8pPr>
            <a:lvl9pPr marL="5835650" indent="1212850" fontAlgn="base">
              <a:spcBef>
                <a:spcPct val="20000"/>
              </a:spcBef>
              <a:spcAft>
                <a:spcPct val="0"/>
              </a:spcAft>
              <a:buChar char="»"/>
              <a:defRPr sz="700">
                <a:solidFill>
                  <a:schemeClr val="tx1"/>
                </a:solidFill>
                <a:latin typeface="Arial" charset="0"/>
              </a:defRPr>
            </a:lvl9pPr>
          </a:lstStyle>
          <a:p>
            <a:pPr algn="ctr">
              <a:spcBef>
                <a:spcPct val="0"/>
              </a:spcBef>
              <a:spcAft>
                <a:spcPct val="50000"/>
              </a:spcAft>
              <a:buFontTx/>
              <a:buNone/>
            </a:pPr>
            <a:r>
              <a:rPr lang="en-GB" altLang="nl-NL" sz="1600" i="0" u="sng"/>
              <a:t>Accounting</a:t>
            </a:r>
            <a:endParaRPr lang="en-GB" altLang="nl-NL" sz="1200" i="0"/>
          </a:p>
        </p:txBody>
      </p:sp>
      <p:sp>
        <p:nvSpPr>
          <p:cNvPr id="667662" name="Rectangle 14"/>
          <p:cNvSpPr>
            <a:spLocks noChangeArrowheads="1"/>
          </p:cNvSpPr>
          <p:nvPr/>
        </p:nvSpPr>
        <p:spPr bwMode="auto">
          <a:xfrm>
            <a:off x="6516688" y="5546725"/>
            <a:ext cx="20875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0" tIns="0" rIns="0" bIns="0">
            <a:spAutoFit/>
          </a:bodyPr>
          <a:lstStyle>
            <a:lvl1pPr algn="l">
              <a:spcBef>
                <a:spcPct val="20000"/>
              </a:spcBef>
              <a:buChar char="•"/>
              <a:defRPr sz="1400">
                <a:solidFill>
                  <a:schemeClr val="tx1"/>
                </a:solidFill>
                <a:latin typeface="Arial" charset="0"/>
              </a:defRPr>
            </a:lvl1pPr>
            <a:lvl2pPr indent="-220663" algn="l">
              <a:spcBef>
                <a:spcPct val="20000"/>
              </a:spcBef>
              <a:buChar char="–"/>
              <a:defRPr sz="1200">
                <a:solidFill>
                  <a:schemeClr val="tx1"/>
                </a:solidFill>
                <a:latin typeface="Arial" charset="0"/>
              </a:defRPr>
            </a:lvl2pPr>
            <a:lvl3pPr marL="458788" indent="1830388" algn="l">
              <a:spcBef>
                <a:spcPct val="20000"/>
              </a:spcBef>
              <a:buChar char="•"/>
              <a:defRPr sz="1000">
                <a:solidFill>
                  <a:schemeClr val="tx1"/>
                </a:solidFill>
                <a:latin typeface="Arial" charset="0"/>
              </a:defRPr>
            </a:lvl3pPr>
            <a:lvl4pPr marL="2281238" indent="1724025" algn="l">
              <a:spcBef>
                <a:spcPct val="20000"/>
              </a:spcBef>
              <a:buChar char="–"/>
              <a:defRPr sz="900">
                <a:solidFill>
                  <a:schemeClr val="tx1"/>
                </a:solidFill>
                <a:latin typeface="Arial" charset="0"/>
              </a:defRPr>
            </a:lvl4pPr>
            <a:lvl5pPr marL="4006850" indent="1212850" algn="l">
              <a:spcBef>
                <a:spcPct val="20000"/>
              </a:spcBef>
              <a:buChar char="»"/>
              <a:defRPr sz="700">
                <a:solidFill>
                  <a:schemeClr val="tx1"/>
                </a:solidFill>
                <a:latin typeface="Arial" charset="0"/>
              </a:defRPr>
            </a:lvl5pPr>
            <a:lvl6pPr marL="4464050" indent="1212850" fontAlgn="base">
              <a:spcBef>
                <a:spcPct val="20000"/>
              </a:spcBef>
              <a:spcAft>
                <a:spcPct val="0"/>
              </a:spcAft>
              <a:buChar char="»"/>
              <a:defRPr sz="700">
                <a:solidFill>
                  <a:schemeClr val="tx1"/>
                </a:solidFill>
                <a:latin typeface="Arial" charset="0"/>
              </a:defRPr>
            </a:lvl6pPr>
            <a:lvl7pPr marL="4921250" indent="1212850" fontAlgn="base">
              <a:spcBef>
                <a:spcPct val="20000"/>
              </a:spcBef>
              <a:spcAft>
                <a:spcPct val="0"/>
              </a:spcAft>
              <a:buChar char="»"/>
              <a:defRPr sz="700">
                <a:solidFill>
                  <a:schemeClr val="tx1"/>
                </a:solidFill>
                <a:latin typeface="Arial" charset="0"/>
              </a:defRPr>
            </a:lvl7pPr>
            <a:lvl8pPr marL="5378450" indent="1212850" fontAlgn="base">
              <a:spcBef>
                <a:spcPct val="20000"/>
              </a:spcBef>
              <a:spcAft>
                <a:spcPct val="0"/>
              </a:spcAft>
              <a:buChar char="»"/>
              <a:defRPr sz="700">
                <a:solidFill>
                  <a:schemeClr val="tx1"/>
                </a:solidFill>
                <a:latin typeface="Arial" charset="0"/>
              </a:defRPr>
            </a:lvl8pPr>
            <a:lvl9pPr marL="5835650" indent="1212850" fontAlgn="base">
              <a:spcBef>
                <a:spcPct val="20000"/>
              </a:spcBef>
              <a:spcAft>
                <a:spcPct val="0"/>
              </a:spcAft>
              <a:buChar char="»"/>
              <a:defRPr sz="700">
                <a:solidFill>
                  <a:schemeClr val="tx1"/>
                </a:solidFill>
                <a:latin typeface="Arial" charset="0"/>
              </a:defRPr>
            </a:lvl9pPr>
          </a:lstStyle>
          <a:p>
            <a:pPr algn="ctr">
              <a:spcBef>
                <a:spcPct val="0"/>
              </a:spcBef>
              <a:spcAft>
                <a:spcPct val="50000"/>
              </a:spcAft>
              <a:buFontTx/>
              <a:buNone/>
            </a:pPr>
            <a:r>
              <a:rPr lang="en-GB" altLang="nl-NL" sz="1600" i="0" u="sng"/>
              <a:t>Corporate finance</a:t>
            </a:r>
          </a:p>
        </p:txBody>
      </p:sp>
      <p:sp>
        <p:nvSpPr>
          <p:cNvPr id="667663" name="Rectangle 15"/>
          <p:cNvSpPr>
            <a:spLocks noChangeArrowheads="1"/>
          </p:cNvSpPr>
          <p:nvPr/>
        </p:nvSpPr>
        <p:spPr bwMode="auto">
          <a:xfrm>
            <a:off x="6516688" y="2327275"/>
            <a:ext cx="2087562" cy="2444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0" tIns="0" rIns="0" bIns="0">
            <a:spAutoFit/>
          </a:bodyPr>
          <a:lstStyle>
            <a:lvl1pPr algn="l">
              <a:spcBef>
                <a:spcPct val="20000"/>
              </a:spcBef>
              <a:buChar char="•"/>
              <a:defRPr sz="1400">
                <a:solidFill>
                  <a:schemeClr val="tx1"/>
                </a:solidFill>
                <a:latin typeface="Arial" charset="0"/>
              </a:defRPr>
            </a:lvl1pPr>
            <a:lvl2pPr indent="-220663" algn="l">
              <a:spcBef>
                <a:spcPct val="20000"/>
              </a:spcBef>
              <a:buChar char="–"/>
              <a:defRPr sz="1200">
                <a:solidFill>
                  <a:schemeClr val="tx1"/>
                </a:solidFill>
                <a:latin typeface="Arial" charset="0"/>
              </a:defRPr>
            </a:lvl2pPr>
            <a:lvl3pPr marL="458788" indent="1830388" algn="l">
              <a:spcBef>
                <a:spcPct val="20000"/>
              </a:spcBef>
              <a:buChar char="•"/>
              <a:defRPr sz="1000">
                <a:solidFill>
                  <a:schemeClr val="tx1"/>
                </a:solidFill>
                <a:latin typeface="Arial" charset="0"/>
              </a:defRPr>
            </a:lvl3pPr>
            <a:lvl4pPr marL="2281238" indent="1724025" algn="l">
              <a:spcBef>
                <a:spcPct val="20000"/>
              </a:spcBef>
              <a:buChar char="–"/>
              <a:defRPr sz="900">
                <a:solidFill>
                  <a:schemeClr val="tx1"/>
                </a:solidFill>
                <a:latin typeface="Arial" charset="0"/>
              </a:defRPr>
            </a:lvl4pPr>
            <a:lvl5pPr marL="4006850" indent="1212850" algn="l">
              <a:spcBef>
                <a:spcPct val="20000"/>
              </a:spcBef>
              <a:buChar char="»"/>
              <a:defRPr sz="700">
                <a:solidFill>
                  <a:schemeClr val="tx1"/>
                </a:solidFill>
                <a:latin typeface="Arial" charset="0"/>
              </a:defRPr>
            </a:lvl5pPr>
            <a:lvl6pPr marL="4464050" indent="1212850" fontAlgn="base">
              <a:spcBef>
                <a:spcPct val="20000"/>
              </a:spcBef>
              <a:spcAft>
                <a:spcPct val="0"/>
              </a:spcAft>
              <a:buChar char="»"/>
              <a:defRPr sz="700">
                <a:solidFill>
                  <a:schemeClr val="tx1"/>
                </a:solidFill>
                <a:latin typeface="Arial" charset="0"/>
              </a:defRPr>
            </a:lvl6pPr>
            <a:lvl7pPr marL="4921250" indent="1212850" fontAlgn="base">
              <a:spcBef>
                <a:spcPct val="20000"/>
              </a:spcBef>
              <a:spcAft>
                <a:spcPct val="0"/>
              </a:spcAft>
              <a:buChar char="»"/>
              <a:defRPr sz="700">
                <a:solidFill>
                  <a:schemeClr val="tx1"/>
                </a:solidFill>
                <a:latin typeface="Arial" charset="0"/>
              </a:defRPr>
            </a:lvl7pPr>
            <a:lvl8pPr marL="5378450" indent="1212850" fontAlgn="base">
              <a:spcBef>
                <a:spcPct val="20000"/>
              </a:spcBef>
              <a:spcAft>
                <a:spcPct val="0"/>
              </a:spcAft>
              <a:buChar char="»"/>
              <a:defRPr sz="700">
                <a:solidFill>
                  <a:schemeClr val="tx1"/>
                </a:solidFill>
                <a:latin typeface="Arial" charset="0"/>
              </a:defRPr>
            </a:lvl8pPr>
            <a:lvl9pPr marL="5835650" indent="1212850" fontAlgn="base">
              <a:spcBef>
                <a:spcPct val="20000"/>
              </a:spcBef>
              <a:spcAft>
                <a:spcPct val="0"/>
              </a:spcAft>
              <a:buChar char="»"/>
              <a:defRPr sz="700">
                <a:solidFill>
                  <a:schemeClr val="tx1"/>
                </a:solidFill>
                <a:latin typeface="Arial" charset="0"/>
              </a:defRPr>
            </a:lvl9pPr>
          </a:lstStyle>
          <a:p>
            <a:pPr algn="ctr">
              <a:spcBef>
                <a:spcPct val="0"/>
              </a:spcBef>
              <a:spcAft>
                <a:spcPct val="50000"/>
              </a:spcAft>
              <a:buFontTx/>
              <a:buNone/>
            </a:pPr>
            <a:r>
              <a:rPr lang="en-GB" altLang="nl-NL" sz="1600" i="0" u="sng"/>
              <a:t>Risk</a:t>
            </a:r>
            <a:endParaRPr lang="en-GB" altLang="nl-NL" sz="1200" i="0"/>
          </a:p>
        </p:txBody>
      </p:sp>
    </p:spTree>
    <p:extLst>
      <p:ext uri="{BB962C8B-B14F-4D97-AF65-F5344CB8AC3E}">
        <p14:creationId xmlns:p14="http://schemas.microsoft.com/office/powerpoint/2010/main" val="2200869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a:t>One capital model cannot capture all of these perspectives</a:t>
            </a:r>
          </a:p>
        </p:txBody>
      </p:sp>
      <p:sp>
        <p:nvSpPr>
          <p:cNvPr id="772099" name="Rectangle 3"/>
          <p:cNvSpPr>
            <a:spLocks noChangeArrowheads="1"/>
          </p:cNvSpPr>
          <p:nvPr>
            <p:custDataLst>
              <p:tags r:id="rId1"/>
            </p:custDataLst>
          </p:nvPr>
        </p:nvSpPr>
        <p:spPr bwMode="gray">
          <a:xfrm>
            <a:off x="395288" y="3644900"/>
            <a:ext cx="1655762" cy="935038"/>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i="0">
                <a:solidFill>
                  <a:schemeClr val="bg1"/>
                </a:solidFill>
              </a:rPr>
              <a:t>Technical provisions </a:t>
            </a:r>
          </a:p>
        </p:txBody>
      </p:sp>
      <p:sp>
        <p:nvSpPr>
          <p:cNvPr id="772100" name="Text Box 4"/>
          <p:cNvSpPr txBox="1">
            <a:spLocks noChangeArrowheads="1"/>
          </p:cNvSpPr>
          <p:nvPr/>
        </p:nvSpPr>
        <p:spPr bwMode="auto">
          <a:xfrm>
            <a:off x="2724150" y="1700213"/>
            <a:ext cx="151288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nl-NL" sz="1400" b="0" i="0">
                <a:latin typeface="Calibri" pitchFamily="34" charset="0"/>
              </a:rPr>
              <a:t>Interest change</a:t>
            </a:r>
          </a:p>
        </p:txBody>
      </p:sp>
      <p:cxnSp>
        <p:nvCxnSpPr>
          <p:cNvPr id="772101" name="AutoShape 5"/>
          <p:cNvCxnSpPr>
            <a:cxnSpLocks noChangeShapeType="1"/>
            <a:stCxn id="772099" idx="3"/>
            <a:endCxn id="772105" idx="1"/>
          </p:cNvCxnSpPr>
          <p:nvPr/>
        </p:nvCxnSpPr>
        <p:spPr bwMode="auto">
          <a:xfrm>
            <a:off x="2051050" y="4113213"/>
            <a:ext cx="3038475" cy="129698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2102" name="AutoShape 6"/>
          <p:cNvCxnSpPr>
            <a:cxnSpLocks noChangeShapeType="1"/>
            <a:stCxn id="772099" idx="3"/>
            <a:endCxn id="772104" idx="1"/>
          </p:cNvCxnSpPr>
          <p:nvPr/>
        </p:nvCxnSpPr>
        <p:spPr bwMode="auto">
          <a:xfrm flipV="1">
            <a:off x="2051050" y="2817813"/>
            <a:ext cx="3038475" cy="12954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72103" name="Group 7"/>
          <p:cNvGrpSpPr>
            <a:grpSpLocks/>
          </p:cNvGrpSpPr>
          <p:nvPr/>
        </p:nvGrpSpPr>
        <p:grpSpPr bwMode="auto">
          <a:xfrm>
            <a:off x="4910138" y="1700213"/>
            <a:ext cx="1800225" cy="4033837"/>
            <a:chOff x="2925" y="1071"/>
            <a:chExt cx="1134" cy="2541"/>
          </a:xfrm>
        </p:grpSpPr>
        <p:sp>
          <p:nvSpPr>
            <p:cNvPr id="772104" name="Rectangle 8"/>
            <p:cNvSpPr>
              <a:spLocks noChangeArrowheads="1"/>
            </p:cNvSpPr>
            <p:nvPr>
              <p:custDataLst>
                <p:tags r:id="rId2"/>
              </p:custDataLst>
            </p:nvPr>
          </p:nvSpPr>
          <p:spPr bwMode="gray">
            <a:xfrm>
              <a:off x="3038" y="1570"/>
              <a:ext cx="907" cy="409"/>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i="0">
                  <a:solidFill>
                    <a:schemeClr val="bg1"/>
                  </a:solidFill>
                </a:rPr>
                <a:t>Regulatory capital</a:t>
              </a:r>
              <a:r>
                <a:rPr lang="en-US" altLang="nl-NL" i="0" baseline="30000">
                  <a:solidFill>
                    <a:schemeClr val="bg1"/>
                  </a:solidFill>
                </a:rPr>
                <a:t>1</a:t>
              </a:r>
              <a:endParaRPr lang="en-US" altLang="nl-NL" i="0">
                <a:solidFill>
                  <a:schemeClr val="bg1"/>
                </a:solidFill>
              </a:endParaRPr>
            </a:p>
          </p:txBody>
        </p:sp>
        <p:sp>
          <p:nvSpPr>
            <p:cNvPr id="772105" name="Rectangle 9"/>
            <p:cNvSpPr>
              <a:spLocks noChangeArrowheads="1"/>
            </p:cNvSpPr>
            <p:nvPr>
              <p:custDataLst>
                <p:tags r:id="rId3"/>
              </p:custDataLst>
            </p:nvPr>
          </p:nvSpPr>
          <p:spPr bwMode="gray">
            <a:xfrm>
              <a:off x="3038" y="3203"/>
              <a:ext cx="907" cy="409"/>
            </a:xfrm>
            <a:prstGeom prst="rect">
              <a:avLst/>
            </a:prstGeom>
            <a:solidFill>
              <a:srgbClr val="00009A"/>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anchor="ctr"/>
            <a:lstStyle>
              <a:lvl1pPr algn="l">
                <a:spcBef>
                  <a:spcPct val="20000"/>
                </a:spcBef>
                <a:buChar char="•"/>
                <a:defRPr sz="1400">
                  <a:solidFill>
                    <a:schemeClr val="tx1"/>
                  </a:solidFill>
                  <a:latin typeface="Arial" charset="0"/>
                </a:defRPr>
              </a:lvl1pPr>
              <a:lvl2pPr marL="511175" indent="-220663" algn="l">
                <a:spcBef>
                  <a:spcPct val="20000"/>
                </a:spcBef>
                <a:buChar char="–"/>
                <a:defRPr sz="1200">
                  <a:solidFill>
                    <a:schemeClr val="tx1"/>
                  </a:solidFill>
                  <a:latin typeface="Arial" charset="0"/>
                </a:defRPr>
              </a:lvl2pPr>
              <a:lvl3pPr marL="844550" indent="-219075" algn="l">
                <a:spcBef>
                  <a:spcPct val="20000"/>
                </a:spcBef>
                <a:buChar char="•"/>
                <a:defRPr sz="1000">
                  <a:solidFill>
                    <a:schemeClr val="tx1"/>
                  </a:solidFill>
                  <a:latin typeface="Arial" charset="0"/>
                </a:defRPr>
              </a:lvl3pPr>
              <a:lvl4pPr marL="1179513" indent="-220663" algn="l">
                <a:spcBef>
                  <a:spcPct val="20000"/>
                </a:spcBef>
                <a:buChar char="–"/>
                <a:defRPr sz="900">
                  <a:solidFill>
                    <a:schemeClr val="tx1"/>
                  </a:solidFill>
                  <a:latin typeface="Arial" charset="0"/>
                </a:defRPr>
              </a:lvl4pPr>
              <a:lvl5pPr marL="1473200" indent="-168275" algn="l">
                <a:spcBef>
                  <a:spcPct val="20000"/>
                </a:spcBef>
                <a:buChar char="»"/>
                <a:defRPr sz="700">
                  <a:solidFill>
                    <a:schemeClr val="tx1"/>
                  </a:solidFill>
                  <a:latin typeface="Arial" charset="0"/>
                </a:defRPr>
              </a:lvl5pPr>
              <a:lvl6pPr marL="1930400" indent="-168275" fontAlgn="base">
                <a:spcBef>
                  <a:spcPct val="20000"/>
                </a:spcBef>
                <a:spcAft>
                  <a:spcPct val="0"/>
                </a:spcAft>
                <a:buChar char="»"/>
                <a:defRPr sz="700">
                  <a:solidFill>
                    <a:schemeClr val="tx1"/>
                  </a:solidFill>
                  <a:latin typeface="Arial" charset="0"/>
                </a:defRPr>
              </a:lvl6pPr>
              <a:lvl7pPr marL="2387600" indent="-168275" fontAlgn="base">
                <a:spcBef>
                  <a:spcPct val="20000"/>
                </a:spcBef>
                <a:spcAft>
                  <a:spcPct val="0"/>
                </a:spcAft>
                <a:buChar char="»"/>
                <a:defRPr sz="700">
                  <a:solidFill>
                    <a:schemeClr val="tx1"/>
                  </a:solidFill>
                  <a:latin typeface="Arial" charset="0"/>
                </a:defRPr>
              </a:lvl7pPr>
              <a:lvl8pPr marL="2844800" indent="-168275" fontAlgn="base">
                <a:spcBef>
                  <a:spcPct val="20000"/>
                </a:spcBef>
                <a:spcAft>
                  <a:spcPct val="0"/>
                </a:spcAft>
                <a:buChar char="»"/>
                <a:defRPr sz="700">
                  <a:solidFill>
                    <a:schemeClr val="tx1"/>
                  </a:solidFill>
                  <a:latin typeface="Arial" charset="0"/>
                </a:defRPr>
              </a:lvl8pPr>
              <a:lvl9pPr marL="3302000" indent="-168275" fontAlgn="base">
                <a:spcBef>
                  <a:spcPct val="20000"/>
                </a:spcBef>
                <a:spcAft>
                  <a:spcPct val="0"/>
                </a:spcAft>
                <a:buChar char="»"/>
                <a:defRPr sz="700">
                  <a:solidFill>
                    <a:schemeClr val="tx1"/>
                  </a:solidFill>
                  <a:latin typeface="Arial" charset="0"/>
                </a:defRPr>
              </a:lvl9pPr>
            </a:lstStyle>
            <a:p>
              <a:pPr algn="ctr">
                <a:spcBef>
                  <a:spcPct val="0"/>
                </a:spcBef>
                <a:buFontTx/>
                <a:buNone/>
              </a:pPr>
              <a:r>
                <a:rPr lang="en-US" altLang="nl-NL" i="0">
                  <a:solidFill>
                    <a:schemeClr val="bg1"/>
                  </a:solidFill>
                </a:rPr>
                <a:t>Economic (Market consistent)</a:t>
              </a:r>
            </a:p>
          </p:txBody>
        </p:sp>
        <p:sp>
          <p:nvSpPr>
            <p:cNvPr id="772106" name="Text Box 10"/>
            <p:cNvSpPr txBox="1">
              <a:spLocks noChangeArrowheads="1"/>
            </p:cNvSpPr>
            <p:nvPr/>
          </p:nvSpPr>
          <p:spPr bwMode="auto">
            <a:xfrm>
              <a:off x="2925" y="1071"/>
              <a:ext cx="1134"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nl-NL" sz="1400" b="0" i="0">
                  <a:latin typeface="Calibri" pitchFamily="34" charset="0"/>
                </a:rPr>
                <a:t>Capital perspective</a:t>
              </a:r>
            </a:p>
          </p:txBody>
        </p:sp>
      </p:grpSp>
      <p:grpSp>
        <p:nvGrpSpPr>
          <p:cNvPr id="772107" name="Group 11"/>
          <p:cNvGrpSpPr>
            <a:grpSpLocks/>
          </p:cNvGrpSpPr>
          <p:nvPr/>
        </p:nvGrpSpPr>
        <p:grpSpPr bwMode="auto">
          <a:xfrm>
            <a:off x="7383463" y="1700213"/>
            <a:ext cx="1152525" cy="3979862"/>
            <a:chOff x="4651" y="1071"/>
            <a:chExt cx="726" cy="2507"/>
          </a:xfrm>
        </p:grpSpPr>
        <p:sp>
          <p:nvSpPr>
            <p:cNvPr id="772108" name="Text Box 12"/>
            <p:cNvSpPr txBox="1">
              <a:spLocks noChangeArrowheads="1"/>
            </p:cNvSpPr>
            <p:nvPr/>
          </p:nvSpPr>
          <p:spPr bwMode="auto">
            <a:xfrm>
              <a:off x="4651" y="1071"/>
              <a:ext cx="72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nl-NL" sz="1400" b="0" i="0">
                  <a:latin typeface="Calibri" pitchFamily="34" charset="0"/>
                </a:rPr>
                <a:t>Impact</a:t>
              </a:r>
            </a:p>
          </p:txBody>
        </p:sp>
        <p:sp>
          <p:nvSpPr>
            <p:cNvPr id="772109" name="Text Box 13"/>
            <p:cNvSpPr txBox="1">
              <a:spLocks noChangeArrowheads="1"/>
            </p:cNvSpPr>
            <p:nvPr/>
          </p:nvSpPr>
          <p:spPr bwMode="auto">
            <a:xfrm>
              <a:off x="4853" y="3237"/>
              <a:ext cx="322" cy="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53882" dir="2700000" algn="ctr" rotWithShape="0">
                      <a:schemeClr val="tx1"/>
                    </a:outerShdw>
                  </a:effectLst>
                </a14:hiddenEffects>
              </a:ext>
            </a:extLst>
          </p:spPr>
          <p:txBody>
            <a:bodyPr wrap="none" lIns="90488" tIns="44450" rIns="90488" bIns="44450" anchor="ctr">
              <a:spAutoFit/>
            </a:bodyPr>
            <a:lstStyle/>
            <a:p>
              <a:pPr eaLnBrk="0" hangingPunct="0">
                <a:lnSpc>
                  <a:spcPct val="90000"/>
                </a:lnSpc>
                <a:spcBef>
                  <a:spcPct val="50000"/>
                </a:spcBef>
              </a:pPr>
              <a:r>
                <a:rPr lang="en-US" altLang="nl-NL" sz="3300" i="0">
                  <a:solidFill>
                    <a:schemeClr val="folHlink"/>
                  </a:solidFill>
                  <a:sym typeface="Wingdings" pitchFamily="2" charset="2"/>
                </a:rPr>
                <a:t></a:t>
              </a:r>
            </a:p>
          </p:txBody>
        </p:sp>
        <p:sp>
          <p:nvSpPr>
            <p:cNvPr id="772110" name="Text Box 14"/>
            <p:cNvSpPr txBox="1">
              <a:spLocks noChangeArrowheads="1"/>
            </p:cNvSpPr>
            <p:nvPr/>
          </p:nvSpPr>
          <p:spPr bwMode="auto">
            <a:xfrm>
              <a:off x="4869" y="1604"/>
              <a:ext cx="290" cy="3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53882" dir="2700000" algn="ctr" rotWithShape="0">
                      <a:schemeClr val="tx1"/>
                    </a:outerShdw>
                  </a:effectLst>
                </a14:hiddenEffects>
              </a:ext>
            </a:extLst>
          </p:spPr>
          <p:txBody>
            <a:bodyPr wrap="none" lIns="90488" tIns="44450" rIns="90488" bIns="44450" anchor="ctr">
              <a:spAutoFit/>
            </a:bodyPr>
            <a:lstStyle/>
            <a:p>
              <a:pPr eaLnBrk="0" hangingPunct="0">
                <a:lnSpc>
                  <a:spcPct val="90000"/>
                </a:lnSpc>
                <a:spcBef>
                  <a:spcPct val="50000"/>
                </a:spcBef>
              </a:pPr>
              <a:r>
                <a:rPr lang="en-US" altLang="nl-NL" sz="3300" i="0">
                  <a:solidFill>
                    <a:srgbClr val="CC3300"/>
                  </a:solidFill>
                  <a:sym typeface="Wingdings" pitchFamily="2" charset="2"/>
                </a:rPr>
                <a:t>X</a:t>
              </a:r>
            </a:p>
          </p:txBody>
        </p:sp>
      </p:grpSp>
      <p:sp>
        <p:nvSpPr>
          <p:cNvPr id="772111" name="Text Box 15"/>
          <p:cNvSpPr txBox="1">
            <a:spLocks noChangeArrowheads="1"/>
          </p:cNvSpPr>
          <p:nvPr/>
        </p:nvSpPr>
        <p:spPr bwMode="auto">
          <a:xfrm>
            <a:off x="304800" y="6292850"/>
            <a:ext cx="7391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nl-NL" altLang="nl-NL" sz="1000" b="0" i="0" baseline="30000"/>
              <a:t>1</a:t>
            </a:r>
            <a:r>
              <a:rPr lang="nl-NL" altLang="nl-NL" sz="1000" b="0" i="0"/>
              <a:t> Assumes that regulatory capital is calculated under Solvency I, that reserve adequacy surplusses are not taken into account, and that interest rate change does not influence the outcome of the test</a:t>
            </a:r>
          </a:p>
        </p:txBody>
      </p:sp>
    </p:spTree>
    <p:extLst>
      <p:ext uri="{BB962C8B-B14F-4D97-AF65-F5344CB8AC3E}">
        <p14:creationId xmlns:p14="http://schemas.microsoft.com/office/powerpoint/2010/main" val="2623346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ChangeArrowheads="1"/>
          </p:cNvSpPr>
          <p:nvPr>
            <p:ph type="title"/>
          </p:nvPr>
        </p:nvSpPr>
        <p:spPr bwMode="gray"/>
        <p:txBody>
          <a:bodyPr/>
          <a:lstStyle/>
          <a:p>
            <a:r>
              <a:rPr lang="en-US" altLang="nl-NL"/>
              <a:t>That is why it is so important to understand the tolerance of each stakeholder towards the capital position</a:t>
            </a:r>
          </a:p>
        </p:txBody>
      </p:sp>
      <p:grpSp>
        <p:nvGrpSpPr>
          <p:cNvPr id="774147" name="Group 3"/>
          <p:cNvGrpSpPr>
            <a:grpSpLocks/>
          </p:cNvGrpSpPr>
          <p:nvPr/>
        </p:nvGrpSpPr>
        <p:grpSpPr bwMode="auto">
          <a:xfrm>
            <a:off x="76200" y="1685925"/>
            <a:ext cx="7010400" cy="4954588"/>
            <a:chOff x="48" y="1062"/>
            <a:chExt cx="4416" cy="3191"/>
          </a:xfrm>
        </p:grpSpPr>
        <p:sp>
          <p:nvSpPr>
            <p:cNvPr id="774148" name="Rectangle 4"/>
            <p:cNvSpPr>
              <a:spLocks noChangeArrowheads="1"/>
            </p:cNvSpPr>
            <p:nvPr/>
          </p:nvSpPr>
          <p:spPr bwMode="gray">
            <a:xfrm>
              <a:off x="556" y="1062"/>
              <a:ext cx="3836" cy="277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lIns="45720" rIns="45720" anchor="ctr"/>
            <a:lstStyle/>
            <a:p>
              <a:pPr eaLnBrk="0" hangingPunct="0"/>
              <a:endParaRPr lang="nl" altLang="nl-NL" sz="1400" b="0" i="0"/>
            </a:p>
          </p:txBody>
        </p:sp>
        <p:sp>
          <p:nvSpPr>
            <p:cNvPr id="774149" name="AutoShape 5"/>
            <p:cNvSpPr>
              <a:spLocks noChangeArrowheads="1"/>
            </p:cNvSpPr>
            <p:nvPr/>
          </p:nvSpPr>
          <p:spPr bwMode="auto">
            <a:xfrm rot="18900000">
              <a:off x="3601" y="2436"/>
              <a:ext cx="355" cy="186"/>
            </a:xfrm>
            <a:prstGeom prst="rightArrow">
              <a:avLst>
                <a:gd name="adj1" fmla="val 50000"/>
                <a:gd name="adj2" fmla="val 47715"/>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50" name="AutoShape 6"/>
            <p:cNvSpPr>
              <a:spLocks noChangeArrowheads="1"/>
            </p:cNvSpPr>
            <p:nvPr/>
          </p:nvSpPr>
          <p:spPr bwMode="auto">
            <a:xfrm rot="18900000">
              <a:off x="3043" y="2030"/>
              <a:ext cx="355" cy="185"/>
            </a:xfrm>
            <a:prstGeom prst="rightArrow">
              <a:avLst>
                <a:gd name="adj1" fmla="val 50000"/>
                <a:gd name="adj2" fmla="val 4797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51" name="AutoShape 7"/>
            <p:cNvSpPr>
              <a:spLocks noChangeArrowheads="1"/>
            </p:cNvSpPr>
            <p:nvPr/>
          </p:nvSpPr>
          <p:spPr bwMode="auto">
            <a:xfrm rot="18900000">
              <a:off x="2332" y="1105"/>
              <a:ext cx="355" cy="185"/>
            </a:xfrm>
            <a:prstGeom prst="rightArrow">
              <a:avLst>
                <a:gd name="adj1" fmla="val 50000"/>
                <a:gd name="adj2" fmla="val 47973"/>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52" name="AutoShape 8"/>
            <p:cNvSpPr>
              <a:spLocks noChangeArrowheads="1"/>
            </p:cNvSpPr>
            <p:nvPr/>
          </p:nvSpPr>
          <p:spPr bwMode="auto">
            <a:xfrm rot="18900000">
              <a:off x="2586" y="1582"/>
              <a:ext cx="355" cy="186"/>
            </a:xfrm>
            <a:prstGeom prst="rightArrow">
              <a:avLst>
                <a:gd name="adj1" fmla="val 50000"/>
                <a:gd name="adj2" fmla="val 47715"/>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53" name="AutoShape 9"/>
            <p:cNvSpPr>
              <a:spLocks noChangeArrowheads="1"/>
            </p:cNvSpPr>
            <p:nvPr/>
          </p:nvSpPr>
          <p:spPr bwMode="auto">
            <a:xfrm rot="18900000">
              <a:off x="1520" y="2844"/>
              <a:ext cx="355" cy="186"/>
            </a:xfrm>
            <a:prstGeom prst="rightArrow">
              <a:avLst>
                <a:gd name="adj1" fmla="val 50000"/>
                <a:gd name="adj2" fmla="val 47715"/>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grpSp>
          <p:nvGrpSpPr>
            <p:cNvPr id="774154" name="Group 10"/>
            <p:cNvGrpSpPr>
              <a:grpSpLocks/>
            </p:cNvGrpSpPr>
            <p:nvPr/>
          </p:nvGrpSpPr>
          <p:grpSpPr bwMode="auto">
            <a:xfrm>
              <a:off x="860" y="2953"/>
              <a:ext cx="961" cy="703"/>
              <a:chOff x="3247" y="1156"/>
              <a:chExt cx="909" cy="909"/>
            </a:xfrm>
          </p:grpSpPr>
          <p:sp>
            <p:nvSpPr>
              <p:cNvPr id="774155" name="Oval 11"/>
              <p:cNvSpPr>
                <a:spLocks noChangeArrowheads="1"/>
              </p:cNvSpPr>
              <p:nvPr/>
            </p:nvSpPr>
            <p:spPr bwMode="auto">
              <a:xfrm>
                <a:off x="3247" y="1156"/>
                <a:ext cx="909" cy="90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nl-NL"/>
              </a:p>
            </p:txBody>
          </p:sp>
          <p:sp>
            <p:nvSpPr>
              <p:cNvPr id="774156" name="Rectangle 12"/>
              <p:cNvSpPr>
                <a:spLocks noChangeArrowheads="1"/>
              </p:cNvSpPr>
              <p:nvPr/>
            </p:nvSpPr>
            <p:spPr bwMode="auto">
              <a:xfrm>
                <a:off x="3289" y="1475"/>
                <a:ext cx="826" cy="1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a:solidFill>
                      <a:schemeClr val="tx1"/>
                    </a:solidFill>
                    <a:latin typeface="Arial" charset="0"/>
                  </a:defRPr>
                </a:lvl1pPr>
                <a:lvl2pPr marL="571500" algn="l" defTabSz="762000">
                  <a:defRPr>
                    <a:solidFill>
                      <a:schemeClr val="tx1"/>
                    </a:solidFill>
                    <a:latin typeface="Arial" charset="0"/>
                  </a:defRPr>
                </a:lvl2pPr>
                <a:lvl3pPr marL="1143000" algn="l" defTabSz="762000">
                  <a:defRPr>
                    <a:solidFill>
                      <a:schemeClr val="tx1"/>
                    </a:solidFill>
                    <a:latin typeface="Arial" charset="0"/>
                  </a:defRPr>
                </a:lvl3pPr>
                <a:lvl4pPr marL="1714500" algn="l" defTabSz="762000">
                  <a:defRPr>
                    <a:solidFill>
                      <a:schemeClr val="tx1"/>
                    </a:solidFill>
                    <a:latin typeface="Arial" charset="0"/>
                  </a:defRPr>
                </a:lvl4pPr>
                <a:lvl5pPr marL="2286000" algn="l"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lgn="ctr" eaLnBrk="0" hangingPunct="0"/>
                <a:r>
                  <a:rPr lang="en-US" altLang="nl-NL" sz="1400" i="0">
                    <a:solidFill>
                      <a:srgbClr val="000000"/>
                    </a:solidFill>
                  </a:rPr>
                  <a:t>Secured lenders</a:t>
                </a:r>
              </a:p>
            </p:txBody>
          </p:sp>
        </p:grpSp>
        <p:sp>
          <p:nvSpPr>
            <p:cNvPr id="774157" name="Line 13"/>
            <p:cNvSpPr>
              <a:spLocks noChangeShapeType="1"/>
            </p:cNvSpPr>
            <p:nvPr/>
          </p:nvSpPr>
          <p:spPr bwMode="auto">
            <a:xfrm>
              <a:off x="556" y="3835"/>
              <a:ext cx="3835" cy="1"/>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774158" name="Line 14"/>
            <p:cNvSpPr>
              <a:spLocks noChangeShapeType="1"/>
            </p:cNvSpPr>
            <p:nvPr/>
          </p:nvSpPr>
          <p:spPr bwMode="auto">
            <a:xfrm rot="5400000">
              <a:off x="-831" y="2448"/>
              <a:ext cx="2773" cy="1"/>
            </a:xfrm>
            <a:prstGeom prst="line">
              <a:avLst/>
            </a:prstGeom>
            <a:noFill/>
            <a:ln w="2857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l-NL"/>
            </a:p>
          </p:txBody>
        </p:sp>
        <p:sp>
          <p:nvSpPr>
            <p:cNvPr id="774159" name="Text Box 15"/>
            <p:cNvSpPr txBox="1">
              <a:spLocks noChangeArrowheads="1"/>
            </p:cNvSpPr>
            <p:nvPr/>
          </p:nvSpPr>
          <p:spPr bwMode="auto">
            <a:xfrm>
              <a:off x="251" y="3920"/>
              <a:ext cx="1218" cy="33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p>
              <a:pPr eaLnBrk="0" hangingPunct="0"/>
              <a:r>
                <a:rPr lang="en-US" altLang="nl-NL" sz="1400" b="0" i="0"/>
                <a:t>Low</a:t>
              </a:r>
            </a:p>
            <a:p>
              <a:pPr eaLnBrk="0" hangingPunct="0"/>
              <a:r>
                <a:rPr lang="en-US" altLang="nl-NL" sz="1400" b="0" i="0"/>
                <a:t>(High tolerance)</a:t>
              </a:r>
            </a:p>
          </p:txBody>
        </p:sp>
        <p:sp>
          <p:nvSpPr>
            <p:cNvPr id="774160" name="Text Box 16"/>
            <p:cNvSpPr txBox="1">
              <a:spLocks noChangeArrowheads="1"/>
            </p:cNvSpPr>
            <p:nvPr/>
          </p:nvSpPr>
          <p:spPr bwMode="auto">
            <a:xfrm>
              <a:off x="3246" y="3920"/>
              <a:ext cx="1218" cy="33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p>
              <a:pPr eaLnBrk="0" hangingPunct="0"/>
              <a:r>
                <a:rPr lang="en-US" altLang="nl-NL" sz="1400" b="0" i="0"/>
                <a:t>High</a:t>
              </a:r>
            </a:p>
            <a:p>
              <a:pPr eaLnBrk="0" hangingPunct="0"/>
              <a:r>
                <a:rPr lang="en-US" altLang="nl-NL" sz="1400" b="0" i="0"/>
                <a:t>(Low tolerance)</a:t>
              </a:r>
            </a:p>
          </p:txBody>
        </p:sp>
        <p:sp>
          <p:nvSpPr>
            <p:cNvPr id="774161" name="Text Box 17"/>
            <p:cNvSpPr txBox="1">
              <a:spLocks noChangeArrowheads="1"/>
            </p:cNvSpPr>
            <p:nvPr/>
          </p:nvSpPr>
          <p:spPr bwMode="auto">
            <a:xfrm>
              <a:off x="1991" y="3733"/>
              <a:ext cx="964" cy="23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p>
              <a:pPr eaLnBrk="0" hangingPunct="0"/>
              <a:r>
                <a:rPr lang="en-US" altLang="nl-NL" b="0" i="0"/>
                <a:t>Capital level</a:t>
              </a:r>
            </a:p>
          </p:txBody>
        </p:sp>
        <p:sp>
          <p:nvSpPr>
            <p:cNvPr id="774162" name="Text Box 18"/>
            <p:cNvSpPr txBox="1">
              <a:spLocks noChangeArrowheads="1"/>
            </p:cNvSpPr>
            <p:nvPr/>
          </p:nvSpPr>
          <p:spPr bwMode="gray">
            <a:xfrm rot="-5400000">
              <a:off x="-333" y="2360"/>
              <a:ext cx="1775" cy="173"/>
            </a:xfrm>
            <a:prstGeom prst="rect">
              <a:avLst/>
            </a:prstGeom>
            <a:solidFill>
              <a:schemeClr val="bg1"/>
            </a:solidFill>
            <a:ln>
              <a:noFill/>
            </a:ln>
            <a:effectLst/>
            <a:extLst>
              <a:ext uri="{91240B29-F687-4F45-9708-019B960494DF}">
                <a14:hiddenLine xmlns:a14="http://schemas.microsoft.com/office/drawing/2010/main" w="635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wrap="none" lIns="0" tIns="0" rIns="0" bIns="0" anchor="ctr">
              <a:spAutoFit/>
            </a:bodyPr>
            <a:lstStyle/>
            <a:p>
              <a:pPr eaLnBrk="0" hangingPunct="0"/>
              <a:r>
                <a:rPr lang="en-US" altLang="nl-NL" b="0" i="0"/>
                <a:t> Impact irrational behaviour</a:t>
              </a:r>
            </a:p>
          </p:txBody>
        </p:sp>
        <p:sp>
          <p:nvSpPr>
            <p:cNvPr id="774163" name="Text Box 19"/>
            <p:cNvSpPr txBox="1">
              <a:spLocks noChangeArrowheads="1"/>
            </p:cNvSpPr>
            <p:nvPr/>
          </p:nvSpPr>
          <p:spPr bwMode="auto">
            <a:xfrm>
              <a:off x="48" y="3584"/>
              <a:ext cx="406" cy="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p>
              <a:pPr eaLnBrk="0" hangingPunct="0"/>
              <a:r>
                <a:rPr lang="en-US" altLang="nl-NL" sz="1400" b="0" i="0"/>
                <a:t>Low</a:t>
              </a:r>
            </a:p>
          </p:txBody>
        </p:sp>
        <p:sp>
          <p:nvSpPr>
            <p:cNvPr id="774164" name="Text Box 20"/>
            <p:cNvSpPr txBox="1">
              <a:spLocks noChangeArrowheads="1"/>
            </p:cNvSpPr>
            <p:nvPr/>
          </p:nvSpPr>
          <p:spPr bwMode="auto">
            <a:xfrm>
              <a:off x="48" y="1245"/>
              <a:ext cx="406" cy="19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lIns="45720" rIns="45720">
              <a:spAutoFit/>
            </a:bodyPr>
            <a:lstStyle/>
            <a:p>
              <a:pPr eaLnBrk="0" hangingPunct="0"/>
              <a:r>
                <a:rPr lang="en-US" altLang="nl-NL" sz="1400" b="0" i="0"/>
                <a:t>High</a:t>
              </a:r>
            </a:p>
          </p:txBody>
        </p:sp>
        <p:grpSp>
          <p:nvGrpSpPr>
            <p:cNvPr id="774165" name="Group 21"/>
            <p:cNvGrpSpPr>
              <a:grpSpLocks/>
            </p:cNvGrpSpPr>
            <p:nvPr/>
          </p:nvGrpSpPr>
          <p:grpSpPr bwMode="auto">
            <a:xfrm>
              <a:off x="2434" y="2141"/>
              <a:ext cx="961" cy="703"/>
              <a:chOff x="535" y="3831"/>
              <a:chExt cx="909" cy="909"/>
            </a:xfrm>
          </p:grpSpPr>
          <p:sp>
            <p:nvSpPr>
              <p:cNvPr id="774166" name="Oval 22"/>
              <p:cNvSpPr>
                <a:spLocks noChangeArrowheads="1"/>
              </p:cNvSpPr>
              <p:nvPr/>
            </p:nvSpPr>
            <p:spPr bwMode="auto">
              <a:xfrm>
                <a:off x="535" y="3831"/>
                <a:ext cx="909" cy="90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nl-NL"/>
              </a:p>
            </p:txBody>
          </p:sp>
          <p:sp>
            <p:nvSpPr>
              <p:cNvPr id="774167" name="Rectangle 23"/>
              <p:cNvSpPr>
                <a:spLocks noChangeArrowheads="1"/>
              </p:cNvSpPr>
              <p:nvPr/>
            </p:nvSpPr>
            <p:spPr bwMode="auto">
              <a:xfrm>
                <a:off x="578" y="4149"/>
                <a:ext cx="822" cy="3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a:solidFill>
                      <a:schemeClr val="tx1"/>
                    </a:solidFill>
                    <a:latin typeface="Arial" charset="0"/>
                  </a:defRPr>
                </a:lvl1pPr>
                <a:lvl2pPr marL="571500" algn="l" defTabSz="762000">
                  <a:defRPr>
                    <a:solidFill>
                      <a:schemeClr val="tx1"/>
                    </a:solidFill>
                    <a:latin typeface="Arial" charset="0"/>
                  </a:defRPr>
                </a:lvl2pPr>
                <a:lvl3pPr marL="1143000" algn="l" defTabSz="762000">
                  <a:defRPr>
                    <a:solidFill>
                      <a:schemeClr val="tx1"/>
                    </a:solidFill>
                    <a:latin typeface="Arial" charset="0"/>
                  </a:defRPr>
                </a:lvl3pPr>
                <a:lvl4pPr marL="1714500" algn="l" defTabSz="762000">
                  <a:defRPr>
                    <a:solidFill>
                      <a:schemeClr val="tx1"/>
                    </a:solidFill>
                    <a:latin typeface="Arial" charset="0"/>
                  </a:defRPr>
                </a:lvl4pPr>
                <a:lvl5pPr marL="2286000" algn="l"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lgn="ctr" eaLnBrk="0" hangingPunct="0"/>
                <a:r>
                  <a:rPr lang="en-US" altLang="nl-NL" sz="1400" i="0">
                    <a:solidFill>
                      <a:srgbClr val="000000"/>
                    </a:solidFill>
                  </a:rPr>
                  <a:t>Unsecured lenders</a:t>
                </a:r>
              </a:p>
            </p:txBody>
          </p:sp>
        </p:grpSp>
        <p:grpSp>
          <p:nvGrpSpPr>
            <p:cNvPr id="774168" name="Group 24"/>
            <p:cNvGrpSpPr>
              <a:grpSpLocks/>
            </p:cNvGrpSpPr>
            <p:nvPr/>
          </p:nvGrpSpPr>
          <p:grpSpPr bwMode="auto">
            <a:xfrm>
              <a:off x="1672" y="1213"/>
              <a:ext cx="962" cy="703"/>
              <a:chOff x="1104" y="1200"/>
              <a:chExt cx="909" cy="909"/>
            </a:xfrm>
          </p:grpSpPr>
          <p:sp>
            <p:nvSpPr>
              <p:cNvPr id="774169" name="Oval 25"/>
              <p:cNvSpPr>
                <a:spLocks noChangeArrowheads="1"/>
              </p:cNvSpPr>
              <p:nvPr/>
            </p:nvSpPr>
            <p:spPr bwMode="auto">
              <a:xfrm>
                <a:off x="1104" y="1200"/>
                <a:ext cx="909" cy="90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nl-NL"/>
              </a:p>
            </p:txBody>
          </p:sp>
          <p:sp>
            <p:nvSpPr>
              <p:cNvPr id="774170" name="Rectangle 26"/>
              <p:cNvSpPr>
                <a:spLocks noChangeArrowheads="1"/>
              </p:cNvSpPr>
              <p:nvPr/>
            </p:nvSpPr>
            <p:spPr bwMode="auto">
              <a:xfrm>
                <a:off x="1191" y="1588"/>
                <a:ext cx="736" cy="1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a:solidFill>
                      <a:schemeClr val="tx1"/>
                    </a:solidFill>
                    <a:latin typeface="Arial" charset="0"/>
                  </a:defRPr>
                </a:lvl1pPr>
                <a:lvl2pPr marL="571500" algn="l" defTabSz="762000">
                  <a:defRPr>
                    <a:solidFill>
                      <a:schemeClr val="tx1"/>
                    </a:solidFill>
                    <a:latin typeface="Arial" charset="0"/>
                  </a:defRPr>
                </a:lvl2pPr>
                <a:lvl3pPr marL="1143000" algn="l" defTabSz="762000">
                  <a:defRPr>
                    <a:solidFill>
                      <a:schemeClr val="tx1"/>
                    </a:solidFill>
                    <a:latin typeface="Arial" charset="0"/>
                  </a:defRPr>
                </a:lvl3pPr>
                <a:lvl4pPr marL="1714500" algn="l" defTabSz="762000">
                  <a:defRPr>
                    <a:solidFill>
                      <a:schemeClr val="tx1"/>
                    </a:solidFill>
                    <a:latin typeface="Arial" charset="0"/>
                  </a:defRPr>
                </a:lvl4pPr>
                <a:lvl5pPr marL="2286000" algn="l"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lgn="ctr" eaLnBrk="0" hangingPunct="0"/>
                <a:r>
                  <a:rPr lang="en-US" altLang="nl-NL" sz="1400" i="0">
                    <a:solidFill>
                      <a:srgbClr val="000000"/>
                    </a:solidFill>
                  </a:rPr>
                  <a:t>Policy holders </a:t>
                </a:r>
              </a:p>
            </p:txBody>
          </p:sp>
        </p:grpSp>
        <p:grpSp>
          <p:nvGrpSpPr>
            <p:cNvPr id="774171" name="Group 27"/>
            <p:cNvGrpSpPr>
              <a:grpSpLocks/>
            </p:cNvGrpSpPr>
            <p:nvPr/>
          </p:nvGrpSpPr>
          <p:grpSpPr bwMode="auto">
            <a:xfrm>
              <a:off x="3043" y="2587"/>
              <a:ext cx="961" cy="703"/>
              <a:chOff x="2343" y="2064"/>
              <a:chExt cx="909" cy="909"/>
            </a:xfrm>
          </p:grpSpPr>
          <p:sp>
            <p:nvSpPr>
              <p:cNvPr id="774172" name="Oval 28"/>
              <p:cNvSpPr>
                <a:spLocks noChangeArrowheads="1"/>
              </p:cNvSpPr>
              <p:nvPr/>
            </p:nvSpPr>
            <p:spPr bwMode="auto">
              <a:xfrm>
                <a:off x="2343" y="2064"/>
                <a:ext cx="909" cy="90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nl-NL"/>
              </a:p>
            </p:txBody>
          </p:sp>
          <p:sp>
            <p:nvSpPr>
              <p:cNvPr id="774173" name="Rectangle 29"/>
              <p:cNvSpPr>
                <a:spLocks noChangeArrowheads="1"/>
              </p:cNvSpPr>
              <p:nvPr/>
            </p:nvSpPr>
            <p:spPr bwMode="auto">
              <a:xfrm>
                <a:off x="2418" y="2382"/>
                <a:ext cx="759" cy="35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a:solidFill>
                      <a:schemeClr val="tx1"/>
                    </a:solidFill>
                    <a:latin typeface="Arial" charset="0"/>
                  </a:defRPr>
                </a:lvl1pPr>
                <a:lvl2pPr marL="571500" algn="l" defTabSz="762000">
                  <a:defRPr>
                    <a:solidFill>
                      <a:schemeClr val="tx1"/>
                    </a:solidFill>
                    <a:latin typeface="Arial" charset="0"/>
                  </a:defRPr>
                </a:lvl2pPr>
                <a:lvl3pPr marL="1143000" algn="l" defTabSz="762000">
                  <a:defRPr>
                    <a:solidFill>
                      <a:schemeClr val="tx1"/>
                    </a:solidFill>
                    <a:latin typeface="Arial" charset="0"/>
                  </a:defRPr>
                </a:lvl3pPr>
                <a:lvl4pPr marL="1714500" algn="l" defTabSz="762000">
                  <a:defRPr>
                    <a:solidFill>
                      <a:schemeClr val="tx1"/>
                    </a:solidFill>
                    <a:latin typeface="Arial" charset="0"/>
                  </a:defRPr>
                </a:lvl4pPr>
                <a:lvl5pPr marL="2286000" algn="l"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lgn="ctr" eaLnBrk="0" hangingPunct="0"/>
                <a:r>
                  <a:rPr lang="en-US" altLang="nl-NL" sz="1400" i="0">
                    <a:solidFill>
                      <a:srgbClr val="000000"/>
                    </a:solidFill>
                  </a:rPr>
                  <a:t>Subordinated lenders</a:t>
                </a:r>
              </a:p>
            </p:txBody>
          </p:sp>
        </p:grpSp>
        <p:grpSp>
          <p:nvGrpSpPr>
            <p:cNvPr id="774174" name="Group 30"/>
            <p:cNvGrpSpPr>
              <a:grpSpLocks/>
            </p:cNvGrpSpPr>
            <p:nvPr/>
          </p:nvGrpSpPr>
          <p:grpSpPr bwMode="auto">
            <a:xfrm>
              <a:off x="1926" y="1690"/>
              <a:ext cx="961" cy="703"/>
              <a:chOff x="912" y="3024"/>
              <a:chExt cx="909" cy="909"/>
            </a:xfrm>
          </p:grpSpPr>
          <p:sp>
            <p:nvSpPr>
              <p:cNvPr id="774175" name="Oval 31"/>
              <p:cNvSpPr>
                <a:spLocks noChangeArrowheads="1"/>
              </p:cNvSpPr>
              <p:nvPr/>
            </p:nvSpPr>
            <p:spPr bwMode="auto">
              <a:xfrm>
                <a:off x="912" y="3024"/>
                <a:ext cx="909" cy="909"/>
              </a:xfrm>
              <a:prstGeom prst="ellipse">
                <a:avLst/>
              </a:prstGeom>
              <a:solidFill>
                <a:schemeClr val="bg1"/>
              </a:solidFill>
              <a:ln w="127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tx1"/>
                      </a:outerShdw>
                    </a:effectLst>
                  </a14:hiddenEffects>
                </a:ext>
              </a:extLst>
            </p:spPr>
            <p:txBody>
              <a:bodyPr wrap="none" anchor="ctr"/>
              <a:lstStyle/>
              <a:p>
                <a:endParaRPr lang="nl-NL"/>
              </a:p>
            </p:txBody>
          </p:sp>
          <p:sp>
            <p:nvSpPr>
              <p:cNvPr id="774176" name="Rectangle 32"/>
              <p:cNvSpPr>
                <a:spLocks noChangeArrowheads="1"/>
              </p:cNvSpPr>
              <p:nvPr/>
            </p:nvSpPr>
            <p:spPr bwMode="auto">
              <a:xfrm>
                <a:off x="955" y="3411"/>
                <a:ext cx="822" cy="1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l" defTabSz="762000">
                  <a:defRPr>
                    <a:solidFill>
                      <a:schemeClr val="tx1"/>
                    </a:solidFill>
                    <a:latin typeface="Arial" charset="0"/>
                  </a:defRPr>
                </a:lvl1pPr>
                <a:lvl2pPr marL="571500" algn="l" defTabSz="762000">
                  <a:defRPr>
                    <a:solidFill>
                      <a:schemeClr val="tx1"/>
                    </a:solidFill>
                    <a:latin typeface="Arial" charset="0"/>
                  </a:defRPr>
                </a:lvl2pPr>
                <a:lvl3pPr marL="1143000" algn="l" defTabSz="762000">
                  <a:defRPr>
                    <a:solidFill>
                      <a:schemeClr val="tx1"/>
                    </a:solidFill>
                    <a:latin typeface="Arial" charset="0"/>
                  </a:defRPr>
                </a:lvl3pPr>
                <a:lvl4pPr marL="1714500" algn="l" defTabSz="762000">
                  <a:defRPr>
                    <a:solidFill>
                      <a:schemeClr val="tx1"/>
                    </a:solidFill>
                    <a:latin typeface="Arial" charset="0"/>
                  </a:defRPr>
                </a:lvl4pPr>
                <a:lvl5pPr marL="2286000" algn="l" defTabSz="762000">
                  <a:defRPr>
                    <a:solidFill>
                      <a:schemeClr val="tx1"/>
                    </a:solidFill>
                    <a:latin typeface="Arial" charset="0"/>
                  </a:defRPr>
                </a:lvl5pPr>
                <a:lvl6pPr marL="2743200" defTabSz="762000" fontAlgn="base">
                  <a:spcBef>
                    <a:spcPct val="0"/>
                  </a:spcBef>
                  <a:spcAft>
                    <a:spcPct val="0"/>
                  </a:spcAft>
                  <a:defRPr>
                    <a:solidFill>
                      <a:schemeClr val="tx1"/>
                    </a:solidFill>
                    <a:latin typeface="Arial" charset="0"/>
                  </a:defRPr>
                </a:lvl6pPr>
                <a:lvl7pPr marL="3200400" defTabSz="762000" fontAlgn="base">
                  <a:spcBef>
                    <a:spcPct val="0"/>
                  </a:spcBef>
                  <a:spcAft>
                    <a:spcPct val="0"/>
                  </a:spcAft>
                  <a:defRPr>
                    <a:solidFill>
                      <a:schemeClr val="tx1"/>
                    </a:solidFill>
                    <a:latin typeface="Arial" charset="0"/>
                  </a:defRPr>
                </a:lvl7pPr>
                <a:lvl8pPr marL="3657600" defTabSz="762000" fontAlgn="base">
                  <a:spcBef>
                    <a:spcPct val="0"/>
                  </a:spcBef>
                  <a:spcAft>
                    <a:spcPct val="0"/>
                  </a:spcAft>
                  <a:defRPr>
                    <a:solidFill>
                      <a:schemeClr val="tx1"/>
                    </a:solidFill>
                    <a:latin typeface="Arial" charset="0"/>
                  </a:defRPr>
                </a:lvl8pPr>
                <a:lvl9pPr marL="4114800" defTabSz="762000" fontAlgn="base">
                  <a:spcBef>
                    <a:spcPct val="0"/>
                  </a:spcBef>
                  <a:spcAft>
                    <a:spcPct val="0"/>
                  </a:spcAft>
                  <a:defRPr>
                    <a:solidFill>
                      <a:schemeClr val="tx1"/>
                    </a:solidFill>
                    <a:latin typeface="Arial" charset="0"/>
                  </a:defRPr>
                </a:lvl9pPr>
              </a:lstStyle>
              <a:p>
                <a:pPr algn="ctr" eaLnBrk="0" hangingPunct="0"/>
                <a:r>
                  <a:rPr lang="en-US" altLang="nl-NL" sz="1400" i="0">
                    <a:solidFill>
                      <a:srgbClr val="000000"/>
                    </a:solidFill>
                  </a:rPr>
                  <a:t>Equity holders</a:t>
                </a:r>
              </a:p>
            </p:txBody>
          </p:sp>
        </p:grpSp>
      </p:grpSp>
      <p:sp>
        <p:nvSpPr>
          <p:cNvPr id="774177" name="Text Box 33"/>
          <p:cNvSpPr txBox="1">
            <a:spLocks noChangeArrowheads="1"/>
          </p:cNvSpPr>
          <p:nvPr/>
        </p:nvSpPr>
        <p:spPr bwMode="auto">
          <a:xfrm>
            <a:off x="1981200" y="1219200"/>
            <a:ext cx="5257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l-NL" altLang="nl-NL" sz="1400" i="0"/>
              <a:t>Capital tolerance versus impact of irrational behaviour</a:t>
            </a:r>
          </a:p>
        </p:txBody>
      </p:sp>
      <p:sp>
        <p:nvSpPr>
          <p:cNvPr id="774178" name="Rectangle 34"/>
          <p:cNvSpPr>
            <a:spLocks noChangeArrowheads="1"/>
          </p:cNvSpPr>
          <p:nvPr/>
        </p:nvSpPr>
        <p:spPr bwMode="auto">
          <a:xfrm>
            <a:off x="4800600" y="1752600"/>
            <a:ext cx="4267200" cy="6477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79" name="AutoShape 35"/>
          <p:cNvSpPr>
            <a:spLocks noChangeArrowheads="1"/>
          </p:cNvSpPr>
          <p:nvPr/>
        </p:nvSpPr>
        <p:spPr bwMode="auto">
          <a:xfrm rot="18900000">
            <a:off x="5065713" y="1909763"/>
            <a:ext cx="401637" cy="295275"/>
          </a:xfrm>
          <a:prstGeom prst="rightArrow">
            <a:avLst>
              <a:gd name="adj1" fmla="val 50000"/>
              <a:gd name="adj2" fmla="val 34005"/>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l-NL"/>
          </a:p>
        </p:txBody>
      </p:sp>
      <p:sp>
        <p:nvSpPr>
          <p:cNvPr id="774180" name="Text Box 36"/>
          <p:cNvSpPr txBox="1">
            <a:spLocks noChangeArrowheads="1"/>
          </p:cNvSpPr>
          <p:nvPr/>
        </p:nvSpPr>
        <p:spPr bwMode="auto">
          <a:xfrm>
            <a:off x="5605463" y="1939925"/>
            <a:ext cx="3462337"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nl-NL" altLang="nl-NL" sz="1200" b="0" i="0"/>
              <a:t>= tolerance and impact shift due to nervousness</a:t>
            </a:r>
          </a:p>
        </p:txBody>
      </p:sp>
    </p:spTree>
    <p:extLst>
      <p:ext uri="{BB962C8B-B14F-4D97-AF65-F5344CB8AC3E}">
        <p14:creationId xmlns:p14="http://schemas.microsoft.com/office/powerpoint/2010/main" val="2954519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dirty="0" smtClean="0"/>
              <a:t>Nevertheless, models are crucial for getting a feel for (complicated) risks or ‘adding’ different risks</a:t>
            </a:r>
            <a:endParaRPr lang="en-US" altLang="nl-NL" dirty="0"/>
          </a:p>
        </p:txBody>
      </p:sp>
      <p:sp>
        <p:nvSpPr>
          <p:cNvPr id="3" name="Rectangle 3"/>
          <p:cNvSpPr txBox="1">
            <a:spLocks noChangeArrowheads="1"/>
          </p:cNvSpPr>
          <p:nvPr/>
        </p:nvSpPr>
        <p:spPr bwMode="auto">
          <a:xfrm>
            <a:off x="914400" y="1798638"/>
            <a:ext cx="6705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2800">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sz="1800">
                <a:solidFill>
                  <a:schemeClr val="tx1"/>
                </a:solidFill>
                <a:latin typeface="+mn-lt"/>
              </a:defRPr>
            </a:lvl4pPr>
            <a:lvl5pPr marL="2057400" indent="-228600" algn="l" rtl="0" fontAlgn="base">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a:spcBef>
                <a:spcPct val="100000"/>
              </a:spcBef>
            </a:pPr>
            <a:r>
              <a:rPr lang="en-US" altLang="nl-NL" sz="1800" b="0" i="0" kern="0" dirty="0" smtClean="0"/>
              <a:t>Models can be quite powerful since they can make abstract risks concrete</a:t>
            </a:r>
          </a:p>
          <a:p>
            <a:pPr>
              <a:spcBef>
                <a:spcPct val="100000"/>
              </a:spcBef>
            </a:pPr>
            <a:endParaRPr lang="en-US" altLang="nl-NL" sz="1800" b="0" i="0" kern="0" dirty="0" smtClean="0"/>
          </a:p>
          <a:p>
            <a:pPr>
              <a:spcBef>
                <a:spcPct val="100000"/>
              </a:spcBef>
            </a:pPr>
            <a:r>
              <a:rPr lang="en-US" altLang="nl-NL" sz="1800" b="0" i="0" kern="0" dirty="0" smtClean="0"/>
              <a:t>Once risks are concrete you can talk about </a:t>
            </a:r>
            <a:r>
              <a:rPr lang="en-US" altLang="nl-NL" sz="1800" b="0" i="0" kern="0" dirty="0" smtClean="0"/>
              <a:t>them, </a:t>
            </a:r>
            <a:r>
              <a:rPr lang="en-US" altLang="nl-NL" sz="1800" b="0" i="0" kern="0" dirty="0" smtClean="0"/>
              <a:t>manage </a:t>
            </a:r>
            <a:r>
              <a:rPr lang="en-US" altLang="nl-NL" sz="1800" b="0" i="0" kern="0" dirty="0" smtClean="0"/>
              <a:t>them and capitalize for them</a:t>
            </a:r>
            <a:endParaRPr lang="en-US" altLang="nl-NL" sz="1800" b="0" i="0" kern="0" dirty="0" smtClean="0"/>
          </a:p>
          <a:p>
            <a:pPr>
              <a:spcBef>
                <a:spcPct val="100000"/>
              </a:spcBef>
            </a:pPr>
            <a:endParaRPr lang="en-US" altLang="nl-NL" sz="1800" b="0" i="0" kern="0" dirty="0" smtClean="0"/>
          </a:p>
          <a:p>
            <a:pPr>
              <a:spcBef>
                <a:spcPct val="100000"/>
              </a:spcBef>
            </a:pPr>
            <a:r>
              <a:rPr lang="en-US" altLang="nl-NL" sz="1800" b="0" i="0" kern="0" dirty="0" smtClean="0"/>
              <a:t>Moreover, it enables you to weigh risks against opportunities</a:t>
            </a:r>
          </a:p>
          <a:p>
            <a:pPr>
              <a:spcBef>
                <a:spcPct val="100000"/>
              </a:spcBef>
            </a:pPr>
            <a:endParaRPr lang="en-US" altLang="nl-NL" sz="1800" b="0" i="0" kern="0" dirty="0" smtClean="0"/>
          </a:p>
          <a:p>
            <a:pPr>
              <a:spcBef>
                <a:spcPct val="100000"/>
              </a:spcBef>
            </a:pPr>
            <a:endParaRPr lang="en-US" altLang="nl-NL" sz="1800" b="0" i="0" kern="0" dirty="0" smtClean="0"/>
          </a:p>
          <a:p>
            <a:pPr>
              <a:spcBef>
                <a:spcPct val="100000"/>
              </a:spcBef>
            </a:pPr>
            <a:endParaRPr lang="en-US" altLang="nl-NL" sz="1800" b="0" i="0" kern="0" dirty="0"/>
          </a:p>
        </p:txBody>
      </p:sp>
    </p:spTree>
    <p:extLst>
      <p:ext uri="{BB962C8B-B14F-4D97-AF65-F5344CB8AC3E}">
        <p14:creationId xmlns:p14="http://schemas.microsoft.com/office/powerpoint/2010/main" val="2587062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ChangeArrowheads="1"/>
          </p:cNvSpPr>
          <p:nvPr>
            <p:ph type="title"/>
          </p:nvPr>
        </p:nvSpPr>
        <p:spPr bwMode="gray"/>
        <p:txBody>
          <a:bodyPr/>
          <a:lstStyle/>
          <a:p>
            <a:r>
              <a:rPr lang="en-US" altLang="nl-NL" dirty="0" smtClean="0"/>
              <a:t>Moreover, economic capital models can help in comparing the performance of different businesses and can therefore be used to allocate capital</a:t>
            </a:r>
            <a:endParaRPr lang="en-US" altLang="nl-NL" dirty="0"/>
          </a:p>
        </p:txBody>
      </p:sp>
      <p:cxnSp>
        <p:nvCxnSpPr>
          <p:cNvPr id="3" name="Straight Connector 2"/>
          <p:cNvCxnSpPr/>
          <p:nvPr/>
        </p:nvCxnSpPr>
        <p:spPr bwMode="auto">
          <a:xfrm>
            <a:off x="1676400" y="1905000"/>
            <a:ext cx="0" cy="3733800"/>
          </a:xfrm>
          <a:prstGeom prst="line">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Straight Connector 4"/>
          <p:cNvCxnSpPr/>
          <p:nvPr/>
        </p:nvCxnSpPr>
        <p:spPr bwMode="auto">
          <a:xfrm>
            <a:off x="1676400" y="5638800"/>
            <a:ext cx="5410200" cy="0"/>
          </a:xfrm>
          <a:prstGeom prst="line">
            <a:avLst/>
          </a:pr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TextBox 5"/>
          <p:cNvSpPr txBox="1"/>
          <p:nvPr/>
        </p:nvSpPr>
        <p:spPr>
          <a:xfrm>
            <a:off x="304800" y="2831068"/>
            <a:ext cx="1219200" cy="369332"/>
          </a:xfrm>
          <a:prstGeom prst="rect">
            <a:avLst/>
          </a:prstGeom>
          <a:noFill/>
        </p:spPr>
        <p:txBody>
          <a:bodyPr wrap="square" rtlCol="0">
            <a:spAutoFit/>
          </a:bodyPr>
          <a:lstStyle/>
          <a:p>
            <a:r>
              <a:rPr lang="nl-NL" b="0" i="0" dirty="0" err="1" smtClean="0"/>
              <a:t>Raroc</a:t>
            </a:r>
            <a:endParaRPr lang="nl-NL" b="0" i="0" dirty="0"/>
          </a:p>
        </p:txBody>
      </p:sp>
      <p:sp>
        <p:nvSpPr>
          <p:cNvPr id="8" name="TextBox 7"/>
          <p:cNvSpPr txBox="1"/>
          <p:nvPr/>
        </p:nvSpPr>
        <p:spPr>
          <a:xfrm>
            <a:off x="3810000" y="5867400"/>
            <a:ext cx="2057400" cy="369332"/>
          </a:xfrm>
          <a:prstGeom prst="rect">
            <a:avLst/>
          </a:prstGeom>
          <a:noFill/>
        </p:spPr>
        <p:txBody>
          <a:bodyPr wrap="square" rtlCol="0">
            <a:spAutoFit/>
          </a:bodyPr>
          <a:lstStyle/>
          <a:p>
            <a:r>
              <a:rPr lang="nl-NL" b="0" i="0" dirty="0" err="1" smtClean="0"/>
              <a:t>Economic</a:t>
            </a:r>
            <a:r>
              <a:rPr lang="nl-NL" b="0" i="0" dirty="0" smtClean="0"/>
              <a:t> </a:t>
            </a:r>
            <a:r>
              <a:rPr lang="nl-NL" b="0" i="0" dirty="0" err="1" smtClean="0"/>
              <a:t>capital</a:t>
            </a:r>
            <a:endParaRPr lang="nl-NL" b="0" i="0" dirty="0"/>
          </a:p>
        </p:txBody>
      </p:sp>
      <p:sp>
        <p:nvSpPr>
          <p:cNvPr id="7" name="Rectangle 6"/>
          <p:cNvSpPr/>
          <p:nvPr/>
        </p:nvSpPr>
        <p:spPr bwMode="auto">
          <a:xfrm>
            <a:off x="1676400" y="2362200"/>
            <a:ext cx="838200" cy="32766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NL" sz="1800" b="1" i="1" u="none" strike="noStrike" cap="none" normalizeH="0" baseline="0" smtClean="0">
              <a:ln>
                <a:noFill/>
              </a:ln>
              <a:solidFill>
                <a:schemeClr val="tx1"/>
              </a:solidFill>
              <a:effectLst/>
              <a:latin typeface="Arial" charset="0"/>
            </a:endParaRPr>
          </a:p>
        </p:txBody>
      </p:sp>
      <p:sp>
        <p:nvSpPr>
          <p:cNvPr id="10" name="Rectangle 9"/>
          <p:cNvSpPr/>
          <p:nvPr/>
        </p:nvSpPr>
        <p:spPr bwMode="auto">
          <a:xfrm>
            <a:off x="2514600" y="2743200"/>
            <a:ext cx="838200" cy="28956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NL" sz="1800" b="1" i="1" u="none" strike="noStrike" cap="none" normalizeH="0" baseline="0" smtClean="0">
              <a:ln>
                <a:noFill/>
              </a:ln>
              <a:solidFill>
                <a:schemeClr val="tx1"/>
              </a:solidFill>
              <a:effectLst/>
              <a:latin typeface="Arial" charset="0"/>
            </a:endParaRPr>
          </a:p>
        </p:txBody>
      </p:sp>
      <p:sp>
        <p:nvSpPr>
          <p:cNvPr id="11" name="Rectangle 10"/>
          <p:cNvSpPr/>
          <p:nvPr/>
        </p:nvSpPr>
        <p:spPr bwMode="auto">
          <a:xfrm>
            <a:off x="3352800" y="3015734"/>
            <a:ext cx="838200" cy="2623066"/>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NL" sz="1800" b="1" i="1" u="none" strike="noStrike" cap="none" normalizeH="0" baseline="0" smtClean="0">
              <a:ln>
                <a:noFill/>
              </a:ln>
              <a:solidFill>
                <a:schemeClr val="tx1"/>
              </a:solidFill>
              <a:effectLst/>
              <a:latin typeface="Arial" charset="0"/>
            </a:endParaRPr>
          </a:p>
        </p:txBody>
      </p:sp>
      <p:sp>
        <p:nvSpPr>
          <p:cNvPr id="12" name="Rectangle 11"/>
          <p:cNvSpPr/>
          <p:nvPr/>
        </p:nvSpPr>
        <p:spPr bwMode="auto">
          <a:xfrm>
            <a:off x="4191000" y="4572000"/>
            <a:ext cx="838200" cy="10668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NL" sz="1800" b="1" i="1" u="none" strike="noStrike" cap="none" normalizeH="0" baseline="0" smtClean="0">
              <a:ln>
                <a:noFill/>
              </a:ln>
              <a:solidFill>
                <a:schemeClr val="tx1"/>
              </a:solidFill>
              <a:effectLst/>
              <a:latin typeface="Arial" charset="0"/>
            </a:endParaRPr>
          </a:p>
        </p:txBody>
      </p:sp>
      <p:sp>
        <p:nvSpPr>
          <p:cNvPr id="13" name="Rectangle 12"/>
          <p:cNvSpPr/>
          <p:nvPr/>
        </p:nvSpPr>
        <p:spPr bwMode="auto">
          <a:xfrm>
            <a:off x="5029200" y="3505200"/>
            <a:ext cx="838200" cy="2133600"/>
          </a:xfrm>
          <a:prstGeom prst="rect">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nl-NL" sz="1800" b="1" i="1" u="none" strike="noStrike" cap="none" normalizeH="0" baseline="0" smtClean="0">
              <a:ln>
                <a:noFill/>
              </a:ln>
              <a:solidFill>
                <a:schemeClr val="tx1"/>
              </a:solidFill>
              <a:effectLst/>
              <a:latin typeface="Arial" charset="0"/>
            </a:endParaRPr>
          </a:p>
        </p:txBody>
      </p:sp>
      <p:cxnSp>
        <p:nvCxnSpPr>
          <p:cNvPr id="14" name="Straight Connector 13"/>
          <p:cNvCxnSpPr/>
          <p:nvPr/>
        </p:nvCxnSpPr>
        <p:spPr bwMode="auto">
          <a:xfrm>
            <a:off x="1676400" y="3657600"/>
            <a:ext cx="5562600" cy="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6172200" y="3212068"/>
            <a:ext cx="2057400" cy="369332"/>
          </a:xfrm>
          <a:prstGeom prst="rect">
            <a:avLst/>
          </a:prstGeom>
          <a:noFill/>
        </p:spPr>
        <p:txBody>
          <a:bodyPr wrap="square" rtlCol="0">
            <a:spAutoFit/>
          </a:bodyPr>
          <a:lstStyle/>
          <a:p>
            <a:r>
              <a:rPr lang="nl-NL" b="0" i="0" dirty="0" err="1" smtClean="0"/>
              <a:t>Cost</a:t>
            </a:r>
            <a:r>
              <a:rPr lang="nl-NL" b="0" i="0" dirty="0"/>
              <a:t> </a:t>
            </a:r>
            <a:r>
              <a:rPr lang="nl-NL" b="0" i="0" dirty="0" smtClean="0"/>
              <a:t>of </a:t>
            </a:r>
            <a:r>
              <a:rPr lang="nl-NL" b="0" i="0" dirty="0" err="1" smtClean="0"/>
              <a:t>capital</a:t>
            </a:r>
            <a:endParaRPr lang="nl-NL" b="0" i="0" dirty="0"/>
          </a:p>
        </p:txBody>
      </p:sp>
    </p:spTree>
    <p:extLst>
      <p:ext uri="{BB962C8B-B14F-4D97-AF65-F5344CB8AC3E}">
        <p14:creationId xmlns:p14="http://schemas.microsoft.com/office/powerpoint/2010/main" val="1648913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55"/>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K34V4zY9hUKvvaxudzMaRw"/>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1800" b="1" i="1"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nl-NL" sz="1800" b="1" i="1"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27250</TotalTime>
  <Words>940</Words>
  <Application>Microsoft Office PowerPoint</Application>
  <PresentationFormat>On-screen Show (4:3)</PresentationFormat>
  <Paragraphs>189</Paragraphs>
  <Slides>15</Slides>
  <Notes>14</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Objectives</vt:lpstr>
      <vt:lpstr>Capital management has two primary objectives: optimise capital structure and optimise performance</vt:lpstr>
      <vt:lpstr>Capital management is about how a bank manages its available capital against its required capital</vt:lpstr>
      <vt:lpstr>Several perspectives have to be taken into account when managing this relationship</vt:lpstr>
      <vt:lpstr>One capital model cannot capture all of these perspectives</vt:lpstr>
      <vt:lpstr>That is why it is so important to understand the tolerance of each stakeholder towards the capital position</vt:lpstr>
      <vt:lpstr>Nevertheless, models are crucial for getting a feel for (complicated) risks or ‘adding’ different risks</vt:lpstr>
      <vt:lpstr>Moreover, economic capital models can help in comparing the performance of different businesses and can therefore be used to allocate capital</vt:lpstr>
      <vt:lpstr>Basel III forces banks to think about the size of their balance sheet </vt:lpstr>
      <vt:lpstr>Solvency I is effectively a non risk-based leverage ratio limit while Solvency II is purely a risk-based framework </vt:lpstr>
      <vt:lpstr>Because of the incentives from regulation, banks and insurance companies optimize their balance sheets (including model assumptions) to generate the highest return on capital  </vt:lpstr>
      <vt:lpstr>This results in a self-fulfilling prophecy where banks and insurance companies become dependent on the (implicit) assumptions in models  </vt:lpstr>
      <vt:lpstr>Even though the effectiveness of bank responses to the credit crisis had nothing to do with the quality of the models </vt:lpstr>
      <vt:lpstr>There are various mitigating factors for the negative feedback loop</vt:lpstr>
    </vt:vector>
  </TitlesOfParts>
  <Company>Booz Allen Hamilton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Kaleidoscoop</dc:title>
  <dc:creator>Frans de Weert</dc:creator>
  <cp:lastModifiedBy>Weert, drs. F.J. de</cp:lastModifiedBy>
  <cp:revision>1061</cp:revision>
  <dcterms:created xsi:type="dcterms:W3CDTF">2008-03-21T10:23:15Z</dcterms:created>
  <dcterms:modified xsi:type="dcterms:W3CDTF">2013-11-01T15:27:29Z</dcterms:modified>
</cp:coreProperties>
</file>